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49" r:id="rId1"/>
    <p:sldMasterId id="2147483761" r:id="rId2"/>
    <p:sldMasterId id="2147483774" r:id="rId3"/>
    <p:sldMasterId id="2147483786" r:id="rId4"/>
    <p:sldMasterId id="2147483798" r:id="rId5"/>
    <p:sldMasterId id="2147483810" r:id="rId6"/>
    <p:sldMasterId id="2147483822" r:id="rId7"/>
  </p:sldMasterIdLst>
  <p:notesMasterIdLst>
    <p:notesMasterId r:id="rId165"/>
  </p:notesMasterIdLst>
  <p:sldIdLst>
    <p:sldId id="422" r:id="rId8"/>
    <p:sldId id="423" r:id="rId9"/>
    <p:sldId id="424" r:id="rId10"/>
    <p:sldId id="425" r:id="rId11"/>
    <p:sldId id="426" r:id="rId12"/>
    <p:sldId id="427" r:id="rId13"/>
    <p:sldId id="428" r:id="rId14"/>
    <p:sldId id="429" r:id="rId15"/>
    <p:sldId id="430" r:id="rId16"/>
    <p:sldId id="431" r:id="rId17"/>
    <p:sldId id="432"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75"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Lst>
  <p:sldSz cx="10080625" cy="7559675"/>
  <p:notesSz cx="7772400" cy="10058400"/>
  <p:defaultTextStyle>
    <a:defPPr>
      <a:defRPr lang="en-GB"/>
    </a:defPPr>
    <a:lvl1pPr algn="l" defTabSz="456252"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1pPr>
    <a:lvl2pPr marL="741412" indent="-285158" algn="l" defTabSz="456252"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2pPr>
    <a:lvl3pPr marL="1140630" indent="-228129" algn="l" defTabSz="456252"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3pPr>
    <a:lvl4pPr marL="1596885" indent="-228129" algn="l" defTabSz="456252"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4pPr>
    <a:lvl5pPr marL="2053140" indent="-228129" algn="l" defTabSz="456252"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5pPr>
    <a:lvl6pPr marL="2281265" algn="l" defTabSz="912505" rtl="0" eaLnBrk="1" latinLnBrk="0" hangingPunct="1">
      <a:defRPr kern="1200">
        <a:solidFill>
          <a:schemeClr val="tx1"/>
        </a:solidFill>
        <a:latin typeface="Arial" charset="0"/>
        <a:ea typeface="+mn-ea"/>
        <a:cs typeface="+mn-cs"/>
      </a:defRPr>
    </a:lvl6pPr>
    <a:lvl7pPr marL="2737518" algn="l" defTabSz="912505" rtl="0" eaLnBrk="1" latinLnBrk="0" hangingPunct="1">
      <a:defRPr kern="1200">
        <a:solidFill>
          <a:schemeClr val="tx1"/>
        </a:solidFill>
        <a:latin typeface="Arial" charset="0"/>
        <a:ea typeface="+mn-ea"/>
        <a:cs typeface="+mn-cs"/>
      </a:defRPr>
    </a:lvl7pPr>
    <a:lvl8pPr marL="3193770" algn="l" defTabSz="912505" rtl="0" eaLnBrk="1" latinLnBrk="0" hangingPunct="1">
      <a:defRPr kern="1200">
        <a:solidFill>
          <a:schemeClr val="tx1"/>
        </a:solidFill>
        <a:latin typeface="Arial" charset="0"/>
        <a:ea typeface="+mn-ea"/>
        <a:cs typeface="+mn-cs"/>
      </a:defRPr>
    </a:lvl8pPr>
    <a:lvl9pPr marL="3650025" algn="l" defTabSz="912505"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416" y="-90"/>
      </p:cViewPr>
      <p:guideLst>
        <p:guide orient="horz" pos="2161"/>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200" d="100"/>
        <a:sy n="2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164" Type="http://schemas.openxmlformats.org/officeDocument/2006/relationships/slide" Target="slides/slide157.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HughX\Desktop\&#24037;&#20316;&#31807;1.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784794353745599"/>
          <c:y val="6.4814934132767496E-2"/>
          <c:w val="0.76238692038495204"/>
          <c:h val="0.84167468649752097"/>
        </c:manualLayout>
      </c:layout>
      <c:barChart>
        <c:barDir val="col"/>
        <c:grouping val="clustered"/>
        <c:varyColors val="0"/>
        <c:ser>
          <c:idx val="0"/>
          <c:order val="0"/>
          <c:tx>
            <c:v>A</c:v>
          </c:tx>
          <c:spPr>
            <a:solidFill>
              <a:schemeClr val="accent2"/>
            </a:solidFill>
            <a:ln>
              <a:noFill/>
            </a:ln>
            <a:effectLst/>
          </c:spPr>
          <c:invertIfNegative val="0"/>
          <c:cat>
            <c:strRef>
              <c:f>Sheet1!$B$9:$F$9</c:f>
              <c:strCache>
                <c:ptCount val="5"/>
                <c:pt idx="0">
                  <c:v>barnes</c:v>
                </c:pt>
                <c:pt idx="1">
                  <c:v>canneals</c:v>
                </c:pt>
                <c:pt idx="2">
                  <c:v>fft</c:v>
                </c:pt>
                <c:pt idx="3">
                  <c:v>ocean-c</c:v>
                </c:pt>
                <c:pt idx="4">
                  <c:v>radix</c:v>
                </c:pt>
              </c:strCache>
            </c:strRef>
          </c:cat>
          <c:val>
            <c:numRef>
              <c:f>Sheet1!$B$10:$F$10</c:f>
              <c:numCache>
                <c:formatCode>General</c:formatCode>
                <c:ptCount val="5"/>
                <c:pt idx="0">
                  <c:v>2.4700000000000002</c:v>
                </c:pt>
                <c:pt idx="1">
                  <c:v>2.37</c:v>
                </c:pt>
                <c:pt idx="2">
                  <c:v>2.2400000000000002</c:v>
                </c:pt>
                <c:pt idx="3">
                  <c:v>2.38</c:v>
                </c:pt>
                <c:pt idx="4">
                  <c:v>2.63</c:v>
                </c:pt>
              </c:numCache>
            </c:numRef>
          </c:val>
        </c:ser>
        <c:ser>
          <c:idx val="1"/>
          <c:order val="1"/>
          <c:tx>
            <c:v>B</c:v>
          </c:tx>
          <c:spPr>
            <a:solidFill>
              <a:schemeClr val="accent4"/>
            </a:solidFill>
            <a:ln>
              <a:noFill/>
            </a:ln>
            <a:effectLst/>
          </c:spPr>
          <c:invertIfNegative val="0"/>
          <c:cat>
            <c:strRef>
              <c:f>Sheet1!$B$9:$F$9</c:f>
              <c:strCache>
                <c:ptCount val="5"/>
                <c:pt idx="0">
                  <c:v>barnes</c:v>
                </c:pt>
                <c:pt idx="1">
                  <c:v>canneals</c:v>
                </c:pt>
                <c:pt idx="2">
                  <c:v>fft</c:v>
                </c:pt>
                <c:pt idx="3">
                  <c:v>ocean-c</c:v>
                </c:pt>
                <c:pt idx="4">
                  <c:v>radix</c:v>
                </c:pt>
              </c:strCache>
            </c:strRef>
          </c:cat>
          <c:val>
            <c:numRef>
              <c:f>Sheet1!$B$11:$F$11</c:f>
              <c:numCache>
                <c:formatCode>General</c:formatCode>
                <c:ptCount val="5"/>
                <c:pt idx="0">
                  <c:v>2.3199999999999981</c:v>
                </c:pt>
                <c:pt idx="1">
                  <c:v>2.21</c:v>
                </c:pt>
                <c:pt idx="2">
                  <c:v>2.15</c:v>
                </c:pt>
                <c:pt idx="3">
                  <c:v>2.16</c:v>
                </c:pt>
                <c:pt idx="4">
                  <c:v>2.2599999999999998</c:v>
                </c:pt>
              </c:numCache>
            </c:numRef>
          </c:val>
        </c:ser>
        <c:ser>
          <c:idx val="2"/>
          <c:order val="2"/>
          <c:tx>
            <c:v>C</c:v>
          </c:tx>
          <c:spPr>
            <a:solidFill>
              <a:schemeClr val="accent6"/>
            </a:solidFill>
            <a:ln>
              <a:noFill/>
            </a:ln>
            <a:effectLst/>
          </c:spPr>
          <c:invertIfNegative val="0"/>
          <c:cat>
            <c:strRef>
              <c:f>Sheet1!$B$9:$F$9</c:f>
              <c:strCache>
                <c:ptCount val="5"/>
                <c:pt idx="0">
                  <c:v>barnes</c:v>
                </c:pt>
                <c:pt idx="1">
                  <c:v>canneals</c:v>
                </c:pt>
                <c:pt idx="2">
                  <c:v>fft</c:v>
                </c:pt>
                <c:pt idx="3">
                  <c:v>ocean-c</c:v>
                </c:pt>
                <c:pt idx="4">
                  <c:v>radix</c:v>
                </c:pt>
              </c:strCache>
            </c:strRef>
          </c:cat>
          <c:val>
            <c:numRef>
              <c:f>Sheet1!$B$12:$F$12</c:f>
              <c:numCache>
                <c:formatCode>General</c:formatCode>
                <c:ptCount val="5"/>
                <c:pt idx="0">
                  <c:v>2.2200000000000002</c:v>
                </c:pt>
                <c:pt idx="1">
                  <c:v>2.12</c:v>
                </c:pt>
                <c:pt idx="2">
                  <c:v>2.13</c:v>
                </c:pt>
                <c:pt idx="3">
                  <c:v>2.14</c:v>
                </c:pt>
                <c:pt idx="4">
                  <c:v>2.17</c:v>
                </c:pt>
              </c:numCache>
            </c:numRef>
          </c:val>
        </c:ser>
        <c:dLbls>
          <c:showLegendKey val="0"/>
          <c:showVal val="0"/>
          <c:showCatName val="0"/>
          <c:showSerName val="0"/>
          <c:showPercent val="0"/>
          <c:showBubbleSize val="0"/>
        </c:dLbls>
        <c:gapWidth val="150"/>
        <c:axId val="106513536"/>
        <c:axId val="106515072"/>
      </c:barChart>
      <c:catAx>
        <c:axId val="10651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15072"/>
        <c:crosses val="autoZero"/>
        <c:auto val="1"/>
        <c:lblAlgn val="ctr"/>
        <c:lblOffset val="100"/>
        <c:noMultiLvlLbl val="0"/>
      </c:catAx>
      <c:valAx>
        <c:axId val="106515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nJ/inst</a:t>
                </a:r>
                <a:endParaRPr lang="zh-CN" alt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1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A</c:v>
          </c:tx>
          <c:spPr>
            <a:solidFill>
              <a:schemeClr val="accent1"/>
            </a:solidFill>
            <a:ln>
              <a:noFill/>
            </a:ln>
            <a:effectLst/>
          </c:spPr>
          <c:invertIfNegative val="0"/>
          <c:cat>
            <c:strRef>
              <c:f>Sheet1!$B$9:$F$9</c:f>
              <c:strCache>
                <c:ptCount val="5"/>
                <c:pt idx="0">
                  <c:v>barnes</c:v>
                </c:pt>
                <c:pt idx="1">
                  <c:v>canneals</c:v>
                </c:pt>
                <c:pt idx="2">
                  <c:v>fft</c:v>
                </c:pt>
                <c:pt idx="3">
                  <c:v>ocean-c</c:v>
                </c:pt>
                <c:pt idx="4">
                  <c:v>radix</c:v>
                </c:pt>
              </c:strCache>
            </c:strRef>
          </c:cat>
          <c:val>
            <c:numRef>
              <c:f>Sheet1!$B$17:$F$17</c:f>
              <c:numCache>
                <c:formatCode>General</c:formatCode>
                <c:ptCount val="5"/>
                <c:pt idx="0">
                  <c:v>404.85829959514172</c:v>
                </c:pt>
                <c:pt idx="1">
                  <c:v>421.94092827004209</c:v>
                </c:pt>
                <c:pt idx="2">
                  <c:v>446.42857142856991</c:v>
                </c:pt>
                <c:pt idx="3">
                  <c:v>420.1680672268908</c:v>
                </c:pt>
                <c:pt idx="4">
                  <c:v>380.22813688212801</c:v>
                </c:pt>
              </c:numCache>
            </c:numRef>
          </c:val>
        </c:ser>
        <c:ser>
          <c:idx val="1"/>
          <c:order val="1"/>
          <c:tx>
            <c:v>B</c:v>
          </c:tx>
          <c:spPr>
            <a:solidFill>
              <a:schemeClr val="accent2"/>
            </a:solidFill>
            <a:ln>
              <a:noFill/>
            </a:ln>
            <a:effectLst/>
          </c:spPr>
          <c:invertIfNegative val="0"/>
          <c:cat>
            <c:strRef>
              <c:f>Sheet1!$B$9:$F$9</c:f>
              <c:strCache>
                <c:ptCount val="5"/>
                <c:pt idx="0">
                  <c:v>barnes</c:v>
                </c:pt>
                <c:pt idx="1">
                  <c:v>canneals</c:v>
                </c:pt>
                <c:pt idx="2">
                  <c:v>fft</c:v>
                </c:pt>
                <c:pt idx="3">
                  <c:v>ocean-c</c:v>
                </c:pt>
                <c:pt idx="4">
                  <c:v>radix</c:v>
                </c:pt>
              </c:strCache>
            </c:strRef>
          </c:cat>
          <c:val>
            <c:numRef>
              <c:f>Sheet1!$B$18:$F$18</c:f>
              <c:numCache>
                <c:formatCode>General</c:formatCode>
                <c:ptCount val="5"/>
                <c:pt idx="0">
                  <c:v>431.03448275862053</c:v>
                </c:pt>
                <c:pt idx="1">
                  <c:v>452.48868778280541</c:v>
                </c:pt>
                <c:pt idx="2">
                  <c:v>465.11627906976747</c:v>
                </c:pt>
                <c:pt idx="3">
                  <c:v>462.96296296296282</c:v>
                </c:pt>
                <c:pt idx="4">
                  <c:v>442.47787610619463</c:v>
                </c:pt>
              </c:numCache>
            </c:numRef>
          </c:val>
        </c:ser>
        <c:ser>
          <c:idx val="2"/>
          <c:order val="2"/>
          <c:tx>
            <c:v>C</c:v>
          </c:tx>
          <c:spPr>
            <a:solidFill>
              <a:schemeClr val="accent3"/>
            </a:solidFill>
            <a:ln>
              <a:noFill/>
            </a:ln>
            <a:effectLst/>
          </c:spPr>
          <c:invertIfNegative val="0"/>
          <c:cat>
            <c:strRef>
              <c:f>Sheet1!$B$9:$F$9</c:f>
              <c:strCache>
                <c:ptCount val="5"/>
                <c:pt idx="0">
                  <c:v>barnes</c:v>
                </c:pt>
                <c:pt idx="1">
                  <c:v>canneals</c:v>
                </c:pt>
                <c:pt idx="2">
                  <c:v>fft</c:v>
                </c:pt>
                <c:pt idx="3">
                  <c:v>ocean-c</c:v>
                </c:pt>
                <c:pt idx="4">
                  <c:v>radix</c:v>
                </c:pt>
              </c:strCache>
            </c:strRef>
          </c:cat>
          <c:val>
            <c:numRef>
              <c:f>Sheet1!$B$19:$F$19</c:f>
              <c:numCache>
                <c:formatCode>General</c:formatCode>
                <c:ptCount val="5"/>
                <c:pt idx="0">
                  <c:v>450.45045045045032</c:v>
                </c:pt>
                <c:pt idx="1">
                  <c:v>471.69811320754661</c:v>
                </c:pt>
                <c:pt idx="2">
                  <c:v>469.48356807511692</c:v>
                </c:pt>
                <c:pt idx="3">
                  <c:v>467.28971962616822</c:v>
                </c:pt>
                <c:pt idx="4">
                  <c:v>460.82949308755781</c:v>
                </c:pt>
              </c:numCache>
            </c:numRef>
          </c:val>
        </c:ser>
        <c:dLbls>
          <c:showLegendKey val="0"/>
          <c:showVal val="0"/>
          <c:showCatName val="0"/>
          <c:showSerName val="0"/>
          <c:showPercent val="0"/>
          <c:showBubbleSize val="0"/>
        </c:dLbls>
        <c:gapWidth val="150"/>
        <c:axId val="106328448"/>
        <c:axId val="106329984"/>
      </c:barChart>
      <c:catAx>
        <c:axId val="10632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329984"/>
        <c:crosses val="autoZero"/>
        <c:auto val="1"/>
        <c:lblAlgn val="ctr"/>
        <c:lblOffset val="100"/>
        <c:noMultiLvlLbl val="0"/>
      </c:catAx>
      <c:valAx>
        <c:axId val="106329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MIPS/W</a:t>
                </a:r>
                <a:endParaRPr lang="zh-CN" alt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3284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89EDF-039E-4444-A34B-E31D9AE37473}" type="doc">
      <dgm:prSet loTypeId="urn:microsoft.com/office/officeart/2005/8/layout/gear1" loCatId="cycle" qsTypeId="urn:microsoft.com/office/officeart/2005/8/quickstyle/simple1" qsCatId="simple" csTypeId="urn:microsoft.com/office/officeart/2005/8/colors/accent1_2" csCatId="accent1" phldr="1"/>
      <dgm:spPr/>
    </dgm:pt>
    <dgm:pt modelId="{D33597AE-FD02-4796-B7D5-844452E17A68}">
      <dgm:prSet phldrT="[Text]" custT="1"/>
      <dgm:spPr/>
      <dgm:t>
        <a:bodyPr lIns="0" rIns="0"/>
        <a:lstStyle/>
        <a:p>
          <a:r>
            <a:rPr lang="en-US" sz="1200" dirty="0" smtClean="0">
              <a:solidFill>
                <a:schemeClr val="tx1"/>
              </a:solidFill>
              <a:latin typeface="Lucida Calligraphy" pitchFamily="66" charset="0"/>
              <a:ea typeface="Lucida Grande"/>
              <a:cs typeface="Lucida Grande"/>
            </a:rPr>
            <a:t>Microarch Simulator</a:t>
          </a:r>
        </a:p>
      </dgm:t>
    </dgm:pt>
    <dgm:pt modelId="{B273D44D-85C7-4449-AAFC-7D78E038C795}" type="parTrans" cxnId="{0B8E4282-4BC5-4373-8C79-44946E06DFC3}">
      <dgm:prSet/>
      <dgm:spPr/>
      <dgm:t>
        <a:bodyPr/>
        <a:lstStyle/>
        <a:p>
          <a:endParaRPr lang="en-US"/>
        </a:p>
      </dgm:t>
    </dgm:pt>
    <dgm:pt modelId="{33C5565C-BAAE-460E-B648-137383607282}" type="sibTrans" cxnId="{0B8E4282-4BC5-4373-8C79-44946E06DFC3}">
      <dgm:prSet/>
      <dgm:spPr/>
      <dgm:t>
        <a:bodyPr/>
        <a:lstStyle/>
        <a:p>
          <a:endParaRPr lang="en-US"/>
        </a:p>
      </dgm:t>
    </dgm:pt>
    <dgm:pt modelId="{A60BCA05-368C-4DC0-9ABF-949567D3CC2D}">
      <dgm:prSet phldrT="[Text]" custT="1"/>
      <dgm:spPr>
        <a:solidFill>
          <a:schemeClr val="accent2">
            <a:lumMod val="40000"/>
            <a:lumOff val="60000"/>
          </a:schemeClr>
        </a:solidFill>
      </dgm:spPr>
      <dgm:t>
        <a:bodyPr lIns="0" tIns="0" rIns="0" bIns="0"/>
        <a:lstStyle/>
        <a:p>
          <a:r>
            <a:rPr lang="en-US" sz="1100" dirty="0" smtClean="0">
              <a:solidFill>
                <a:schemeClr val="tx1"/>
              </a:solidFill>
              <a:latin typeface="Lucida Calligraphy" pitchFamily="66" charset="0"/>
            </a:rPr>
            <a:t>Physical Models (power, thermal, etc.)</a:t>
          </a:r>
          <a:endParaRPr lang="en-US" sz="1100" dirty="0">
            <a:solidFill>
              <a:schemeClr val="tx1"/>
            </a:solidFill>
            <a:latin typeface="Lucida Calligraphy" pitchFamily="66" charset="0"/>
          </a:endParaRPr>
        </a:p>
      </dgm:t>
    </dgm:pt>
    <dgm:pt modelId="{07957699-59B7-4717-A282-5F4DAD48C38A}" type="parTrans" cxnId="{678A69F6-1374-4702-82E7-E7AE8E73D7E6}">
      <dgm:prSet/>
      <dgm:spPr/>
      <dgm:t>
        <a:bodyPr/>
        <a:lstStyle/>
        <a:p>
          <a:endParaRPr lang="en-US"/>
        </a:p>
      </dgm:t>
    </dgm:pt>
    <dgm:pt modelId="{2D76A7CA-9648-42D6-A650-EA73406662D6}" type="sibTrans" cxnId="{678A69F6-1374-4702-82E7-E7AE8E73D7E6}">
      <dgm:prSet/>
      <dgm:spPr/>
      <dgm:t>
        <a:bodyPr/>
        <a:lstStyle/>
        <a:p>
          <a:endParaRPr lang="en-US"/>
        </a:p>
      </dgm:t>
    </dgm:pt>
    <dgm:pt modelId="{FA3ABD68-D1CB-F94D-BE47-54D6D39D8C2B}">
      <dgm:prSet phldrT="[Text]"/>
      <dgm:spPr>
        <a:solidFill>
          <a:srgbClr val="FFCC99"/>
        </a:solidFill>
      </dgm:spPr>
      <dgm:t>
        <a:bodyPr lIns="0" tIns="0" rIns="0" bIns="0"/>
        <a:lstStyle/>
        <a:p>
          <a:r>
            <a:rPr lang="en-US" dirty="0" smtClean="0">
              <a:solidFill>
                <a:schemeClr val="tx1"/>
              </a:solidFill>
              <a:latin typeface="Lucida Calligraphy" pitchFamily="66" charset="0"/>
            </a:rPr>
            <a:t>Applications &amp; OS</a:t>
          </a:r>
          <a:endParaRPr lang="en-US" dirty="0">
            <a:solidFill>
              <a:schemeClr val="tx1"/>
            </a:solidFill>
            <a:latin typeface="Lucida Calligraphy" pitchFamily="66" charset="0"/>
          </a:endParaRPr>
        </a:p>
      </dgm:t>
    </dgm:pt>
    <dgm:pt modelId="{2B138C29-28A2-124D-8C13-E562E24DEA05}" type="parTrans" cxnId="{097F3E3E-6F31-3342-A1D3-EA61AF18A156}">
      <dgm:prSet/>
      <dgm:spPr/>
      <dgm:t>
        <a:bodyPr/>
        <a:lstStyle/>
        <a:p>
          <a:endParaRPr lang="en-US"/>
        </a:p>
      </dgm:t>
    </dgm:pt>
    <dgm:pt modelId="{824B1862-9AEB-0C42-95CB-49159D7A6221}" type="sibTrans" cxnId="{097F3E3E-6F31-3342-A1D3-EA61AF18A156}">
      <dgm:prSet/>
      <dgm:spPr/>
      <dgm:t>
        <a:bodyPr/>
        <a:lstStyle/>
        <a:p>
          <a:endParaRPr lang="en-US"/>
        </a:p>
      </dgm:t>
    </dgm:pt>
    <dgm:pt modelId="{6639B305-6300-4267-AF03-9B521FF87DED}" type="pres">
      <dgm:prSet presAssocID="{1AB89EDF-039E-4444-A34B-E31D9AE37473}" presName="composite" presStyleCnt="0">
        <dgm:presLayoutVars>
          <dgm:chMax val="3"/>
          <dgm:animLvl val="lvl"/>
          <dgm:resizeHandles val="exact"/>
        </dgm:presLayoutVars>
      </dgm:prSet>
      <dgm:spPr/>
    </dgm:pt>
    <dgm:pt modelId="{42932126-CF75-4206-A08C-12303A913CCC}" type="pres">
      <dgm:prSet presAssocID="{D33597AE-FD02-4796-B7D5-844452E17A68}" presName="gear1" presStyleLbl="node1" presStyleIdx="0" presStyleCnt="3" custScaleX="92245" custScaleY="81197" custLinFactNeighborX="-7713" custLinFactNeighborY="-6995">
        <dgm:presLayoutVars>
          <dgm:chMax val="1"/>
          <dgm:bulletEnabled val="1"/>
        </dgm:presLayoutVars>
      </dgm:prSet>
      <dgm:spPr/>
      <dgm:t>
        <a:bodyPr/>
        <a:lstStyle/>
        <a:p>
          <a:endParaRPr lang="en-US"/>
        </a:p>
      </dgm:t>
    </dgm:pt>
    <dgm:pt modelId="{48E6A15B-B514-4744-A764-42ED39185732}" type="pres">
      <dgm:prSet presAssocID="{D33597AE-FD02-4796-B7D5-844452E17A68}" presName="gear1srcNode" presStyleLbl="node1" presStyleIdx="0" presStyleCnt="3"/>
      <dgm:spPr/>
      <dgm:t>
        <a:bodyPr/>
        <a:lstStyle/>
        <a:p>
          <a:endParaRPr lang="en-US"/>
        </a:p>
      </dgm:t>
    </dgm:pt>
    <dgm:pt modelId="{B47FDDD9-F11C-4F94-911C-E8F4AA857F3E}" type="pres">
      <dgm:prSet presAssocID="{D33597AE-FD02-4796-B7D5-844452E17A68}" presName="gear1dstNode" presStyleLbl="node1" presStyleIdx="0" presStyleCnt="3"/>
      <dgm:spPr/>
      <dgm:t>
        <a:bodyPr/>
        <a:lstStyle/>
        <a:p>
          <a:endParaRPr lang="en-US"/>
        </a:p>
      </dgm:t>
    </dgm:pt>
    <dgm:pt modelId="{EE6300C8-DBB5-41C4-89B3-32C8C06837AD}" type="pres">
      <dgm:prSet presAssocID="{A60BCA05-368C-4DC0-9ABF-949567D3CC2D}" presName="gear2" presStyleLbl="node1" presStyleIdx="1" presStyleCnt="3" custScaleX="116466" custScaleY="115389" custLinFactNeighborX="-14714" custLinFactNeighborY="28584">
        <dgm:presLayoutVars>
          <dgm:chMax val="1"/>
          <dgm:bulletEnabled val="1"/>
        </dgm:presLayoutVars>
      </dgm:prSet>
      <dgm:spPr/>
      <dgm:t>
        <a:bodyPr/>
        <a:lstStyle/>
        <a:p>
          <a:endParaRPr lang="en-US"/>
        </a:p>
      </dgm:t>
    </dgm:pt>
    <dgm:pt modelId="{DA9BFE72-6D0D-449E-B047-D222050157D6}" type="pres">
      <dgm:prSet presAssocID="{A60BCA05-368C-4DC0-9ABF-949567D3CC2D}" presName="gear2srcNode" presStyleLbl="node1" presStyleIdx="1" presStyleCnt="3"/>
      <dgm:spPr/>
      <dgm:t>
        <a:bodyPr/>
        <a:lstStyle/>
        <a:p>
          <a:endParaRPr lang="en-US"/>
        </a:p>
      </dgm:t>
    </dgm:pt>
    <dgm:pt modelId="{F8FA410B-B117-4EB9-B4F9-1C72CAF285AC}" type="pres">
      <dgm:prSet presAssocID="{A60BCA05-368C-4DC0-9ABF-949567D3CC2D}" presName="gear2dstNode" presStyleLbl="node1" presStyleIdx="1" presStyleCnt="3"/>
      <dgm:spPr/>
      <dgm:t>
        <a:bodyPr/>
        <a:lstStyle/>
        <a:p>
          <a:endParaRPr lang="en-US"/>
        </a:p>
      </dgm:t>
    </dgm:pt>
    <dgm:pt modelId="{CFEDD1D3-DAFC-B948-B994-4F5B8A9C7875}" type="pres">
      <dgm:prSet presAssocID="{FA3ABD68-D1CB-F94D-BE47-54D6D39D8C2B}" presName="gear3" presStyleLbl="node1" presStyleIdx="2" presStyleCnt="3" custScaleX="121444" custScaleY="118824" custLinFactNeighborX="-2930" custLinFactNeighborY="10133"/>
      <dgm:spPr/>
      <dgm:t>
        <a:bodyPr/>
        <a:lstStyle/>
        <a:p>
          <a:endParaRPr lang="en-US"/>
        </a:p>
      </dgm:t>
    </dgm:pt>
    <dgm:pt modelId="{0A5DCE84-8C7F-0040-AFD0-E5DE34A52D46}" type="pres">
      <dgm:prSet presAssocID="{FA3ABD68-D1CB-F94D-BE47-54D6D39D8C2B}" presName="gear3tx" presStyleLbl="node1" presStyleIdx="2" presStyleCnt="3">
        <dgm:presLayoutVars>
          <dgm:chMax val="1"/>
          <dgm:bulletEnabled val="1"/>
        </dgm:presLayoutVars>
      </dgm:prSet>
      <dgm:spPr/>
      <dgm:t>
        <a:bodyPr/>
        <a:lstStyle/>
        <a:p>
          <a:endParaRPr lang="en-US"/>
        </a:p>
      </dgm:t>
    </dgm:pt>
    <dgm:pt modelId="{045E03C9-00D4-634E-B7D6-90176846E092}" type="pres">
      <dgm:prSet presAssocID="{FA3ABD68-D1CB-F94D-BE47-54D6D39D8C2B}" presName="gear3srcNode" presStyleLbl="node1" presStyleIdx="2" presStyleCnt="3"/>
      <dgm:spPr/>
      <dgm:t>
        <a:bodyPr/>
        <a:lstStyle/>
        <a:p>
          <a:endParaRPr lang="en-US"/>
        </a:p>
      </dgm:t>
    </dgm:pt>
    <dgm:pt modelId="{128F3A42-35DA-B94D-B612-7DAA5D4F89DC}" type="pres">
      <dgm:prSet presAssocID="{FA3ABD68-D1CB-F94D-BE47-54D6D39D8C2B}" presName="gear3dstNode" presStyleLbl="node1" presStyleIdx="2" presStyleCnt="3"/>
      <dgm:spPr/>
      <dgm:t>
        <a:bodyPr/>
        <a:lstStyle/>
        <a:p>
          <a:endParaRPr lang="en-US"/>
        </a:p>
      </dgm:t>
    </dgm:pt>
    <dgm:pt modelId="{FCEE1FAF-ED8B-42F2-B225-7BA5449F9B06}" type="pres">
      <dgm:prSet presAssocID="{33C5565C-BAAE-460E-B648-137383607282}" presName="connector1" presStyleLbl="sibTrans2D1" presStyleIdx="0" presStyleCnt="3" custScaleX="80178" custLinFactNeighborX="-7129"/>
      <dgm:spPr/>
      <dgm:t>
        <a:bodyPr/>
        <a:lstStyle/>
        <a:p>
          <a:endParaRPr lang="en-US"/>
        </a:p>
      </dgm:t>
    </dgm:pt>
    <dgm:pt modelId="{3742E1EA-850C-4ECA-A3D5-780D7D6FF64B}" type="pres">
      <dgm:prSet presAssocID="{2D76A7CA-9648-42D6-A650-EA73406662D6}" presName="connector2" presStyleLbl="sibTrans2D1" presStyleIdx="1" presStyleCnt="3" custLinFactNeighborX="-21000" custLinFactNeighborY="34650"/>
      <dgm:spPr/>
      <dgm:t>
        <a:bodyPr/>
        <a:lstStyle/>
        <a:p>
          <a:endParaRPr lang="en-US"/>
        </a:p>
      </dgm:t>
    </dgm:pt>
    <dgm:pt modelId="{11589D1C-A0DA-D14C-8003-C97CC215FC4A}" type="pres">
      <dgm:prSet presAssocID="{824B1862-9AEB-0C42-95CB-49159D7A6221}" presName="connector3" presStyleLbl="sibTrans2D1" presStyleIdx="2" presStyleCnt="3" custLinFactNeighborX="14610"/>
      <dgm:spPr/>
      <dgm:t>
        <a:bodyPr/>
        <a:lstStyle/>
        <a:p>
          <a:endParaRPr lang="en-US"/>
        </a:p>
      </dgm:t>
    </dgm:pt>
  </dgm:ptLst>
  <dgm:cxnLst>
    <dgm:cxn modelId="{9E31689E-14A5-4895-A790-5EE73BFFB0B4}" type="presOf" srcId="{FA3ABD68-D1CB-F94D-BE47-54D6D39D8C2B}" destId="{CFEDD1D3-DAFC-B948-B994-4F5B8A9C7875}" srcOrd="0" destOrd="0" presId="urn:microsoft.com/office/officeart/2005/8/layout/gear1"/>
    <dgm:cxn modelId="{0B8E4282-4BC5-4373-8C79-44946E06DFC3}" srcId="{1AB89EDF-039E-4444-A34B-E31D9AE37473}" destId="{D33597AE-FD02-4796-B7D5-844452E17A68}" srcOrd="0" destOrd="0" parTransId="{B273D44D-85C7-4449-AAFC-7D78E038C795}" sibTransId="{33C5565C-BAAE-460E-B648-137383607282}"/>
    <dgm:cxn modelId="{4CE806D7-C282-45D9-BF30-B6C595E569F2}" type="presOf" srcId="{A60BCA05-368C-4DC0-9ABF-949567D3CC2D}" destId="{DA9BFE72-6D0D-449E-B047-D222050157D6}" srcOrd="1" destOrd="0" presId="urn:microsoft.com/office/officeart/2005/8/layout/gear1"/>
    <dgm:cxn modelId="{B3756D21-4230-4603-AEF7-3A1AE28E9FB4}" type="presOf" srcId="{D33597AE-FD02-4796-B7D5-844452E17A68}" destId="{42932126-CF75-4206-A08C-12303A913CCC}" srcOrd="0" destOrd="0" presId="urn:microsoft.com/office/officeart/2005/8/layout/gear1"/>
    <dgm:cxn modelId="{E1EBF244-C22D-41EB-9EC1-05462D47D0EA}" type="presOf" srcId="{2D76A7CA-9648-42D6-A650-EA73406662D6}" destId="{3742E1EA-850C-4ECA-A3D5-780D7D6FF64B}" srcOrd="0" destOrd="0" presId="urn:microsoft.com/office/officeart/2005/8/layout/gear1"/>
    <dgm:cxn modelId="{C468B69B-C8BB-4274-8F7C-10B020C4C66B}" type="presOf" srcId="{1AB89EDF-039E-4444-A34B-E31D9AE37473}" destId="{6639B305-6300-4267-AF03-9B521FF87DED}" srcOrd="0" destOrd="0" presId="urn:microsoft.com/office/officeart/2005/8/layout/gear1"/>
    <dgm:cxn modelId="{678A69F6-1374-4702-82E7-E7AE8E73D7E6}" srcId="{1AB89EDF-039E-4444-A34B-E31D9AE37473}" destId="{A60BCA05-368C-4DC0-9ABF-949567D3CC2D}" srcOrd="1" destOrd="0" parTransId="{07957699-59B7-4717-A282-5F4DAD48C38A}" sibTransId="{2D76A7CA-9648-42D6-A650-EA73406662D6}"/>
    <dgm:cxn modelId="{C01F803D-D398-4D41-9154-AB7C92EAF6C9}" type="presOf" srcId="{A60BCA05-368C-4DC0-9ABF-949567D3CC2D}" destId="{EE6300C8-DBB5-41C4-89B3-32C8C06837AD}" srcOrd="0" destOrd="0" presId="urn:microsoft.com/office/officeart/2005/8/layout/gear1"/>
    <dgm:cxn modelId="{66FC3E2D-D835-473D-8F81-FB9139AC83FE}" type="presOf" srcId="{FA3ABD68-D1CB-F94D-BE47-54D6D39D8C2B}" destId="{0A5DCE84-8C7F-0040-AFD0-E5DE34A52D46}" srcOrd="1" destOrd="0" presId="urn:microsoft.com/office/officeart/2005/8/layout/gear1"/>
    <dgm:cxn modelId="{097F3E3E-6F31-3342-A1D3-EA61AF18A156}" srcId="{1AB89EDF-039E-4444-A34B-E31D9AE37473}" destId="{FA3ABD68-D1CB-F94D-BE47-54D6D39D8C2B}" srcOrd="2" destOrd="0" parTransId="{2B138C29-28A2-124D-8C13-E562E24DEA05}" sibTransId="{824B1862-9AEB-0C42-95CB-49159D7A6221}"/>
    <dgm:cxn modelId="{EEE5913F-2F90-47A6-A180-81EB760357F5}" type="presOf" srcId="{FA3ABD68-D1CB-F94D-BE47-54D6D39D8C2B}" destId="{045E03C9-00D4-634E-B7D6-90176846E092}" srcOrd="2" destOrd="0" presId="urn:microsoft.com/office/officeart/2005/8/layout/gear1"/>
    <dgm:cxn modelId="{B00E349B-5DF2-47BD-A5F0-05756D4A552F}" type="presOf" srcId="{A60BCA05-368C-4DC0-9ABF-949567D3CC2D}" destId="{F8FA410B-B117-4EB9-B4F9-1C72CAF285AC}" srcOrd="2" destOrd="0" presId="urn:microsoft.com/office/officeart/2005/8/layout/gear1"/>
    <dgm:cxn modelId="{FDD58F1D-3D16-454E-AA36-C3CADFAB0268}" type="presOf" srcId="{FA3ABD68-D1CB-F94D-BE47-54D6D39D8C2B}" destId="{128F3A42-35DA-B94D-B612-7DAA5D4F89DC}" srcOrd="3" destOrd="0" presId="urn:microsoft.com/office/officeart/2005/8/layout/gear1"/>
    <dgm:cxn modelId="{EEAF5B58-73F7-4F77-AF3A-EB30A9327608}" type="presOf" srcId="{D33597AE-FD02-4796-B7D5-844452E17A68}" destId="{B47FDDD9-F11C-4F94-911C-E8F4AA857F3E}" srcOrd="2" destOrd="0" presId="urn:microsoft.com/office/officeart/2005/8/layout/gear1"/>
    <dgm:cxn modelId="{01A5C550-05AF-4FDA-8A3C-A0BE9B5D9611}" type="presOf" srcId="{33C5565C-BAAE-460E-B648-137383607282}" destId="{FCEE1FAF-ED8B-42F2-B225-7BA5449F9B06}" srcOrd="0" destOrd="0" presId="urn:microsoft.com/office/officeart/2005/8/layout/gear1"/>
    <dgm:cxn modelId="{1057F053-DBCA-407B-9A1E-48A455CA97D1}" type="presOf" srcId="{D33597AE-FD02-4796-B7D5-844452E17A68}" destId="{48E6A15B-B514-4744-A764-42ED39185732}" srcOrd="1" destOrd="0" presId="urn:microsoft.com/office/officeart/2005/8/layout/gear1"/>
    <dgm:cxn modelId="{1E407078-4BBD-42A1-AD64-F2B1599C7F6A}" type="presOf" srcId="{824B1862-9AEB-0C42-95CB-49159D7A6221}" destId="{11589D1C-A0DA-D14C-8003-C97CC215FC4A}" srcOrd="0" destOrd="0" presId="urn:microsoft.com/office/officeart/2005/8/layout/gear1"/>
    <dgm:cxn modelId="{E581FD53-A414-4E31-990C-0FF4DFEE0108}" type="presParOf" srcId="{6639B305-6300-4267-AF03-9B521FF87DED}" destId="{42932126-CF75-4206-A08C-12303A913CCC}" srcOrd="0" destOrd="0" presId="urn:microsoft.com/office/officeart/2005/8/layout/gear1"/>
    <dgm:cxn modelId="{21420C87-450F-4FB6-959B-7AD727CD29AC}" type="presParOf" srcId="{6639B305-6300-4267-AF03-9B521FF87DED}" destId="{48E6A15B-B514-4744-A764-42ED39185732}" srcOrd="1" destOrd="0" presId="urn:microsoft.com/office/officeart/2005/8/layout/gear1"/>
    <dgm:cxn modelId="{7CAB4F05-52D9-4E5C-8F1E-904D3E1516F9}" type="presParOf" srcId="{6639B305-6300-4267-AF03-9B521FF87DED}" destId="{B47FDDD9-F11C-4F94-911C-E8F4AA857F3E}" srcOrd="2" destOrd="0" presId="urn:microsoft.com/office/officeart/2005/8/layout/gear1"/>
    <dgm:cxn modelId="{8F649610-DD26-4251-9675-ADC645D6D781}" type="presParOf" srcId="{6639B305-6300-4267-AF03-9B521FF87DED}" destId="{EE6300C8-DBB5-41C4-89B3-32C8C06837AD}" srcOrd="3" destOrd="0" presId="urn:microsoft.com/office/officeart/2005/8/layout/gear1"/>
    <dgm:cxn modelId="{C9D766E0-D048-4280-9757-E06282725791}" type="presParOf" srcId="{6639B305-6300-4267-AF03-9B521FF87DED}" destId="{DA9BFE72-6D0D-449E-B047-D222050157D6}" srcOrd="4" destOrd="0" presId="urn:microsoft.com/office/officeart/2005/8/layout/gear1"/>
    <dgm:cxn modelId="{D3A19805-9871-4278-A18C-3EF192036093}" type="presParOf" srcId="{6639B305-6300-4267-AF03-9B521FF87DED}" destId="{F8FA410B-B117-4EB9-B4F9-1C72CAF285AC}" srcOrd="5" destOrd="0" presId="urn:microsoft.com/office/officeart/2005/8/layout/gear1"/>
    <dgm:cxn modelId="{EB4C0DCA-C8B7-4765-8652-8C6D269F168D}" type="presParOf" srcId="{6639B305-6300-4267-AF03-9B521FF87DED}" destId="{CFEDD1D3-DAFC-B948-B994-4F5B8A9C7875}" srcOrd="6" destOrd="0" presId="urn:microsoft.com/office/officeart/2005/8/layout/gear1"/>
    <dgm:cxn modelId="{4218E20A-0EA3-431F-B0BE-01F371E6D3D3}" type="presParOf" srcId="{6639B305-6300-4267-AF03-9B521FF87DED}" destId="{0A5DCE84-8C7F-0040-AFD0-E5DE34A52D46}" srcOrd="7" destOrd="0" presId="urn:microsoft.com/office/officeart/2005/8/layout/gear1"/>
    <dgm:cxn modelId="{C8C1FA8A-9F3A-4289-A19D-8676B3BCCEE8}" type="presParOf" srcId="{6639B305-6300-4267-AF03-9B521FF87DED}" destId="{045E03C9-00D4-634E-B7D6-90176846E092}" srcOrd="8" destOrd="0" presId="urn:microsoft.com/office/officeart/2005/8/layout/gear1"/>
    <dgm:cxn modelId="{49CD0BAB-8D47-4531-995E-6FF991CFABF7}" type="presParOf" srcId="{6639B305-6300-4267-AF03-9B521FF87DED}" destId="{128F3A42-35DA-B94D-B612-7DAA5D4F89DC}" srcOrd="9" destOrd="0" presId="urn:microsoft.com/office/officeart/2005/8/layout/gear1"/>
    <dgm:cxn modelId="{467B005F-A8C0-48B6-AB5A-08B2EFB87828}" type="presParOf" srcId="{6639B305-6300-4267-AF03-9B521FF87DED}" destId="{FCEE1FAF-ED8B-42F2-B225-7BA5449F9B06}" srcOrd="10" destOrd="0" presId="urn:microsoft.com/office/officeart/2005/8/layout/gear1"/>
    <dgm:cxn modelId="{0AC7BABB-2D08-494F-BA1B-CEA5A0D8A6CD}" type="presParOf" srcId="{6639B305-6300-4267-AF03-9B521FF87DED}" destId="{3742E1EA-850C-4ECA-A3D5-780D7D6FF64B}" srcOrd="11" destOrd="0" presId="urn:microsoft.com/office/officeart/2005/8/layout/gear1"/>
    <dgm:cxn modelId="{FD973DAF-7AF0-47D3-AD0D-B8743830F5BA}" type="presParOf" srcId="{6639B305-6300-4267-AF03-9B521FF87DED}" destId="{11589D1C-A0DA-D14C-8003-C97CC215FC4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2126-CF75-4206-A08C-12303A913CCC}">
      <dsp:nvSpPr>
        <dsp:cNvPr id="0" name=""/>
        <dsp:cNvSpPr/>
      </dsp:nvSpPr>
      <dsp:spPr>
        <a:xfrm>
          <a:off x="1443300" y="1739389"/>
          <a:ext cx="1533271" cy="1463098"/>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Lucida Calligraphy" pitchFamily="66" charset="0"/>
              <a:ea typeface="Lucida Grande"/>
              <a:cs typeface="Lucida Grande"/>
            </a:rPr>
            <a:t>Microarch Simulator</a:t>
          </a:r>
        </a:p>
      </dsp:txBody>
      <dsp:txXfrm>
        <a:off x="1746311" y="2082113"/>
        <a:ext cx="927249" cy="752062"/>
      </dsp:txXfrm>
    </dsp:sp>
    <dsp:sp modelId="{EE6300C8-DBB5-41C4-89B3-32C8C06837AD}">
      <dsp:nvSpPr>
        <dsp:cNvPr id="0" name=""/>
        <dsp:cNvSpPr/>
      </dsp:nvSpPr>
      <dsp:spPr>
        <a:xfrm>
          <a:off x="157952" y="1543872"/>
          <a:ext cx="1526265" cy="1512151"/>
        </a:xfrm>
        <a:prstGeom prst="gear6">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latin typeface="Lucida Calligraphy" pitchFamily="66" charset="0"/>
            </a:rPr>
            <a:t>Physical Models (power, thermal, etc.)</a:t>
          </a:r>
          <a:endParaRPr lang="en-US" sz="1100" kern="1200" dirty="0">
            <a:solidFill>
              <a:schemeClr val="tx1"/>
            </a:solidFill>
            <a:latin typeface="Lucida Calligraphy" pitchFamily="66" charset="0"/>
          </a:endParaRPr>
        </a:p>
      </dsp:txBody>
      <dsp:txXfrm>
        <a:off x="540692" y="1926861"/>
        <a:ext cx="760785" cy="746173"/>
      </dsp:txXfrm>
    </dsp:sp>
    <dsp:sp modelId="{CFEDD1D3-DAFC-B948-B994-4F5B8A9C7875}">
      <dsp:nvSpPr>
        <dsp:cNvPr id="0" name=""/>
        <dsp:cNvSpPr/>
      </dsp:nvSpPr>
      <dsp:spPr>
        <a:xfrm rot="20700000">
          <a:off x="1002767" y="410677"/>
          <a:ext cx="1571659" cy="1513391"/>
        </a:xfrm>
        <a:prstGeom prst="gear6">
          <a:avLst/>
        </a:prstGeom>
        <a:solidFill>
          <a:srgbClr val="FFCC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latin typeface="Lucida Calligraphy" pitchFamily="66" charset="0"/>
            </a:rPr>
            <a:t>Applications &amp; OS</a:t>
          </a:r>
          <a:endParaRPr lang="en-US" sz="900" kern="1200" dirty="0">
            <a:solidFill>
              <a:schemeClr val="tx1"/>
            </a:solidFill>
            <a:latin typeface="Lucida Calligraphy" pitchFamily="66" charset="0"/>
          </a:endParaRPr>
        </a:p>
      </dsp:txBody>
      <dsp:txXfrm rot="-20700000">
        <a:off x="1350934" y="739152"/>
        <a:ext cx="875325" cy="856441"/>
      </dsp:txXfrm>
    </dsp:sp>
    <dsp:sp modelId="{FCEE1FAF-ED8B-42F2-B225-7BA5449F9B06}">
      <dsp:nvSpPr>
        <dsp:cNvPr id="0" name=""/>
        <dsp:cNvSpPr/>
      </dsp:nvSpPr>
      <dsp:spPr>
        <a:xfrm>
          <a:off x="1422848" y="1429658"/>
          <a:ext cx="1849263" cy="2306446"/>
        </a:xfrm>
        <a:prstGeom prst="circularArrow">
          <a:avLst>
            <a:gd name="adj1" fmla="val 4687"/>
            <a:gd name="adj2" fmla="val 299029"/>
            <a:gd name="adj3" fmla="val 2489458"/>
            <a:gd name="adj4" fmla="val 15920057"/>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42E1EA-850C-4ECA-A3D5-780D7D6FF64B}">
      <dsp:nvSpPr>
        <dsp:cNvPr id="0" name=""/>
        <dsp:cNvSpPr/>
      </dsp:nvSpPr>
      <dsp:spPr>
        <a:xfrm>
          <a:off x="-125328" y="1564757"/>
          <a:ext cx="1675777" cy="1675777"/>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589D1C-A0DA-D14C-8003-C97CC215FC4A}">
      <dsp:nvSpPr>
        <dsp:cNvPr id="0" name=""/>
        <dsp:cNvSpPr/>
      </dsp:nvSpPr>
      <dsp:spPr>
        <a:xfrm>
          <a:off x="1159645" y="88716"/>
          <a:ext cx="1806825" cy="180682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0"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smtClean="0"/>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fld id="{B717951B-8CFE-4F77-B6EE-CC51BEF17AF5}" type="slidenum">
              <a:rPr lang="en-US"/>
              <a:pPr/>
              <a:t>‹#›</a:t>
            </a:fld>
            <a:endParaRPr lang="en-US"/>
          </a:p>
        </p:txBody>
      </p:sp>
    </p:spTree>
    <p:extLst>
      <p:ext uri="{BB962C8B-B14F-4D97-AF65-F5344CB8AC3E}">
        <p14:creationId xmlns:p14="http://schemas.microsoft.com/office/powerpoint/2010/main" val="1970129212"/>
      </p:ext>
    </p:extLst>
  </p:cSld>
  <p:clrMap bg1="lt1" tx1="dk1" bg2="lt2" tx2="dk2" accent1="accent1" accent2="accent2" accent3="accent3" accent4="accent4" accent5="accent5" accent6="accent6" hlink="hlink" folHlink="folHlink"/>
  <p:notesStyle>
    <a:lvl1pPr algn="l" defTabSz="456252"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1412" indent="-285158" algn="l" defTabSz="456252"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0630" indent="-228129" algn="l" defTabSz="456252"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596885" indent="-228129" algn="l" defTabSz="456252"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3140" indent="-228129" algn="l" defTabSz="456252"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1265" algn="l" defTabSz="912505" rtl="0" eaLnBrk="1" latinLnBrk="0" hangingPunct="1">
      <a:defRPr sz="1200" kern="1200">
        <a:solidFill>
          <a:schemeClr val="tx1"/>
        </a:solidFill>
        <a:latin typeface="+mn-lt"/>
        <a:ea typeface="+mn-ea"/>
        <a:cs typeface="+mn-cs"/>
      </a:defRPr>
    </a:lvl6pPr>
    <a:lvl7pPr marL="2737518" algn="l" defTabSz="912505" rtl="0" eaLnBrk="1" latinLnBrk="0" hangingPunct="1">
      <a:defRPr sz="1200" kern="1200">
        <a:solidFill>
          <a:schemeClr val="tx1"/>
        </a:solidFill>
        <a:latin typeface="+mn-lt"/>
        <a:ea typeface="+mn-ea"/>
        <a:cs typeface="+mn-cs"/>
      </a:defRPr>
    </a:lvl7pPr>
    <a:lvl8pPr marL="3193770" algn="l" defTabSz="912505" rtl="0" eaLnBrk="1" latinLnBrk="0" hangingPunct="1">
      <a:defRPr sz="1200" kern="1200">
        <a:solidFill>
          <a:schemeClr val="tx1"/>
        </a:solidFill>
        <a:latin typeface="+mn-lt"/>
        <a:ea typeface="+mn-ea"/>
        <a:cs typeface="+mn-cs"/>
      </a:defRPr>
    </a:lvl8pPr>
    <a:lvl9pPr marL="3650025" algn="l" defTabSz="9125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9"/>
          <p:cNvSpPr>
            <a:spLocks noGrp="1" noChangeArrowheads="1"/>
          </p:cNvSpPr>
          <p:nvPr>
            <p:ph type="sldNum" sz="quarter"/>
          </p:nvPr>
        </p:nvSpPr>
        <p:spPr>
          <a:noFill/>
        </p:spPr>
        <p:txBody>
          <a:bodyPr/>
          <a:lstStyle/>
          <a:p>
            <a:fld id="{06C523D7-FD64-43B1-8D33-2DFB184D1740}" type="slidenum">
              <a:rPr lang="en-US">
                <a:solidFill>
                  <a:prstClr val="black"/>
                </a:solidFill>
              </a:rPr>
              <a:pPr/>
              <a:t>1</a:t>
            </a:fld>
            <a:endParaRPr lang="en-US">
              <a:solidFill>
                <a:prstClr val="black"/>
              </a:solidFill>
            </a:endParaRPr>
          </a:p>
        </p:txBody>
      </p:sp>
      <p:sp>
        <p:nvSpPr>
          <p:cNvPr id="14339" name="Text Box 1"/>
          <p:cNvSpPr txBox="1">
            <a:spLocks noChangeArrowheads="1"/>
          </p:cNvSpPr>
          <p:nvPr/>
        </p:nvSpPr>
        <p:spPr bwMode="auto">
          <a:xfrm>
            <a:off x="4402336" y="9554483"/>
            <a:ext cx="3368378" cy="502255"/>
          </a:xfrm>
          <a:prstGeom prst="rect">
            <a:avLst/>
          </a:prstGeom>
          <a:noFill/>
          <a:ln w="9525">
            <a:noFill/>
            <a:round/>
            <a:headEnd/>
            <a:tailEnd/>
          </a:ln>
        </p:spPr>
        <p:txBody>
          <a:bodyPr lIns="100172" tIns="51983" rIns="100172" bIns="51983" anchor="b"/>
          <a:lstStyle/>
          <a:p>
            <a:pPr algn="r" defTabSz="963778" hangingPunct="1">
              <a:lnSpc>
                <a:spcPct val="100000"/>
              </a:lnSpc>
              <a:buClrTx/>
              <a:buSzTx/>
              <a:tabLst>
                <a:tab pos="0" algn="l"/>
                <a:tab pos="481889" algn="l"/>
                <a:tab pos="963778" algn="l"/>
                <a:tab pos="1445666" algn="l"/>
                <a:tab pos="1927555" algn="l"/>
                <a:tab pos="2409444" algn="l"/>
                <a:tab pos="2891333" algn="l"/>
                <a:tab pos="3373222" algn="l"/>
                <a:tab pos="3855110" algn="l"/>
                <a:tab pos="4336999" algn="l"/>
                <a:tab pos="4818888" algn="l"/>
                <a:tab pos="5300777" algn="l"/>
                <a:tab pos="5782666" algn="l"/>
                <a:tab pos="6264554" algn="l"/>
                <a:tab pos="6746443" algn="l"/>
                <a:tab pos="7228332" algn="l"/>
                <a:tab pos="7710221" algn="l"/>
                <a:tab pos="8192110" algn="l"/>
                <a:tab pos="8673998" algn="l"/>
                <a:tab pos="9155887" algn="l"/>
                <a:tab pos="9637776" algn="l"/>
              </a:tabLst>
            </a:pPr>
            <a:fld id="{EE0F94A9-1A68-4FEE-8F59-4A873041EA12}" type="slidenum">
              <a:rPr lang="en-US" sz="1400">
                <a:solidFill>
                  <a:srgbClr val="000000"/>
                </a:solidFill>
                <a:ea typeface="DejaVu Sans" charset="0"/>
                <a:cs typeface="DejaVu Sans" charset="0"/>
              </a:rPr>
              <a:pPr algn="r" defTabSz="963778" hangingPunct="1">
                <a:lnSpc>
                  <a:spcPct val="100000"/>
                </a:lnSpc>
                <a:buClrTx/>
                <a:buSzTx/>
                <a:tabLst>
                  <a:tab pos="0" algn="l"/>
                  <a:tab pos="481889" algn="l"/>
                  <a:tab pos="963778" algn="l"/>
                  <a:tab pos="1445666" algn="l"/>
                  <a:tab pos="1927555" algn="l"/>
                  <a:tab pos="2409444" algn="l"/>
                  <a:tab pos="2891333" algn="l"/>
                  <a:tab pos="3373222" algn="l"/>
                  <a:tab pos="3855110" algn="l"/>
                  <a:tab pos="4336999" algn="l"/>
                  <a:tab pos="4818888" algn="l"/>
                  <a:tab pos="5300777" algn="l"/>
                  <a:tab pos="5782666" algn="l"/>
                  <a:tab pos="6264554" algn="l"/>
                  <a:tab pos="6746443" algn="l"/>
                  <a:tab pos="7228332" algn="l"/>
                  <a:tab pos="7710221" algn="l"/>
                  <a:tab pos="8192110" algn="l"/>
                  <a:tab pos="8673998" algn="l"/>
                  <a:tab pos="9155887" algn="l"/>
                  <a:tab pos="9637776" algn="l"/>
                </a:tabLst>
              </a:pPr>
              <a:t>1</a:t>
            </a:fld>
            <a:endParaRPr lang="en-US" sz="1400">
              <a:solidFill>
                <a:srgbClr val="000000"/>
              </a:solidFill>
              <a:ea typeface="DejaVu Sans" charset="0"/>
              <a:cs typeface="DejaVu Sans" charset="0"/>
            </a:endParaRPr>
          </a:p>
        </p:txBody>
      </p:sp>
      <p:sp>
        <p:nvSpPr>
          <p:cNvPr id="14340" name="Text Box 2"/>
          <p:cNvSpPr txBox="1">
            <a:spLocks noChangeArrowheads="1"/>
          </p:cNvSpPr>
          <p:nvPr/>
        </p:nvSpPr>
        <p:spPr bwMode="auto">
          <a:xfrm>
            <a:off x="1295400" y="755045"/>
            <a:ext cx="5181600" cy="3771900"/>
          </a:xfrm>
          <a:prstGeom prst="rect">
            <a:avLst/>
          </a:prstGeom>
          <a:solidFill>
            <a:srgbClr val="FFFFFF"/>
          </a:solidFill>
          <a:ln w="9360">
            <a:solidFill>
              <a:srgbClr val="000000"/>
            </a:solidFill>
            <a:miter lim="800000"/>
            <a:headEnd/>
            <a:tailEnd/>
          </a:ln>
        </p:spPr>
        <p:txBody>
          <a:bodyPr wrap="none" lIns="96378" tIns="48189" rIns="96378" bIns="48189" anchor="ctr"/>
          <a:lstStyle/>
          <a:p>
            <a:pPr algn="ctr" defTabSz="963778" eaLnBrk="0">
              <a:lnSpc>
                <a:spcPct val="100000"/>
              </a:lnSpc>
              <a:buClrTx/>
              <a:buSzTx/>
            </a:pPr>
            <a:endParaRPr lang="en-US" sz="1300">
              <a:solidFill>
                <a:srgbClr val="080808"/>
              </a:solidFill>
              <a:latin typeface="Tahoma" pitchFamily="34" charset="0"/>
              <a:ea typeface="DejaVu Sans" charset="0"/>
              <a:cs typeface="DejaVu Sans" charset="0"/>
            </a:endParaRPr>
          </a:p>
        </p:txBody>
      </p:sp>
      <p:sp>
        <p:nvSpPr>
          <p:cNvPr id="14341" name="Rectangle 3"/>
          <p:cNvSpPr txBox="1">
            <a:spLocks noGrp="1" noChangeArrowheads="1"/>
          </p:cNvSpPr>
          <p:nvPr>
            <p:ph type="body"/>
          </p:nvPr>
        </p:nvSpPr>
        <p:spPr>
          <a:xfrm>
            <a:off x="777578" y="4778073"/>
            <a:ext cx="6213872" cy="4521955"/>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4EEAE36-8C1C-47EE-A58D-33A885BFAFED}" type="slidenum">
              <a:rPr lang="en-US">
                <a:solidFill>
                  <a:prstClr val="black"/>
                </a:solidFill>
              </a:rPr>
              <a:pPr/>
              <a:t>16</a:t>
            </a:fld>
            <a:endParaRPr lang="en-US">
              <a:solidFill>
                <a:prstClr val="black"/>
              </a:solidFill>
            </a:endParaRPr>
          </a:p>
        </p:txBody>
      </p:sp>
      <p:sp>
        <p:nvSpPr>
          <p:cNvPr id="481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FC61DAE-A571-46BE-9E78-B609B71167D4}" type="slidenum">
              <a:rPr lang="en-US">
                <a:solidFill>
                  <a:prstClr val="black"/>
                </a:solidFill>
              </a:rPr>
              <a:pPr/>
              <a:t>17</a:t>
            </a:fld>
            <a:endParaRPr lang="en-US">
              <a:solidFill>
                <a:prstClr val="black"/>
              </a:solidFill>
            </a:endParaRPr>
          </a:p>
        </p:txBody>
      </p:sp>
      <p:sp>
        <p:nvSpPr>
          <p:cNvPr id="4915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EEDBE87-ECA2-48E8-8DCE-FC45C7C9027F}" type="slidenum">
              <a:rPr lang="en-US">
                <a:solidFill>
                  <a:prstClr val="black"/>
                </a:solidFill>
              </a:rPr>
              <a:pPr/>
              <a:t>18</a:t>
            </a:fld>
            <a:endParaRPr lang="en-US">
              <a:solidFill>
                <a:prstClr val="black"/>
              </a:solidFill>
            </a:endParaRPr>
          </a:p>
        </p:txBody>
      </p:sp>
      <p:sp>
        <p:nvSpPr>
          <p:cNvPr id="4608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51231B-B4CF-43B1-B97D-35D4E6B6BFFD}" type="slidenum">
              <a:rPr lang="en-US">
                <a:solidFill>
                  <a:prstClr val="black"/>
                </a:solidFill>
              </a:rPr>
              <a:pPr/>
              <a:t>19</a:t>
            </a:fld>
            <a:endParaRPr lang="en-US">
              <a:solidFill>
                <a:prstClr val="black"/>
              </a:solidFill>
            </a:endParaRPr>
          </a:p>
        </p:txBody>
      </p:sp>
      <p:sp>
        <p:nvSpPr>
          <p:cNvPr id="5017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AD97221-371C-450A-9CB4-38E44119E201}" type="slidenum">
              <a:rPr lang="en-US">
                <a:solidFill>
                  <a:prstClr val="black"/>
                </a:solidFill>
              </a:rPr>
              <a:pPr/>
              <a:t>20</a:t>
            </a:fld>
            <a:endParaRPr lang="en-US">
              <a:solidFill>
                <a:prstClr val="black"/>
              </a:solidFill>
            </a:endParaRPr>
          </a:p>
        </p:txBody>
      </p:sp>
      <p:sp>
        <p:nvSpPr>
          <p:cNvPr id="5120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EEDBE87-ECA2-48E8-8DCE-FC45C7C9027F}" type="slidenum">
              <a:rPr lang="en-US">
                <a:solidFill>
                  <a:prstClr val="black"/>
                </a:solidFill>
              </a:rPr>
              <a:pPr/>
              <a:t>22</a:t>
            </a:fld>
            <a:endParaRPr lang="en-US">
              <a:solidFill>
                <a:prstClr val="black"/>
              </a:solidFill>
            </a:endParaRPr>
          </a:p>
        </p:txBody>
      </p:sp>
      <p:sp>
        <p:nvSpPr>
          <p:cNvPr id="4608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225B1DB-DE07-48FA-BD86-3A43642A84A4}" type="slidenum">
              <a:rPr lang="en-US">
                <a:solidFill>
                  <a:prstClr val="black"/>
                </a:solidFill>
              </a:rPr>
              <a:pPr/>
              <a:t>23</a:t>
            </a:fld>
            <a:endParaRPr lang="en-US">
              <a:solidFill>
                <a:prstClr val="black"/>
              </a:solidFill>
            </a:endParaRPr>
          </a:p>
        </p:txBody>
      </p:sp>
      <p:sp>
        <p:nvSpPr>
          <p:cNvPr id="5222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EE4675F-1A58-473C-B658-71A9F7487986}" type="slidenum">
              <a:rPr lang="en-US">
                <a:solidFill>
                  <a:prstClr val="black"/>
                </a:solidFill>
              </a:rPr>
              <a:pPr/>
              <a:t>24</a:t>
            </a:fld>
            <a:endParaRPr lang="en-US">
              <a:solidFill>
                <a:prstClr val="black"/>
              </a:solidFill>
            </a:endParaRPr>
          </a:p>
        </p:txBody>
      </p:sp>
      <p:sp>
        <p:nvSpPr>
          <p:cNvPr id="5324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EEDBE87-ECA2-48E8-8DCE-FC45C7C9027F}" type="slidenum">
              <a:rPr lang="en-US">
                <a:solidFill>
                  <a:prstClr val="black"/>
                </a:solidFill>
              </a:rPr>
              <a:pPr/>
              <a:t>25</a:t>
            </a:fld>
            <a:endParaRPr lang="en-US">
              <a:solidFill>
                <a:prstClr val="black"/>
              </a:solidFill>
            </a:endParaRPr>
          </a:p>
        </p:txBody>
      </p:sp>
      <p:sp>
        <p:nvSpPr>
          <p:cNvPr id="4608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E98E04-5A82-4DDD-BD69-B20DF565BFFC}" type="slidenum">
              <a:rPr lang="en-US">
                <a:solidFill>
                  <a:prstClr val="black"/>
                </a:solidFill>
              </a:rPr>
              <a:pPr/>
              <a:t>29</a:t>
            </a:fld>
            <a:endParaRPr lang="en-US">
              <a:solidFill>
                <a:prstClr val="black"/>
              </a:solidFill>
            </a:endParaRPr>
          </a:p>
        </p:txBody>
      </p:sp>
      <p:sp>
        <p:nvSpPr>
          <p:cNvPr id="542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C995A01-81BC-47FD-BCBC-7D8FBEC258C1}" type="slidenum">
              <a:rPr lang="en-US">
                <a:solidFill>
                  <a:prstClr val="black"/>
                </a:solidFill>
              </a:rPr>
              <a:pPr/>
              <a:t>2</a:t>
            </a:fld>
            <a:endParaRPr lang="en-US">
              <a:solidFill>
                <a:prstClr val="black"/>
              </a:solidFill>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4248753-6D22-41EE-8A3C-9EA8815997D3}" type="slidenum">
              <a:rPr lang="en-US">
                <a:solidFill>
                  <a:prstClr val="black"/>
                </a:solidFill>
              </a:rPr>
              <a:pPr/>
              <a:t>30</a:t>
            </a:fld>
            <a:endParaRPr lang="en-US">
              <a:solidFill>
                <a:prstClr val="black"/>
              </a:solidFill>
            </a:endParaRPr>
          </a:p>
        </p:txBody>
      </p:sp>
      <p:sp>
        <p:nvSpPr>
          <p:cNvPr id="5529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EEDBE87-ECA2-48E8-8DCE-FC45C7C9027F}" type="slidenum">
              <a:rPr lang="en-US">
                <a:solidFill>
                  <a:prstClr val="black"/>
                </a:solidFill>
              </a:rPr>
              <a:pPr/>
              <a:t>31</a:t>
            </a:fld>
            <a:endParaRPr lang="en-US">
              <a:solidFill>
                <a:prstClr val="black"/>
              </a:solidFill>
            </a:endParaRPr>
          </a:p>
        </p:txBody>
      </p:sp>
      <p:sp>
        <p:nvSpPr>
          <p:cNvPr id="4608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B1167F-BA79-4523-8EA3-D64734E36E60}" type="slidenum">
              <a:rPr lang="en-US">
                <a:solidFill>
                  <a:prstClr val="black"/>
                </a:solidFill>
              </a:rPr>
              <a:pPr/>
              <a:t>32</a:t>
            </a:fld>
            <a:endParaRPr lang="en-US">
              <a:solidFill>
                <a:prstClr val="black"/>
              </a:solidFill>
            </a:endParaRPr>
          </a:p>
        </p:txBody>
      </p:sp>
      <p:sp>
        <p:nvSpPr>
          <p:cNvPr id="5632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9182732-DB67-481B-9E4D-384FD03197AA}" type="slidenum">
              <a:rPr lang="en-US">
                <a:solidFill>
                  <a:prstClr val="black"/>
                </a:solidFill>
              </a:rPr>
              <a:pPr/>
              <a:t>33</a:t>
            </a:fld>
            <a:endParaRPr lang="en-US">
              <a:solidFill>
                <a:prstClr val="black"/>
              </a:solidFill>
            </a:endParaRPr>
          </a:p>
        </p:txBody>
      </p:sp>
      <p:sp>
        <p:nvSpPr>
          <p:cNvPr id="5734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4398840" y="9555120"/>
            <a:ext cx="3370680" cy="500400"/>
          </a:xfrm>
          <a:prstGeom prst="rect">
            <a:avLst/>
          </a:prstGeom>
          <a:noFill/>
          <a:ln>
            <a:noFill/>
          </a:ln>
        </p:spPr>
        <p:txBody>
          <a:bodyPr lIns="0" tIns="0" rIns="0" bIns="0" anchor="b"/>
          <a:lstStyle/>
          <a:p>
            <a:pPr algn="r" defTabSz="914400" fontAlgn="auto" hangingPunct="1">
              <a:lnSpc>
                <a:spcPct val="100000"/>
              </a:lnSpc>
              <a:spcBef>
                <a:spcPts val="0"/>
              </a:spcBef>
              <a:spcAft>
                <a:spcPts val="0"/>
              </a:spcAft>
              <a:buClrTx/>
              <a:buSzTx/>
              <a:buFontTx/>
              <a:buNone/>
            </a:pPr>
            <a:fld id="{322D2A30-689A-40E1-B79C-A217065D9262}" type="slidenum">
              <a:rPr lang="en-US" sz="1400">
                <a:solidFill>
                  <a:srgbClr val="000000"/>
                </a:solidFill>
                <a:latin typeface="Times New Roman"/>
                <a:ea typeface="DejaVu Sans"/>
              </a:rPr>
              <a:pPr algn="r" defTabSz="914400" fontAlgn="auto" hangingPunct="1">
                <a:lnSpc>
                  <a:spcPct val="100000"/>
                </a:lnSpc>
                <a:spcBef>
                  <a:spcPts val="0"/>
                </a:spcBef>
                <a:spcAft>
                  <a:spcPts val="0"/>
                </a:spcAft>
                <a:buClrTx/>
                <a:buSzTx/>
                <a:buFontTx/>
                <a:buNone/>
              </a:pPr>
              <a:t>38</a:t>
            </a:fld>
            <a:endParaRPr>
              <a:solidFill>
                <a:prstClr val="black"/>
              </a:solidFill>
              <a:latin typeface="Calibri"/>
            </a:endParaRPr>
          </a:p>
        </p:txBody>
      </p:sp>
      <p:sp>
        <p:nvSpPr>
          <p:cNvPr id="155" name="PlaceHolder 2"/>
          <p:cNvSpPr>
            <a:spLocks noGrp="1"/>
          </p:cNvSpPr>
          <p:nvPr>
            <p:ph type="body"/>
          </p:nvPr>
        </p:nvSpPr>
        <p:spPr>
          <a:xfrm>
            <a:off x="777960" y="4776840"/>
            <a:ext cx="6217200" cy="4434480"/>
          </a:xfrm>
          <a:prstGeom prst="rect">
            <a:avLst/>
          </a:prstGeom>
        </p:spPr>
        <p:txBody>
          <a:bodyPr wrap="none" lIns="0" tIns="0" rIns="0" bIns="0" anchor="ct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A056125-3222-4D28-8523-06423A257411}" type="slidenum">
              <a:rPr lang="en-US">
                <a:solidFill>
                  <a:prstClr val="black"/>
                </a:solidFill>
              </a:rPr>
              <a:pPr/>
              <a:t>55</a:t>
            </a:fld>
            <a:endParaRPr lang="en-US">
              <a:solidFill>
                <a:prstClr val="black"/>
              </a:solidFill>
            </a:endParaRPr>
          </a:p>
        </p:txBody>
      </p:sp>
      <p:sp>
        <p:nvSpPr>
          <p:cNvPr id="6041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A056125-3222-4D28-8523-06423A257411}" type="slidenum">
              <a:rPr lang="en-US">
                <a:solidFill>
                  <a:prstClr val="black"/>
                </a:solidFill>
              </a:rPr>
              <a:pPr/>
              <a:t>56</a:t>
            </a:fld>
            <a:endParaRPr lang="en-US">
              <a:solidFill>
                <a:prstClr val="black"/>
              </a:solidFill>
            </a:endParaRPr>
          </a:p>
        </p:txBody>
      </p:sp>
      <p:sp>
        <p:nvSpPr>
          <p:cNvPr id="6041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64F1EEF-AE23-43E7-AAC5-E349501BFCBD}" type="slidenum">
              <a:rPr lang="en-US">
                <a:solidFill>
                  <a:prstClr val="black"/>
                </a:solidFill>
              </a:rPr>
              <a:pPr/>
              <a:t>58</a:t>
            </a:fld>
            <a:endParaRPr lang="en-US">
              <a:solidFill>
                <a:prstClr val="black"/>
              </a:solidFill>
            </a:endParaRPr>
          </a:p>
        </p:txBody>
      </p:sp>
      <p:sp>
        <p:nvSpPr>
          <p:cNvPr id="6246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157CDDE-DA47-43E6-8A11-A081DC413F67}" type="slidenum">
              <a:rPr lang="en-US">
                <a:solidFill>
                  <a:prstClr val="black"/>
                </a:solidFill>
              </a:rPr>
              <a:pPr/>
              <a:t>59</a:t>
            </a:fld>
            <a:endParaRPr lang="en-US">
              <a:solidFill>
                <a:prstClr val="black"/>
              </a:solidFill>
            </a:endParaRPr>
          </a:p>
        </p:txBody>
      </p:sp>
      <p:sp>
        <p:nvSpPr>
          <p:cNvPr id="6348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92000FA-18E5-4FEA-87CA-887173CEB7A9}" type="slidenum">
              <a:rPr lang="en-US">
                <a:solidFill>
                  <a:prstClr val="black"/>
                </a:solidFill>
              </a:rPr>
              <a:pPr/>
              <a:t>60</a:t>
            </a:fld>
            <a:endParaRPr lang="en-US">
              <a:solidFill>
                <a:prstClr val="black"/>
              </a:solidFill>
            </a:endParaRPr>
          </a:p>
        </p:txBody>
      </p:sp>
      <p:sp>
        <p:nvSpPr>
          <p:cNvPr id="6451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317B5507-6028-49CB-9219-488B9D86DBDD}" type="slidenum">
              <a:rPr lang="en-US">
                <a:solidFill>
                  <a:prstClr val="black"/>
                </a:solidFill>
              </a:rPr>
              <a:pPr/>
              <a:t>3</a:t>
            </a:fld>
            <a:endParaRPr lang="en-US">
              <a:solidFill>
                <a:prstClr val="black"/>
              </a:solidFill>
            </a:endParaRPr>
          </a:p>
        </p:txBody>
      </p:sp>
      <p:sp>
        <p:nvSpPr>
          <p:cNvPr id="19459" name="Rectangle 2"/>
          <p:cNvSpPr>
            <a:spLocks noGrp="1" noRot="1" noChangeAspect="1" noChangeArrowheads="1" noTextEdit="1"/>
          </p:cNvSpPr>
          <p:nvPr>
            <p:ph type="sldImg"/>
          </p:nvPr>
        </p:nvSpPr>
        <p:spPr>
          <a:xfrm>
            <a:off x="1373188" y="755650"/>
            <a:ext cx="5030787" cy="3771900"/>
          </a:xfrm>
          <a:ln/>
        </p:spPr>
      </p:sp>
      <p:sp>
        <p:nvSpPr>
          <p:cNvPr id="1946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DB8870-5745-4CB3-81B3-FA23965DBC6B}" type="slidenum">
              <a:rPr lang="en-US">
                <a:solidFill>
                  <a:prstClr val="black"/>
                </a:solidFill>
              </a:rPr>
              <a:pPr/>
              <a:t>61</a:t>
            </a:fld>
            <a:endParaRPr lang="en-US">
              <a:solidFill>
                <a:prstClr val="black"/>
              </a:solidFill>
            </a:endParaRPr>
          </a:p>
        </p:txBody>
      </p:sp>
      <p:sp>
        <p:nvSpPr>
          <p:cNvPr id="655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F1E0DB1-7A67-4B1B-BBCE-9FCF638757E5}" type="slidenum">
              <a:rPr lang="en-US">
                <a:solidFill>
                  <a:prstClr val="black"/>
                </a:solidFill>
              </a:rPr>
              <a:pPr/>
              <a:t>67</a:t>
            </a:fld>
            <a:endParaRPr lang="en-US">
              <a:solidFill>
                <a:prstClr val="black"/>
              </a:solidFill>
            </a:endParaRPr>
          </a:p>
        </p:txBody>
      </p:sp>
      <p:sp>
        <p:nvSpPr>
          <p:cNvPr id="6758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89D0561-128F-4F46-9020-D398DD4836A6}" type="slidenum">
              <a:rPr lang="en-US">
                <a:solidFill>
                  <a:prstClr val="black"/>
                </a:solidFill>
              </a:rPr>
              <a:pPr/>
              <a:t>68</a:t>
            </a:fld>
            <a:endParaRPr lang="en-US">
              <a:solidFill>
                <a:prstClr val="black"/>
              </a:solidFill>
            </a:endParaRPr>
          </a:p>
        </p:txBody>
      </p:sp>
      <p:sp>
        <p:nvSpPr>
          <p:cNvPr id="6860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9F1B23B-3101-4F35-A0AA-0508AEEAE83D}" type="slidenum">
              <a:rPr lang="en-US">
                <a:solidFill>
                  <a:prstClr val="black"/>
                </a:solidFill>
              </a:rPr>
              <a:pPr/>
              <a:t>69</a:t>
            </a:fld>
            <a:endParaRPr lang="en-US">
              <a:solidFill>
                <a:prstClr val="black"/>
              </a:solidFill>
            </a:endParaRPr>
          </a:p>
        </p:txBody>
      </p:sp>
      <p:sp>
        <p:nvSpPr>
          <p:cNvPr id="6656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F1E0DB1-7A67-4B1B-BBCE-9FCF638757E5}" type="slidenum">
              <a:rPr lang="en-US">
                <a:solidFill>
                  <a:prstClr val="black"/>
                </a:solidFill>
              </a:rPr>
              <a:pPr/>
              <a:t>70</a:t>
            </a:fld>
            <a:endParaRPr lang="en-US">
              <a:solidFill>
                <a:prstClr val="black"/>
              </a:solidFill>
            </a:endParaRPr>
          </a:p>
        </p:txBody>
      </p:sp>
      <p:sp>
        <p:nvSpPr>
          <p:cNvPr id="6758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89D0561-128F-4F46-9020-D398DD4836A6}" type="slidenum">
              <a:rPr lang="en-US">
                <a:solidFill>
                  <a:prstClr val="black"/>
                </a:solidFill>
              </a:rPr>
              <a:pPr/>
              <a:t>71</a:t>
            </a:fld>
            <a:endParaRPr lang="en-US">
              <a:solidFill>
                <a:prstClr val="black"/>
              </a:solidFill>
            </a:endParaRPr>
          </a:p>
        </p:txBody>
      </p:sp>
      <p:sp>
        <p:nvSpPr>
          <p:cNvPr id="6860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A056125-3222-4D28-8523-06423A257411}" type="slidenum">
              <a:rPr lang="en-US">
                <a:solidFill>
                  <a:prstClr val="black"/>
                </a:solidFill>
              </a:rPr>
              <a:pPr/>
              <a:t>73</a:t>
            </a:fld>
            <a:endParaRPr lang="en-US">
              <a:solidFill>
                <a:prstClr val="black"/>
              </a:solidFill>
            </a:endParaRPr>
          </a:p>
        </p:txBody>
      </p:sp>
      <p:sp>
        <p:nvSpPr>
          <p:cNvPr id="6041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7B72105-D8FF-493F-AF22-592A2340021C}" type="slidenum">
              <a:rPr lang="en-US">
                <a:solidFill>
                  <a:prstClr val="black"/>
                </a:solidFill>
              </a:rPr>
              <a:pPr/>
              <a:t>75</a:t>
            </a:fld>
            <a:endParaRPr lang="en-US">
              <a:solidFill>
                <a:prstClr val="black"/>
              </a:solidFill>
            </a:endParaRPr>
          </a:p>
        </p:txBody>
      </p:sp>
      <p:sp>
        <p:nvSpPr>
          <p:cNvPr id="7168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AAB18B9-60B8-4DCD-A00F-563763630426}" type="slidenum">
              <a:rPr lang="en-US">
                <a:solidFill>
                  <a:prstClr val="black"/>
                </a:solidFill>
              </a:rPr>
              <a:pPr/>
              <a:t>76</a:t>
            </a:fld>
            <a:endParaRPr lang="en-US">
              <a:solidFill>
                <a:prstClr val="black"/>
              </a:solidFill>
            </a:endParaRPr>
          </a:p>
        </p:txBody>
      </p:sp>
      <p:sp>
        <p:nvSpPr>
          <p:cNvPr id="7270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AAB18B9-60B8-4DCD-A00F-563763630426}" type="slidenum">
              <a:rPr lang="en-US">
                <a:solidFill>
                  <a:prstClr val="black"/>
                </a:solidFill>
              </a:rPr>
              <a:pPr/>
              <a:t>77</a:t>
            </a:fld>
            <a:endParaRPr lang="en-US">
              <a:solidFill>
                <a:prstClr val="black"/>
              </a:solidFill>
            </a:endParaRPr>
          </a:p>
        </p:txBody>
      </p:sp>
      <p:sp>
        <p:nvSpPr>
          <p:cNvPr id="7270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9CD4C3-CE2B-4617-867D-D8E460E03CEF}"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79</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90</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91</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92</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93</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94</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95</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96</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AAD024-FE72-4811-A784-5D37FBBF379B}" type="slidenum">
              <a:rPr lang="en-US">
                <a:solidFill>
                  <a:prstClr val="black"/>
                </a:solidFill>
              </a:rPr>
              <a:pPr/>
              <a:t>97</a:t>
            </a:fld>
            <a:endParaRPr lang="en-US">
              <a:solidFill>
                <a:prstClr val="black"/>
              </a:solidFill>
            </a:endParaRPr>
          </a:p>
        </p:txBody>
      </p:sp>
      <p:sp>
        <p:nvSpPr>
          <p:cNvPr id="7372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DB2C6C0-7843-4BA4-BAC9-95C008EF3CA7}" type="slidenum">
              <a:rPr lang="en-US">
                <a:solidFill>
                  <a:prstClr val="black"/>
                </a:solidFill>
              </a:rPr>
              <a:pPr/>
              <a:t>100</a:t>
            </a:fld>
            <a:endParaRPr lang="en-US">
              <a:solidFill>
                <a:prstClr val="black"/>
              </a:solidFill>
            </a:endParaRPr>
          </a:p>
        </p:txBody>
      </p:sp>
      <p:sp>
        <p:nvSpPr>
          <p:cNvPr id="7475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00AEC1C4-33D8-4BB5-9DF1-E0A8BDEB0515}" type="slidenum">
              <a:rPr lang="en-US">
                <a:solidFill>
                  <a:prstClr val="black"/>
                </a:solidFill>
              </a:rPr>
              <a:pPr/>
              <a:t>5</a:t>
            </a:fld>
            <a:endParaRPr lang="en-US">
              <a:solidFill>
                <a:prstClr val="black"/>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859D3DD-87B6-4958-B3FE-031C3A031668}" type="slidenum">
              <a:rPr lang="en-US">
                <a:solidFill>
                  <a:prstClr val="black"/>
                </a:solidFill>
              </a:rPr>
              <a:pPr/>
              <a:t>101</a:t>
            </a:fld>
            <a:endParaRPr lang="en-US">
              <a:solidFill>
                <a:prstClr val="black"/>
              </a:solidFill>
            </a:endParaRPr>
          </a:p>
        </p:txBody>
      </p:sp>
      <p:sp>
        <p:nvSpPr>
          <p:cNvPr id="7577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476EA84-BC8D-4E26-85B5-E8B95F955B20}" type="slidenum">
              <a:rPr lang="en-US">
                <a:solidFill>
                  <a:prstClr val="black"/>
                </a:solidFill>
              </a:rPr>
              <a:pPr/>
              <a:t>102</a:t>
            </a:fld>
            <a:endParaRPr lang="en-US">
              <a:solidFill>
                <a:prstClr val="black"/>
              </a:solidFill>
            </a:endParaRPr>
          </a:p>
        </p:txBody>
      </p:sp>
      <p:sp>
        <p:nvSpPr>
          <p:cNvPr id="7680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BE6E9BD-CC2D-4DEB-A874-5B20864B0052}" type="slidenum">
              <a:rPr lang="en-US">
                <a:solidFill>
                  <a:prstClr val="black"/>
                </a:solidFill>
              </a:rPr>
              <a:pPr/>
              <a:t>103</a:t>
            </a:fld>
            <a:endParaRPr lang="en-US">
              <a:solidFill>
                <a:prstClr val="black"/>
              </a:solidFill>
            </a:endParaRPr>
          </a:p>
        </p:txBody>
      </p:sp>
      <p:sp>
        <p:nvSpPr>
          <p:cNvPr id="7782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02A9BE-60A7-440C-AE46-CF275A426204}" type="slidenum">
              <a:rPr lang="en-US">
                <a:solidFill>
                  <a:prstClr val="black"/>
                </a:solidFill>
              </a:rPr>
              <a:pPr/>
              <a:t>104</a:t>
            </a:fld>
            <a:endParaRPr lang="en-US">
              <a:solidFill>
                <a:prstClr val="black"/>
              </a:solidFill>
            </a:endParaRPr>
          </a:p>
        </p:txBody>
      </p:sp>
      <p:sp>
        <p:nvSpPr>
          <p:cNvPr id="7884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6434B2B-F462-425C-975C-0883EBFA84B5}" type="slidenum">
              <a:rPr lang="en-US">
                <a:solidFill>
                  <a:prstClr val="black"/>
                </a:solidFill>
              </a:rPr>
              <a:pPr/>
              <a:t>106</a:t>
            </a:fld>
            <a:endParaRPr lang="en-US">
              <a:solidFill>
                <a:prstClr val="black"/>
              </a:solidFill>
            </a:endParaRPr>
          </a:p>
        </p:txBody>
      </p:sp>
      <p:sp>
        <p:nvSpPr>
          <p:cNvPr id="798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E742609-1488-4667-8B91-34CE46F4B0F6}" type="slidenum">
              <a:rPr lang="en-US">
                <a:solidFill>
                  <a:prstClr val="black"/>
                </a:solidFill>
              </a:rPr>
              <a:pPr/>
              <a:t>148</a:t>
            </a:fld>
            <a:endParaRPr lang="en-US">
              <a:solidFill>
                <a:prstClr val="black"/>
              </a:solidFill>
            </a:endParaRPr>
          </a:p>
        </p:txBody>
      </p:sp>
      <p:sp>
        <p:nvSpPr>
          <p:cNvPr id="8294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E1780-2400-4120-BC98-A0AE409BD819}"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65169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9CD4C3-CE2B-4617-867D-D8E460E03CEF}"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9CD4C3-CE2B-4617-867D-D8E460E03CEF}" type="slidenum">
              <a:rPr lang="en-US" smtClean="0">
                <a:solidFill>
                  <a:prstClr val="black"/>
                </a:solidFill>
              </a:rPr>
              <a:pPr/>
              <a:t>7</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EEDBE87-ECA2-48E8-8DCE-FC45C7C9027F}" type="slidenum">
              <a:rPr lang="en-US">
                <a:solidFill>
                  <a:prstClr val="black"/>
                </a:solidFill>
              </a:rPr>
              <a:pPr/>
              <a:t>12</a:t>
            </a:fld>
            <a:endParaRPr lang="en-US">
              <a:solidFill>
                <a:prstClr val="black"/>
              </a:solidFill>
            </a:endParaRPr>
          </a:p>
        </p:txBody>
      </p:sp>
      <p:sp>
        <p:nvSpPr>
          <p:cNvPr id="4608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875" y="4776788"/>
            <a:ext cx="6218238"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9CD4C3-CE2B-4617-867D-D8E460E03CEF}" type="slidenum">
              <a:rPr lang="en-US" smtClean="0">
                <a:solidFill>
                  <a:prstClr val="black"/>
                </a:solidFill>
              </a:rPr>
              <a:pPr/>
              <a:t>15</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96"/>
          <p:cNvSpPr txBox="1">
            <a:spLocks noChangeArrowheads="1"/>
          </p:cNvSpPr>
          <p:nvPr userDrawn="1"/>
        </p:nvSpPr>
        <p:spPr bwMode="auto">
          <a:xfrm>
            <a:off x="745547" y="4768545"/>
            <a:ext cx="8530029" cy="871220"/>
          </a:xfrm>
          <a:prstGeom prst="rect">
            <a:avLst/>
          </a:prstGeom>
          <a:noFill/>
          <a:ln w="9525" algn="ctr">
            <a:noFill/>
            <a:miter lim="800000"/>
            <a:headEnd/>
            <a:tailEnd/>
          </a:ln>
          <a:effectLst/>
        </p:spPr>
        <p:txBody>
          <a:bodyPr lIns="100794" tIns="50397" rIns="100794" bIns="50397">
            <a:spAutoFit/>
          </a:bodyPr>
          <a:lstStyle/>
          <a:p>
            <a:pPr algn="ctr" defTabSz="914400" eaLnBrk="0">
              <a:lnSpc>
                <a:spcPct val="100000"/>
              </a:lnSpc>
              <a:buClrTx/>
              <a:buSzTx/>
              <a:buFontTx/>
              <a:buNone/>
            </a:pPr>
            <a:endParaRPr lang="en-US" sz="2000" i="1">
              <a:solidFill>
                <a:srgbClr val="FFFFFF"/>
              </a:solidFill>
              <a:effectLst>
                <a:outerShdw blurRad="38100" dist="38100" dir="2700000" algn="tl">
                  <a:srgbClr val="C0C0C0"/>
                </a:outerShdw>
              </a:effectLst>
              <a:latin typeface="Tahoma" pitchFamily="34" charset="0"/>
              <a:ea typeface="ＭＳ Ｐゴシック" charset="-128"/>
            </a:endParaRPr>
          </a:p>
          <a:p>
            <a:pPr defTabSz="914400" eaLnBrk="0">
              <a:lnSpc>
                <a:spcPct val="100000"/>
              </a:lnSpc>
              <a:spcBef>
                <a:spcPct val="50000"/>
              </a:spcBef>
              <a:buClrTx/>
              <a:buSzTx/>
              <a:buFontTx/>
              <a:buNone/>
            </a:pPr>
            <a:endParaRPr lang="en-US" sz="2000">
              <a:solidFill>
                <a:srgbClr val="FFFFFF"/>
              </a:solidFill>
              <a:latin typeface="Tahoma" pitchFamily="34" charset="0"/>
              <a:ea typeface="ＭＳ Ｐゴシック" charset="-128"/>
            </a:endParaRPr>
          </a:p>
        </p:txBody>
      </p:sp>
      <p:pic>
        <p:nvPicPr>
          <p:cNvPr id="4" name="Picture 98" descr="coe-black"/>
          <p:cNvPicPr>
            <a:picLocks noChangeAspect="1" noChangeArrowheads="1"/>
          </p:cNvPicPr>
          <p:nvPr userDrawn="1"/>
        </p:nvPicPr>
        <p:blipFill>
          <a:blip r:embed="rId2" cstate="print"/>
          <a:srcRect/>
          <a:stretch>
            <a:fillRect/>
          </a:stretch>
        </p:blipFill>
        <p:spPr bwMode="auto">
          <a:xfrm>
            <a:off x="3314706" y="5844049"/>
            <a:ext cx="3314706" cy="944959"/>
          </a:xfrm>
          <a:prstGeom prst="rect">
            <a:avLst/>
          </a:prstGeom>
          <a:noFill/>
          <a:ln w="9525">
            <a:noFill/>
            <a:miter lim="800000"/>
            <a:headEnd/>
            <a:tailEnd/>
          </a:ln>
        </p:spPr>
      </p:pic>
      <p:sp>
        <p:nvSpPr>
          <p:cNvPr id="85032" name="Rectangle 40"/>
          <p:cNvSpPr>
            <a:spLocks noGrp="1" noChangeArrowheads="1"/>
          </p:cNvSpPr>
          <p:nvPr>
            <p:ph type="ctrTitle"/>
          </p:nvPr>
        </p:nvSpPr>
        <p:spPr>
          <a:xfrm>
            <a:off x="390275" y="3069368"/>
            <a:ext cx="9214321" cy="671971"/>
          </a:xfrm>
        </p:spPr>
        <p:txBody>
          <a:bodyPr anchorCtr="1">
            <a:spAutoFit/>
          </a:bodyPr>
          <a:lstStyle>
            <a:lvl1pPr algn="ctr">
              <a:defRPr sz="3700" b="1"/>
            </a:lvl1pPr>
          </a:lstStyle>
          <a:p>
            <a:r>
              <a:rPr lang="en-US"/>
              <a:t>Click to edit Master title style</a:t>
            </a:r>
          </a:p>
        </p:txBody>
      </p:sp>
    </p:spTree>
    <p:extLst>
      <p:ext uri="{BB962C8B-B14F-4D97-AF65-F5344CB8AC3E}">
        <p14:creationId xmlns:p14="http://schemas.microsoft.com/office/powerpoint/2010/main" val="4973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7F1C7716-A23E-4FED-BCBC-DE78F5A51459}"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67134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0460" y="246740"/>
            <a:ext cx="2345145" cy="6670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275" y="246740"/>
            <a:ext cx="6869175" cy="6670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6177B074-621D-407B-8869-C84D2D885BF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052831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96"/>
          <p:cNvSpPr txBox="1">
            <a:spLocks noChangeArrowheads="1"/>
          </p:cNvSpPr>
          <p:nvPr/>
        </p:nvSpPr>
        <p:spPr bwMode="auto">
          <a:xfrm>
            <a:off x="745547" y="4768545"/>
            <a:ext cx="8530029" cy="871220"/>
          </a:xfrm>
          <a:prstGeom prst="rect">
            <a:avLst/>
          </a:prstGeom>
          <a:noFill/>
          <a:ln w="9525" algn="ctr">
            <a:noFill/>
            <a:miter lim="800000"/>
            <a:headEnd/>
            <a:tailEnd/>
          </a:ln>
          <a:effectLst/>
        </p:spPr>
        <p:txBody>
          <a:bodyPr lIns="100794" tIns="50397" rIns="100794" bIns="50397">
            <a:spAutoFit/>
          </a:bodyPr>
          <a:lstStyle/>
          <a:p>
            <a:pPr algn="ctr" defTabSz="914400" eaLnBrk="0" fontAlgn="auto" hangingPunct="1">
              <a:lnSpc>
                <a:spcPct val="100000"/>
              </a:lnSpc>
              <a:spcBef>
                <a:spcPts val="0"/>
              </a:spcBef>
              <a:spcAft>
                <a:spcPts val="0"/>
              </a:spcAft>
              <a:buClrTx/>
              <a:buSzTx/>
              <a:buFontTx/>
              <a:buNone/>
            </a:pPr>
            <a:endParaRPr lang="en-US" sz="2000" i="1">
              <a:solidFill>
                <a:srgbClr val="FFFFFF"/>
              </a:solidFill>
              <a:effectLst>
                <a:outerShdw blurRad="38100" dist="38100" dir="2700000" algn="tl">
                  <a:srgbClr val="C0C0C0"/>
                </a:outerShdw>
              </a:effectLst>
              <a:latin typeface="Tahoma" pitchFamily="34" charset="0"/>
              <a:ea typeface="ＭＳ Ｐゴシック" charset="-128"/>
            </a:endParaRPr>
          </a:p>
          <a:p>
            <a:pPr defTabSz="914400" eaLnBrk="0" fontAlgn="auto" hangingPunct="1">
              <a:lnSpc>
                <a:spcPct val="100000"/>
              </a:lnSpc>
              <a:spcBef>
                <a:spcPct val="50000"/>
              </a:spcBef>
              <a:spcAft>
                <a:spcPts val="0"/>
              </a:spcAft>
              <a:buClrTx/>
              <a:buSzTx/>
              <a:buFontTx/>
              <a:buNone/>
            </a:pPr>
            <a:endParaRPr lang="en-US" sz="2000">
              <a:solidFill>
                <a:srgbClr val="FFFFFF"/>
              </a:solidFill>
              <a:latin typeface="Tahoma" pitchFamily="34" charset="0"/>
              <a:ea typeface="ＭＳ Ｐゴシック" charset="-128"/>
            </a:endParaRPr>
          </a:p>
        </p:txBody>
      </p:sp>
      <p:pic>
        <p:nvPicPr>
          <p:cNvPr id="4" name="Picture 98" descr="coe-black"/>
          <p:cNvPicPr>
            <a:picLocks noChangeAspect="1" noChangeArrowheads="1"/>
          </p:cNvPicPr>
          <p:nvPr/>
        </p:nvPicPr>
        <p:blipFill>
          <a:blip r:embed="rId2" cstate="print"/>
          <a:srcRect/>
          <a:stretch>
            <a:fillRect/>
          </a:stretch>
        </p:blipFill>
        <p:spPr bwMode="auto">
          <a:xfrm>
            <a:off x="3314706" y="5844049"/>
            <a:ext cx="3314706" cy="944959"/>
          </a:xfrm>
          <a:prstGeom prst="rect">
            <a:avLst/>
          </a:prstGeom>
          <a:noFill/>
          <a:ln w="9525">
            <a:noFill/>
            <a:miter lim="800000"/>
            <a:headEnd/>
            <a:tailEnd/>
          </a:ln>
        </p:spPr>
      </p:pic>
      <p:sp>
        <p:nvSpPr>
          <p:cNvPr id="85032" name="Rectangle 40"/>
          <p:cNvSpPr>
            <a:spLocks noGrp="1" noChangeArrowheads="1"/>
          </p:cNvSpPr>
          <p:nvPr>
            <p:ph type="ctrTitle"/>
          </p:nvPr>
        </p:nvSpPr>
        <p:spPr>
          <a:xfrm>
            <a:off x="390275" y="3069368"/>
            <a:ext cx="9214321" cy="671971"/>
          </a:xfrm>
        </p:spPr>
        <p:txBody>
          <a:bodyPr anchorCtr="1">
            <a:spAutoFit/>
          </a:bodyPr>
          <a:lstStyle>
            <a:lvl1pPr algn="ctr">
              <a:defRPr sz="3700" b="1"/>
            </a:lvl1pPr>
          </a:lstStyle>
          <a:p>
            <a:r>
              <a:rPr lang="en-US" smtClean="0"/>
              <a:t>Click to edit Master title style</a:t>
            </a:r>
            <a:endParaRPr lang="en-US"/>
          </a:p>
        </p:txBody>
      </p:sp>
    </p:spTree>
    <p:extLst>
      <p:ext uri="{BB962C8B-B14F-4D97-AF65-F5344CB8AC3E}">
        <p14:creationId xmlns:p14="http://schemas.microsoft.com/office/powerpoint/2010/main" val="2580803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2233313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0"/>
            </a:lvl1pPr>
            <a:lvl2pPr marL="503972" indent="0">
              <a:buNone/>
              <a:defRPr sz="2000"/>
            </a:lvl2pPr>
            <a:lvl3pPr marL="1007943" indent="0">
              <a:buNone/>
              <a:defRPr sz="1800"/>
            </a:lvl3pPr>
            <a:lvl4pPr marL="1511915" indent="0">
              <a:buNone/>
              <a:defRPr sz="1500"/>
            </a:lvl4pPr>
            <a:lvl5pPr marL="2015886" indent="0">
              <a:buNone/>
              <a:defRPr sz="1500"/>
            </a:lvl5pPr>
            <a:lvl6pPr marL="2519858" indent="0">
              <a:buNone/>
              <a:defRPr sz="1500"/>
            </a:lvl6pPr>
            <a:lvl7pPr marL="3023829" indent="0">
              <a:buNone/>
              <a:defRPr sz="1500"/>
            </a:lvl7pPr>
            <a:lvl8pPr marL="3527801" indent="0">
              <a:buNone/>
              <a:defRPr sz="1500"/>
            </a:lvl8pPr>
            <a:lvl9pPr marL="4031772" indent="0">
              <a:buNone/>
              <a:defRPr sz="1500"/>
            </a:lvl9pPr>
          </a:lstStyle>
          <a:p>
            <a:pPr lvl="0"/>
            <a:r>
              <a:rPr lang="en-US" smtClean="0"/>
              <a:t>Click to edit Master text styles</a:t>
            </a:r>
          </a:p>
        </p:txBody>
      </p:sp>
      <p:sp>
        <p:nvSpPr>
          <p:cNvPr id="4"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2440945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8524" y="265145"/>
            <a:ext cx="9373581" cy="104470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3274" y="1581088"/>
            <a:ext cx="4606286"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7571" y="1581088"/>
            <a:ext cx="4608035"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6"/>
          <p:cNvSpPr>
            <a:spLocks noGrp="1" noChangeArrowheads="1"/>
          </p:cNvSpPr>
          <p:nvPr>
            <p:ph type="sldNum" sz="quarter" idx="10"/>
          </p:nvPr>
        </p:nvSpPr>
        <p:spPr>
          <a:xfrm>
            <a:off x="9639299" y="7284392"/>
            <a:ext cx="392113" cy="234490"/>
          </a:xfrm>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2051445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2873101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6"/>
          <p:cNvSpPr>
            <a:spLocks noGrp="1" noChangeArrowheads="1"/>
          </p:cNvSpPr>
          <p:nvPr>
            <p:ph type="sldNum" sz="quarter" idx="10"/>
          </p:nvPr>
        </p:nvSpPr>
        <p:spPr>
          <a:ln/>
        </p:spPr>
        <p:txBody>
          <a:bodyPr/>
          <a:lstStyle>
            <a:lvl1pPr>
              <a:defRPr/>
            </a:lvl1pPr>
          </a:lstStyle>
          <a:p>
            <a:fld id="{749B7D15-C262-4ED0-9E5E-CF4A35BB834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3466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3091276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328435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6"/>
          <p:cNvSpPr>
            <a:spLocks noGrp="1" noChangeArrowheads="1"/>
          </p:cNvSpPr>
          <p:nvPr>
            <p:ph type="sldNum" sz="quarter" idx="10"/>
          </p:nvPr>
        </p:nvSpPr>
        <p:spPr>
          <a:ln/>
        </p:spPr>
        <p:txBody>
          <a:bodyPr/>
          <a:lstStyle>
            <a:lvl1pPr>
              <a:defRPr/>
            </a:lvl1pPr>
          </a:lstStyle>
          <a:p>
            <a:fld id="{5789DB3D-6D36-41B1-B5D6-2DA40B15D957}"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055555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smtClean="0"/>
              <a:t>Click icon to add picture</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4110933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247554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0460" y="246740"/>
            <a:ext cx="2345145" cy="6670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275" y="246740"/>
            <a:ext cx="6869175" cy="6670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1118521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503238" y="6886575"/>
            <a:ext cx="2346325" cy="519113"/>
          </a:xfrm>
          <a:prstGeom prst="rect">
            <a:avLst/>
          </a:prstGeom>
        </p:spPr>
        <p:txBody>
          <a:bodyPr/>
          <a:lstStyle>
            <a:lvl1pPr>
              <a:defRPr/>
            </a:lvl1pPr>
          </a:lstStyle>
          <a:p>
            <a:pPr defTabSz="914400" fontAlgn="auto" hangingPunct="1">
              <a:lnSpc>
                <a:spcPct val="100000"/>
              </a:lnSpc>
              <a:spcBef>
                <a:spcPts val="0"/>
              </a:spcBef>
              <a:spcAft>
                <a:spcPts val="0"/>
              </a:spcAft>
              <a:buClrTx/>
              <a:buSzTx/>
              <a:buFontTx/>
              <a:buNone/>
            </a:pPr>
            <a:endParaRPr lang="en-US">
              <a:solidFill>
                <a:srgbClr val="FFFFFF"/>
              </a:solidFill>
              <a:latin typeface="Tahoma"/>
            </a:endParaRPr>
          </a:p>
        </p:txBody>
      </p:sp>
      <p:sp>
        <p:nvSpPr>
          <p:cNvPr id="4" name="Footer Placeholder 3"/>
          <p:cNvSpPr>
            <a:spLocks noGrp="1"/>
          </p:cNvSpPr>
          <p:nvPr>
            <p:ph type="ftr" idx="11"/>
          </p:nvPr>
        </p:nvSpPr>
        <p:spPr>
          <a:xfrm>
            <a:off x="3448050" y="6886575"/>
            <a:ext cx="3194050" cy="519113"/>
          </a:xfrm>
          <a:prstGeom prst="rect">
            <a:avLst/>
          </a:prstGeom>
        </p:spPr>
        <p:txBody>
          <a:bodyPr/>
          <a:lstStyle>
            <a:lvl1pPr>
              <a:defRPr/>
            </a:lvl1pPr>
          </a:lstStyle>
          <a:p>
            <a:pPr defTabSz="914400" fontAlgn="auto" hangingPunct="1">
              <a:lnSpc>
                <a:spcPct val="100000"/>
              </a:lnSpc>
              <a:spcBef>
                <a:spcPts val="0"/>
              </a:spcBef>
              <a:spcAft>
                <a:spcPts val="0"/>
              </a:spcAft>
              <a:buClrTx/>
              <a:buSzTx/>
              <a:buFontTx/>
              <a:buNone/>
            </a:pPr>
            <a:endParaRPr lang="en-US">
              <a:solidFill>
                <a:srgbClr val="FFFFFF"/>
              </a:solidFill>
              <a:latin typeface="Tahoma"/>
            </a:endParaRPr>
          </a:p>
        </p:txBody>
      </p:sp>
      <p:sp>
        <p:nvSpPr>
          <p:cNvPr id="5" name="Slide Number Placeholder 4"/>
          <p:cNvSpPr>
            <a:spLocks noGrp="1"/>
          </p:cNvSpPr>
          <p:nvPr>
            <p:ph type="sldNum" idx="12"/>
          </p:nvPr>
        </p:nvSpPr>
        <p:spPr>
          <a:xfrm>
            <a:off x="7227888" y="6886575"/>
            <a:ext cx="2346325" cy="519113"/>
          </a:xfrm>
        </p:spPr>
        <p:txBody>
          <a:bodyPr/>
          <a:lstStyle>
            <a:lvl1pPr>
              <a:defRPr/>
            </a:lvl1pPr>
          </a:lstStyle>
          <a:p>
            <a:fld id="{B3E2728F-CCCD-4E56-B5FF-0BD6CC500392}" type="slidenum">
              <a:rPr lang="en-US" smtClean="0">
                <a:solidFill>
                  <a:srgbClr val="E5FFFF"/>
                </a:solidFill>
              </a:rPr>
              <a:pPr/>
              <a:t>‹#›</a:t>
            </a:fld>
            <a:endParaRPr lang="en-US"/>
          </a:p>
        </p:txBody>
      </p:sp>
    </p:spTree>
    <p:extLst>
      <p:ext uri="{BB962C8B-B14F-4D97-AF65-F5344CB8AC3E}">
        <p14:creationId xmlns:p14="http://schemas.microsoft.com/office/powerpoint/2010/main" val="167365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96"/>
          <p:cNvSpPr txBox="1">
            <a:spLocks noChangeArrowheads="1"/>
          </p:cNvSpPr>
          <p:nvPr userDrawn="1"/>
        </p:nvSpPr>
        <p:spPr bwMode="auto">
          <a:xfrm>
            <a:off x="745547" y="4768545"/>
            <a:ext cx="8530029" cy="871220"/>
          </a:xfrm>
          <a:prstGeom prst="rect">
            <a:avLst/>
          </a:prstGeom>
          <a:noFill/>
          <a:ln w="9525" algn="ctr">
            <a:noFill/>
            <a:miter lim="800000"/>
            <a:headEnd/>
            <a:tailEnd/>
          </a:ln>
          <a:effectLst/>
        </p:spPr>
        <p:txBody>
          <a:bodyPr lIns="100794" tIns="50397" rIns="100794" bIns="50397">
            <a:spAutoFit/>
          </a:bodyPr>
          <a:lstStyle/>
          <a:p>
            <a:pPr algn="ctr" defTabSz="914400" eaLnBrk="0">
              <a:lnSpc>
                <a:spcPct val="100000"/>
              </a:lnSpc>
              <a:buClrTx/>
              <a:buSzTx/>
              <a:buFontTx/>
              <a:buNone/>
            </a:pPr>
            <a:endParaRPr lang="en-US" sz="2000" i="1">
              <a:solidFill>
                <a:srgbClr val="FFFFFF"/>
              </a:solidFill>
              <a:effectLst>
                <a:outerShdw blurRad="38100" dist="38100" dir="2700000" algn="tl">
                  <a:srgbClr val="C0C0C0"/>
                </a:outerShdw>
              </a:effectLst>
              <a:latin typeface="Tahoma" pitchFamily="34" charset="0"/>
              <a:ea typeface="ＭＳ Ｐゴシック" charset="-128"/>
            </a:endParaRPr>
          </a:p>
          <a:p>
            <a:pPr defTabSz="914400" eaLnBrk="0">
              <a:lnSpc>
                <a:spcPct val="100000"/>
              </a:lnSpc>
              <a:spcBef>
                <a:spcPct val="50000"/>
              </a:spcBef>
              <a:buClrTx/>
              <a:buSzTx/>
              <a:buFontTx/>
              <a:buNone/>
            </a:pPr>
            <a:endParaRPr lang="en-US" sz="2000">
              <a:solidFill>
                <a:srgbClr val="FFFFFF"/>
              </a:solidFill>
              <a:latin typeface="Tahoma" pitchFamily="34" charset="0"/>
              <a:ea typeface="ＭＳ Ｐゴシック" charset="-128"/>
            </a:endParaRPr>
          </a:p>
        </p:txBody>
      </p:sp>
      <p:pic>
        <p:nvPicPr>
          <p:cNvPr id="4" name="Picture 98" descr="coe-black"/>
          <p:cNvPicPr>
            <a:picLocks noChangeAspect="1" noChangeArrowheads="1"/>
          </p:cNvPicPr>
          <p:nvPr userDrawn="1"/>
        </p:nvPicPr>
        <p:blipFill>
          <a:blip r:embed="rId2" cstate="print"/>
          <a:srcRect/>
          <a:stretch>
            <a:fillRect/>
          </a:stretch>
        </p:blipFill>
        <p:spPr bwMode="auto">
          <a:xfrm>
            <a:off x="3314706" y="5844049"/>
            <a:ext cx="3314706" cy="944959"/>
          </a:xfrm>
          <a:prstGeom prst="rect">
            <a:avLst/>
          </a:prstGeom>
          <a:noFill/>
          <a:ln w="9525">
            <a:noFill/>
            <a:miter lim="800000"/>
            <a:headEnd/>
            <a:tailEnd/>
          </a:ln>
        </p:spPr>
      </p:pic>
      <p:sp>
        <p:nvSpPr>
          <p:cNvPr id="85032" name="Rectangle 40"/>
          <p:cNvSpPr>
            <a:spLocks noGrp="1" noChangeArrowheads="1"/>
          </p:cNvSpPr>
          <p:nvPr>
            <p:ph type="ctrTitle"/>
          </p:nvPr>
        </p:nvSpPr>
        <p:spPr>
          <a:xfrm>
            <a:off x="390275" y="3069368"/>
            <a:ext cx="9214321" cy="671971"/>
          </a:xfrm>
        </p:spPr>
        <p:txBody>
          <a:bodyPr anchorCtr="1">
            <a:spAutoFit/>
          </a:bodyPr>
          <a:lstStyle>
            <a:lvl1pPr algn="ctr">
              <a:defRPr sz="3700" b="1"/>
            </a:lvl1pPr>
          </a:lstStyle>
          <a:p>
            <a:r>
              <a:rPr lang="en-US"/>
              <a:t>Click to edit Master title style</a:t>
            </a:r>
          </a:p>
        </p:txBody>
      </p:sp>
    </p:spTree>
    <p:extLst>
      <p:ext uri="{BB962C8B-B14F-4D97-AF65-F5344CB8AC3E}">
        <p14:creationId xmlns:p14="http://schemas.microsoft.com/office/powerpoint/2010/main" val="896548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6"/>
          <p:cNvSpPr>
            <a:spLocks noGrp="1" noChangeArrowheads="1"/>
          </p:cNvSpPr>
          <p:nvPr>
            <p:ph type="sldNum" sz="quarter" idx="10"/>
          </p:nvPr>
        </p:nvSpPr>
        <p:spPr>
          <a:ln/>
        </p:spPr>
        <p:txBody>
          <a:bodyPr/>
          <a:lstStyle>
            <a:lvl1pPr>
              <a:defRPr/>
            </a:lvl1pPr>
          </a:lstStyle>
          <a:p>
            <a:fld id="{5789DB3D-6D36-41B1-B5D6-2DA40B15D957}"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511544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0"/>
            </a:lvl1pPr>
            <a:lvl2pPr marL="503972" indent="0">
              <a:buNone/>
              <a:defRPr sz="2000"/>
            </a:lvl2pPr>
            <a:lvl3pPr marL="1007943" indent="0">
              <a:buNone/>
              <a:defRPr sz="1800"/>
            </a:lvl3pPr>
            <a:lvl4pPr marL="1511915" indent="0">
              <a:buNone/>
              <a:defRPr sz="1500"/>
            </a:lvl4pPr>
            <a:lvl5pPr marL="2015886" indent="0">
              <a:buNone/>
              <a:defRPr sz="1500"/>
            </a:lvl5pPr>
            <a:lvl6pPr marL="2519858" indent="0">
              <a:buNone/>
              <a:defRPr sz="1500"/>
            </a:lvl6pPr>
            <a:lvl7pPr marL="3023829" indent="0">
              <a:buNone/>
              <a:defRPr sz="1500"/>
            </a:lvl7pPr>
            <a:lvl8pPr marL="3527801" indent="0">
              <a:buNone/>
              <a:defRPr sz="1500"/>
            </a:lvl8pPr>
            <a:lvl9pPr marL="4031772" indent="0">
              <a:buNone/>
              <a:defRPr sz="1500"/>
            </a:lvl9pPr>
          </a:lstStyle>
          <a:p>
            <a:pPr lvl="0"/>
            <a:r>
              <a:rPr lang="en-US" smtClean="0"/>
              <a:t>Click to edit Master text styles</a:t>
            </a:r>
          </a:p>
        </p:txBody>
      </p:sp>
      <p:sp>
        <p:nvSpPr>
          <p:cNvPr id="4" name="Rectangle 96"/>
          <p:cNvSpPr>
            <a:spLocks noGrp="1" noChangeArrowheads="1"/>
          </p:cNvSpPr>
          <p:nvPr>
            <p:ph type="sldNum" sz="quarter" idx="10"/>
          </p:nvPr>
        </p:nvSpPr>
        <p:spPr>
          <a:ln/>
        </p:spPr>
        <p:txBody>
          <a:bodyPr/>
          <a:lstStyle>
            <a:lvl1pPr>
              <a:defRPr/>
            </a:lvl1pPr>
          </a:lstStyle>
          <a:p>
            <a:fld id="{A4EDFFBC-B96E-4EAC-8CEB-87D62222C7F4}"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168897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8524" y="265145"/>
            <a:ext cx="9373581" cy="104470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3274" y="1581088"/>
            <a:ext cx="4606286"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7571" y="1581088"/>
            <a:ext cx="4608035"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6"/>
          <p:cNvSpPr>
            <a:spLocks noGrp="1" noChangeArrowheads="1"/>
          </p:cNvSpPr>
          <p:nvPr>
            <p:ph type="sldNum" sz="quarter" idx="10"/>
          </p:nvPr>
        </p:nvSpPr>
        <p:spPr>
          <a:xfrm>
            <a:off x="9639299" y="7284392"/>
            <a:ext cx="392113" cy="234490"/>
          </a:xfrm>
          <a:ln/>
        </p:spPr>
        <p:txBody>
          <a:bodyPr/>
          <a:lstStyle>
            <a:lvl1pPr>
              <a:defRPr/>
            </a:lvl1pPr>
          </a:lstStyle>
          <a:p>
            <a:fld id="{84AFF7D5-ED32-469E-AE03-B2BE430A2C76}"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343502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6"/>
          <p:cNvSpPr>
            <a:spLocks noGrp="1" noChangeArrowheads="1"/>
          </p:cNvSpPr>
          <p:nvPr>
            <p:ph type="sldNum" sz="quarter" idx="10"/>
          </p:nvPr>
        </p:nvSpPr>
        <p:spPr>
          <a:ln/>
        </p:spPr>
        <p:txBody>
          <a:bodyPr/>
          <a:lstStyle>
            <a:lvl1pPr>
              <a:defRPr/>
            </a:lvl1pPr>
          </a:lstStyle>
          <a:p>
            <a:fld id="{B86151CC-9FFB-45BB-85D5-86C032FD1458}"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611875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6"/>
          <p:cNvSpPr>
            <a:spLocks noGrp="1" noChangeArrowheads="1"/>
          </p:cNvSpPr>
          <p:nvPr>
            <p:ph type="sldNum" sz="quarter" idx="10"/>
          </p:nvPr>
        </p:nvSpPr>
        <p:spPr>
          <a:ln/>
        </p:spPr>
        <p:txBody>
          <a:bodyPr/>
          <a:lstStyle>
            <a:lvl1pPr>
              <a:defRPr/>
            </a:lvl1pPr>
          </a:lstStyle>
          <a:p>
            <a:fld id="{749B7D15-C262-4ED0-9E5E-CF4A35BB834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03197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0"/>
            </a:lvl1pPr>
            <a:lvl2pPr marL="503972" indent="0">
              <a:buNone/>
              <a:defRPr sz="2000"/>
            </a:lvl2pPr>
            <a:lvl3pPr marL="1007943" indent="0">
              <a:buNone/>
              <a:defRPr sz="1800"/>
            </a:lvl3pPr>
            <a:lvl4pPr marL="1511915" indent="0">
              <a:buNone/>
              <a:defRPr sz="1500"/>
            </a:lvl4pPr>
            <a:lvl5pPr marL="2015886" indent="0">
              <a:buNone/>
              <a:defRPr sz="1500"/>
            </a:lvl5pPr>
            <a:lvl6pPr marL="2519858" indent="0">
              <a:buNone/>
              <a:defRPr sz="1500"/>
            </a:lvl6pPr>
            <a:lvl7pPr marL="3023829" indent="0">
              <a:buNone/>
              <a:defRPr sz="1500"/>
            </a:lvl7pPr>
            <a:lvl8pPr marL="3527801" indent="0">
              <a:buNone/>
              <a:defRPr sz="1500"/>
            </a:lvl8pPr>
            <a:lvl9pPr marL="4031772" indent="0">
              <a:buNone/>
              <a:defRPr sz="1500"/>
            </a:lvl9pPr>
          </a:lstStyle>
          <a:p>
            <a:pPr lvl="0"/>
            <a:r>
              <a:rPr lang="en-US" smtClean="0"/>
              <a:t>Click to edit Master text styles</a:t>
            </a:r>
          </a:p>
        </p:txBody>
      </p:sp>
      <p:sp>
        <p:nvSpPr>
          <p:cNvPr id="4" name="Rectangle 96"/>
          <p:cNvSpPr>
            <a:spLocks noGrp="1" noChangeArrowheads="1"/>
          </p:cNvSpPr>
          <p:nvPr>
            <p:ph type="sldNum" sz="quarter" idx="10"/>
          </p:nvPr>
        </p:nvSpPr>
        <p:spPr>
          <a:ln/>
        </p:spPr>
        <p:txBody>
          <a:bodyPr/>
          <a:lstStyle>
            <a:lvl1pPr>
              <a:defRPr/>
            </a:lvl1pPr>
          </a:lstStyle>
          <a:p>
            <a:fld id="{A4EDFFBC-B96E-4EAC-8CEB-87D62222C7F4}"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364324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6"/>
          <p:cNvSpPr>
            <a:spLocks noGrp="1" noChangeArrowheads="1"/>
          </p:cNvSpPr>
          <p:nvPr>
            <p:ph type="sldNum" sz="quarter" idx="10"/>
          </p:nvPr>
        </p:nvSpPr>
        <p:spPr>
          <a:ln/>
        </p:spPr>
        <p:txBody>
          <a:bodyPr/>
          <a:lstStyle>
            <a:lvl1pPr>
              <a:defRPr/>
            </a:lvl1pPr>
          </a:lstStyle>
          <a:p>
            <a:fld id="{5898E247-B1FD-4E10-A830-90BE8839EAFA}"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337286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AA831090-283B-4803-B6E6-2392E23CA510}"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27860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endParaRPr lang="en-US" noProof="0" smtClean="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13FF867D-4FC8-4C6E-BAA9-48BEA6027CB2}"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696558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7F1C7716-A23E-4FED-BCBC-DE78F5A51459}"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782059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0460" y="246740"/>
            <a:ext cx="2345145" cy="6670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275" y="246740"/>
            <a:ext cx="6869175" cy="6670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6177B074-621D-407B-8869-C84D2D885BF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438207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96"/>
          <p:cNvSpPr txBox="1">
            <a:spLocks noChangeArrowheads="1"/>
          </p:cNvSpPr>
          <p:nvPr userDrawn="1"/>
        </p:nvSpPr>
        <p:spPr bwMode="auto">
          <a:xfrm>
            <a:off x="745547" y="4768545"/>
            <a:ext cx="8530029" cy="871220"/>
          </a:xfrm>
          <a:prstGeom prst="rect">
            <a:avLst/>
          </a:prstGeom>
          <a:noFill/>
          <a:ln w="9525" algn="ctr">
            <a:noFill/>
            <a:miter lim="800000"/>
            <a:headEnd/>
            <a:tailEnd/>
          </a:ln>
          <a:effectLst/>
        </p:spPr>
        <p:txBody>
          <a:bodyPr lIns="100794" tIns="50397" rIns="100794" bIns="50397">
            <a:spAutoFit/>
          </a:bodyPr>
          <a:lstStyle/>
          <a:p>
            <a:pPr algn="ctr" defTabSz="914400" eaLnBrk="0">
              <a:lnSpc>
                <a:spcPct val="100000"/>
              </a:lnSpc>
              <a:buClrTx/>
              <a:buSzTx/>
              <a:buFontTx/>
              <a:buNone/>
            </a:pPr>
            <a:endParaRPr lang="en-US" sz="2000" i="1">
              <a:solidFill>
                <a:srgbClr val="FFFFFF"/>
              </a:solidFill>
              <a:effectLst>
                <a:outerShdw blurRad="38100" dist="38100" dir="2700000" algn="tl">
                  <a:srgbClr val="C0C0C0"/>
                </a:outerShdw>
              </a:effectLst>
              <a:latin typeface="Tahoma" pitchFamily="34" charset="0"/>
              <a:ea typeface="ＭＳ Ｐゴシック" charset="-128"/>
            </a:endParaRPr>
          </a:p>
          <a:p>
            <a:pPr defTabSz="914400" eaLnBrk="0">
              <a:lnSpc>
                <a:spcPct val="100000"/>
              </a:lnSpc>
              <a:spcBef>
                <a:spcPct val="50000"/>
              </a:spcBef>
              <a:buClrTx/>
              <a:buSzTx/>
              <a:buFontTx/>
              <a:buNone/>
            </a:pPr>
            <a:endParaRPr lang="en-US" sz="2000">
              <a:solidFill>
                <a:srgbClr val="FFFFFF"/>
              </a:solidFill>
              <a:latin typeface="Tahoma" pitchFamily="34" charset="0"/>
              <a:ea typeface="ＭＳ Ｐゴシック" charset="-128"/>
            </a:endParaRPr>
          </a:p>
        </p:txBody>
      </p:sp>
      <p:pic>
        <p:nvPicPr>
          <p:cNvPr id="4" name="Picture 98" descr="coe-black"/>
          <p:cNvPicPr>
            <a:picLocks noChangeAspect="1" noChangeArrowheads="1"/>
          </p:cNvPicPr>
          <p:nvPr userDrawn="1"/>
        </p:nvPicPr>
        <p:blipFill>
          <a:blip r:embed="rId2" cstate="print"/>
          <a:srcRect/>
          <a:stretch>
            <a:fillRect/>
          </a:stretch>
        </p:blipFill>
        <p:spPr bwMode="auto">
          <a:xfrm>
            <a:off x="3314706" y="5844049"/>
            <a:ext cx="3314706" cy="944959"/>
          </a:xfrm>
          <a:prstGeom prst="rect">
            <a:avLst/>
          </a:prstGeom>
          <a:noFill/>
          <a:ln w="9525">
            <a:noFill/>
            <a:miter lim="800000"/>
            <a:headEnd/>
            <a:tailEnd/>
          </a:ln>
        </p:spPr>
      </p:pic>
      <p:sp>
        <p:nvSpPr>
          <p:cNvPr id="85032" name="Rectangle 40"/>
          <p:cNvSpPr>
            <a:spLocks noGrp="1" noChangeArrowheads="1"/>
          </p:cNvSpPr>
          <p:nvPr>
            <p:ph type="ctrTitle"/>
          </p:nvPr>
        </p:nvSpPr>
        <p:spPr>
          <a:xfrm>
            <a:off x="390275" y="3069368"/>
            <a:ext cx="9214321" cy="671971"/>
          </a:xfrm>
        </p:spPr>
        <p:txBody>
          <a:bodyPr anchorCtr="1">
            <a:spAutoFit/>
          </a:bodyPr>
          <a:lstStyle>
            <a:lvl1pPr algn="ctr">
              <a:defRPr sz="3700" b="1"/>
            </a:lvl1pPr>
          </a:lstStyle>
          <a:p>
            <a:r>
              <a:rPr lang="en-US"/>
              <a:t>Click to edit Master title style</a:t>
            </a:r>
          </a:p>
        </p:txBody>
      </p:sp>
    </p:spTree>
    <p:extLst>
      <p:ext uri="{BB962C8B-B14F-4D97-AF65-F5344CB8AC3E}">
        <p14:creationId xmlns:p14="http://schemas.microsoft.com/office/powerpoint/2010/main" val="3221029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6"/>
          <p:cNvSpPr>
            <a:spLocks noGrp="1" noChangeArrowheads="1"/>
          </p:cNvSpPr>
          <p:nvPr>
            <p:ph type="sldNum" sz="quarter" idx="10"/>
          </p:nvPr>
        </p:nvSpPr>
        <p:spPr>
          <a:ln/>
        </p:spPr>
        <p:txBody>
          <a:bodyPr/>
          <a:lstStyle>
            <a:lvl1pPr>
              <a:defRPr/>
            </a:lvl1pPr>
          </a:lstStyle>
          <a:p>
            <a:fld id="{5789DB3D-6D36-41B1-B5D6-2DA40B15D957}"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3821999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0"/>
            </a:lvl1pPr>
            <a:lvl2pPr marL="503972" indent="0">
              <a:buNone/>
              <a:defRPr sz="2000"/>
            </a:lvl2pPr>
            <a:lvl3pPr marL="1007943" indent="0">
              <a:buNone/>
              <a:defRPr sz="1800"/>
            </a:lvl3pPr>
            <a:lvl4pPr marL="1511915" indent="0">
              <a:buNone/>
              <a:defRPr sz="1500"/>
            </a:lvl4pPr>
            <a:lvl5pPr marL="2015886" indent="0">
              <a:buNone/>
              <a:defRPr sz="1500"/>
            </a:lvl5pPr>
            <a:lvl6pPr marL="2519858" indent="0">
              <a:buNone/>
              <a:defRPr sz="1500"/>
            </a:lvl6pPr>
            <a:lvl7pPr marL="3023829" indent="0">
              <a:buNone/>
              <a:defRPr sz="1500"/>
            </a:lvl7pPr>
            <a:lvl8pPr marL="3527801" indent="0">
              <a:buNone/>
              <a:defRPr sz="1500"/>
            </a:lvl8pPr>
            <a:lvl9pPr marL="4031772" indent="0">
              <a:buNone/>
              <a:defRPr sz="1500"/>
            </a:lvl9pPr>
          </a:lstStyle>
          <a:p>
            <a:pPr lvl="0"/>
            <a:r>
              <a:rPr lang="en-US" smtClean="0"/>
              <a:t>Click to edit Master text styles</a:t>
            </a:r>
          </a:p>
        </p:txBody>
      </p:sp>
      <p:sp>
        <p:nvSpPr>
          <p:cNvPr id="4" name="Rectangle 96"/>
          <p:cNvSpPr>
            <a:spLocks noGrp="1" noChangeArrowheads="1"/>
          </p:cNvSpPr>
          <p:nvPr>
            <p:ph type="sldNum" sz="quarter" idx="10"/>
          </p:nvPr>
        </p:nvSpPr>
        <p:spPr>
          <a:ln/>
        </p:spPr>
        <p:txBody>
          <a:bodyPr/>
          <a:lstStyle>
            <a:lvl1pPr>
              <a:defRPr/>
            </a:lvl1pPr>
          </a:lstStyle>
          <a:p>
            <a:fld id="{A4EDFFBC-B96E-4EAC-8CEB-87D62222C7F4}"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919467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3274" y="1562683"/>
            <a:ext cx="4606286"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7571" y="1562683"/>
            <a:ext cx="4608035"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6"/>
          <p:cNvSpPr>
            <a:spLocks noGrp="1" noChangeArrowheads="1"/>
          </p:cNvSpPr>
          <p:nvPr>
            <p:ph type="sldNum" sz="quarter" idx="10"/>
          </p:nvPr>
        </p:nvSpPr>
        <p:spPr>
          <a:ln/>
        </p:spPr>
        <p:txBody>
          <a:bodyPr/>
          <a:lstStyle>
            <a:lvl1pPr>
              <a:defRPr/>
            </a:lvl1pPr>
          </a:lstStyle>
          <a:p>
            <a:fld id="{84AFF7D5-ED32-469E-AE03-B2BE430A2C76}"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318108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6"/>
          <p:cNvSpPr>
            <a:spLocks noGrp="1" noChangeArrowheads="1"/>
          </p:cNvSpPr>
          <p:nvPr>
            <p:ph type="sldNum" sz="quarter" idx="10"/>
          </p:nvPr>
        </p:nvSpPr>
        <p:spPr>
          <a:ln/>
        </p:spPr>
        <p:txBody>
          <a:bodyPr/>
          <a:lstStyle>
            <a:lvl1pPr>
              <a:defRPr/>
            </a:lvl1pPr>
          </a:lstStyle>
          <a:p>
            <a:fld id="{B86151CC-9FFB-45BB-85D5-86C032FD1458}"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6187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3274" y="1562683"/>
            <a:ext cx="4606286"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7571" y="1562683"/>
            <a:ext cx="4608035"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6"/>
          <p:cNvSpPr>
            <a:spLocks noGrp="1" noChangeArrowheads="1"/>
          </p:cNvSpPr>
          <p:nvPr>
            <p:ph type="sldNum" sz="quarter" idx="10"/>
          </p:nvPr>
        </p:nvSpPr>
        <p:spPr>
          <a:ln/>
        </p:spPr>
        <p:txBody>
          <a:bodyPr/>
          <a:lstStyle>
            <a:lvl1pPr>
              <a:defRPr/>
            </a:lvl1pPr>
          </a:lstStyle>
          <a:p>
            <a:fld id="{84AFF7D5-ED32-469E-AE03-B2BE430A2C76}"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699791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6"/>
          <p:cNvSpPr>
            <a:spLocks noGrp="1" noChangeArrowheads="1"/>
          </p:cNvSpPr>
          <p:nvPr>
            <p:ph type="sldNum" sz="quarter" idx="10"/>
          </p:nvPr>
        </p:nvSpPr>
        <p:spPr>
          <a:ln/>
        </p:spPr>
        <p:txBody>
          <a:bodyPr/>
          <a:lstStyle>
            <a:lvl1pPr>
              <a:defRPr/>
            </a:lvl1pPr>
          </a:lstStyle>
          <a:p>
            <a:fld id="{749B7D15-C262-4ED0-9E5E-CF4A35BB834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40782172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6"/>
          <p:cNvSpPr>
            <a:spLocks noGrp="1" noChangeArrowheads="1"/>
          </p:cNvSpPr>
          <p:nvPr>
            <p:ph type="sldNum" sz="quarter" idx="10"/>
          </p:nvPr>
        </p:nvSpPr>
        <p:spPr>
          <a:ln/>
        </p:spPr>
        <p:txBody>
          <a:bodyPr/>
          <a:lstStyle>
            <a:lvl1pPr>
              <a:defRPr/>
            </a:lvl1pPr>
          </a:lstStyle>
          <a:p>
            <a:fld id="{5898E247-B1FD-4E10-A830-90BE8839EAFA}"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8626662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AA831090-283B-4803-B6E6-2392E23CA510}"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58011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endParaRPr lang="en-US" noProof="0" smtClean="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13FF867D-4FC8-4C6E-BAA9-48BEA6027CB2}"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1861052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7F1C7716-A23E-4FED-BCBC-DE78F5A51459}"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8668629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0460" y="246740"/>
            <a:ext cx="2345145" cy="6670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275" y="246740"/>
            <a:ext cx="6869175" cy="6670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6177B074-621D-407B-8869-C84D2D885BF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460634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96"/>
          <p:cNvSpPr txBox="1">
            <a:spLocks noChangeArrowheads="1"/>
          </p:cNvSpPr>
          <p:nvPr userDrawn="1"/>
        </p:nvSpPr>
        <p:spPr bwMode="auto">
          <a:xfrm>
            <a:off x="745547" y="4768545"/>
            <a:ext cx="8530029" cy="871220"/>
          </a:xfrm>
          <a:prstGeom prst="rect">
            <a:avLst/>
          </a:prstGeom>
          <a:noFill/>
          <a:ln w="9525" algn="ctr">
            <a:noFill/>
            <a:miter lim="800000"/>
            <a:headEnd/>
            <a:tailEnd/>
          </a:ln>
          <a:effectLst/>
        </p:spPr>
        <p:txBody>
          <a:bodyPr lIns="100794" tIns="50397" rIns="100794" bIns="50397">
            <a:spAutoFit/>
          </a:bodyPr>
          <a:lstStyle/>
          <a:p>
            <a:pPr algn="ctr" defTabSz="914400" eaLnBrk="0">
              <a:lnSpc>
                <a:spcPct val="100000"/>
              </a:lnSpc>
              <a:buClrTx/>
              <a:buSzTx/>
              <a:buFontTx/>
              <a:buNone/>
            </a:pPr>
            <a:endParaRPr lang="en-US" sz="2000" i="1">
              <a:solidFill>
                <a:srgbClr val="FFFFFF"/>
              </a:solidFill>
              <a:effectLst>
                <a:outerShdw blurRad="38100" dist="38100" dir="2700000" algn="tl">
                  <a:srgbClr val="C0C0C0"/>
                </a:outerShdw>
              </a:effectLst>
              <a:latin typeface="Tahoma" pitchFamily="34" charset="0"/>
              <a:ea typeface="ＭＳ Ｐゴシック" charset="-128"/>
            </a:endParaRPr>
          </a:p>
          <a:p>
            <a:pPr defTabSz="914400" eaLnBrk="0">
              <a:lnSpc>
                <a:spcPct val="100000"/>
              </a:lnSpc>
              <a:spcBef>
                <a:spcPct val="50000"/>
              </a:spcBef>
              <a:buClrTx/>
              <a:buSzTx/>
              <a:buFontTx/>
              <a:buNone/>
            </a:pPr>
            <a:endParaRPr lang="en-US" sz="2000">
              <a:solidFill>
                <a:srgbClr val="FFFFFF"/>
              </a:solidFill>
              <a:latin typeface="Tahoma" pitchFamily="34" charset="0"/>
              <a:ea typeface="ＭＳ Ｐゴシック" charset="-128"/>
            </a:endParaRPr>
          </a:p>
        </p:txBody>
      </p:sp>
      <p:pic>
        <p:nvPicPr>
          <p:cNvPr id="6" name="Picture 98" descr="coe-black"/>
          <p:cNvPicPr>
            <a:picLocks noChangeAspect="1" noChangeArrowheads="1"/>
          </p:cNvPicPr>
          <p:nvPr userDrawn="1"/>
        </p:nvPicPr>
        <p:blipFill>
          <a:blip r:embed="rId2" cstate="print"/>
          <a:srcRect/>
          <a:stretch>
            <a:fillRect/>
          </a:stretch>
        </p:blipFill>
        <p:spPr bwMode="auto">
          <a:xfrm>
            <a:off x="3314706" y="5844049"/>
            <a:ext cx="3314706" cy="944959"/>
          </a:xfrm>
          <a:prstGeom prst="rect">
            <a:avLst/>
          </a:prstGeom>
          <a:noFill/>
          <a:ln w="9525">
            <a:noFill/>
            <a:miter lim="800000"/>
            <a:headEnd/>
            <a:tailEnd/>
          </a:ln>
        </p:spPr>
      </p:pic>
      <p:sp>
        <p:nvSpPr>
          <p:cNvPr id="7" name="Rectangle 40"/>
          <p:cNvSpPr>
            <a:spLocks noGrp="1" noChangeArrowheads="1"/>
          </p:cNvSpPr>
          <p:nvPr>
            <p:ph type="ctrTitle"/>
          </p:nvPr>
        </p:nvSpPr>
        <p:spPr>
          <a:xfrm>
            <a:off x="390275" y="3069368"/>
            <a:ext cx="9214321" cy="671971"/>
          </a:xfrm>
        </p:spPr>
        <p:txBody>
          <a:bodyPr anchorCtr="1">
            <a:spAutoFit/>
          </a:bodyPr>
          <a:lstStyle>
            <a:lvl1pPr algn="ctr">
              <a:defRPr sz="3700" b="1"/>
            </a:lvl1pPr>
          </a:lstStyle>
          <a:p>
            <a:r>
              <a:rPr lang="en-US"/>
              <a:t>Click to edit Master title style</a:t>
            </a:r>
          </a:p>
        </p:txBody>
      </p:sp>
    </p:spTree>
    <p:extLst>
      <p:ext uri="{BB962C8B-B14F-4D97-AF65-F5344CB8AC3E}">
        <p14:creationId xmlns:p14="http://schemas.microsoft.com/office/powerpoint/2010/main" val="29281933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388524" y="246740"/>
            <a:ext cx="9373581" cy="1044705"/>
          </a:xfrm>
        </p:spPr>
        <p:txBody>
          <a:bodyPr/>
          <a:lstStyle>
            <a:lvl1pPr>
              <a:defRPr>
                <a:effectLst/>
              </a:defRPr>
            </a:lvl1pPr>
          </a:lstStyle>
          <a:p>
            <a:r>
              <a:rPr lang="en-US" dirty="0" smtClean="0"/>
              <a:t>Click to edit Master title style</a:t>
            </a:r>
            <a:endParaRPr lang="en-US" dirty="0"/>
          </a:p>
        </p:txBody>
      </p:sp>
      <p:sp>
        <p:nvSpPr>
          <p:cNvPr id="6" name="Content Placeholder 2"/>
          <p:cNvSpPr>
            <a:spLocks noGrp="1"/>
          </p:cNvSpPr>
          <p:nvPr>
            <p:ph idx="1"/>
          </p:nvPr>
        </p:nvSpPr>
        <p:spPr>
          <a:xfrm>
            <a:off x="383275" y="1562683"/>
            <a:ext cx="9382331" cy="5354770"/>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96"/>
          <p:cNvSpPr>
            <a:spLocks noGrp="1" noChangeArrowheads="1"/>
          </p:cNvSpPr>
          <p:nvPr>
            <p:ph type="sldNum" sz="quarter" idx="10"/>
          </p:nvPr>
        </p:nvSpPr>
        <p:spPr>
          <a:xfrm>
            <a:off x="9639299" y="7265987"/>
            <a:ext cx="392113" cy="234490"/>
          </a:xfrm>
          <a:ln/>
        </p:spPr>
        <p:txBody>
          <a:bodyPr/>
          <a:lstStyle>
            <a:lvl1pPr>
              <a:defRPr/>
            </a:lvl1pPr>
          </a:lstStyle>
          <a:p>
            <a:fld id="{5789DB3D-6D36-41B1-B5D6-2DA40B15D957}"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5706958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6" name="Text Placeholder 2"/>
          <p:cNvSpPr>
            <a:spLocks noGrp="1"/>
          </p:cNvSpPr>
          <p:nvPr>
            <p:ph type="body" idx="1"/>
          </p:nvPr>
        </p:nvSpPr>
        <p:spPr>
          <a:xfrm>
            <a:off x="796300" y="3204114"/>
            <a:ext cx="8568531" cy="1653678"/>
          </a:xfrm>
        </p:spPr>
        <p:txBody>
          <a:bodyPr anchor="b"/>
          <a:lstStyle>
            <a:lvl1pPr marL="0" indent="0">
              <a:buNone/>
              <a:defRPr sz="2200"/>
            </a:lvl1pPr>
            <a:lvl2pPr marL="503972" indent="0">
              <a:buNone/>
              <a:defRPr sz="2000"/>
            </a:lvl2pPr>
            <a:lvl3pPr marL="1007943" indent="0">
              <a:buNone/>
              <a:defRPr sz="1800"/>
            </a:lvl3pPr>
            <a:lvl4pPr marL="1511915" indent="0">
              <a:buNone/>
              <a:defRPr sz="1500"/>
            </a:lvl4pPr>
            <a:lvl5pPr marL="2015886" indent="0">
              <a:buNone/>
              <a:defRPr sz="1500"/>
            </a:lvl5pPr>
            <a:lvl6pPr marL="2519858" indent="0">
              <a:buNone/>
              <a:defRPr sz="1500"/>
            </a:lvl6pPr>
            <a:lvl7pPr marL="3023829" indent="0">
              <a:buNone/>
              <a:defRPr sz="1500"/>
            </a:lvl7pPr>
            <a:lvl8pPr marL="3527801" indent="0">
              <a:buNone/>
              <a:defRPr sz="1500"/>
            </a:lvl8pPr>
            <a:lvl9pPr marL="4031772" indent="0">
              <a:buNone/>
              <a:defRPr sz="1500"/>
            </a:lvl9pPr>
          </a:lstStyle>
          <a:p>
            <a:pPr lvl="0"/>
            <a:r>
              <a:rPr lang="en-US" smtClean="0"/>
              <a:t>Click to edit Master text styles</a:t>
            </a:r>
          </a:p>
        </p:txBody>
      </p:sp>
      <p:sp>
        <p:nvSpPr>
          <p:cNvPr id="7" name="Rectangle 96"/>
          <p:cNvSpPr>
            <a:spLocks noGrp="1" noChangeArrowheads="1"/>
          </p:cNvSpPr>
          <p:nvPr>
            <p:ph type="sldNum" sz="quarter" idx="10"/>
          </p:nvPr>
        </p:nvSpPr>
        <p:spPr>
          <a:xfrm>
            <a:off x="9639299" y="7265987"/>
            <a:ext cx="392113" cy="234490"/>
          </a:xfrm>
          <a:ln/>
        </p:spPr>
        <p:txBody>
          <a:bodyPr/>
          <a:lstStyle>
            <a:lvl1pPr>
              <a:defRPr/>
            </a:lvl1pPr>
          </a:lstStyle>
          <a:p>
            <a:fld id="{A4EDFFBC-B96E-4EAC-8CEB-87D62222C7F4}"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0866283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388524" y="246740"/>
            <a:ext cx="9373581" cy="1044705"/>
          </a:xfrm>
        </p:spPr>
        <p:txBody>
          <a:bodyPr/>
          <a:lstStyle/>
          <a:p>
            <a:r>
              <a:rPr lang="en-US" smtClean="0"/>
              <a:t>Click to edit Master title style</a:t>
            </a:r>
            <a:endParaRPr lang="en-US"/>
          </a:p>
        </p:txBody>
      </p:sp>
      <p:sp>
        <p:nvSpPr>
          <p:cNvPr id="8" name="Content Placeholder 2"/>
          <p:cNvSpPr>
            <a:spLocks noGrp="1"/>
          </p:cNvSpPr>
          <p:nvPr>
            <p:ph sz="half" idx="1"/>
          </p:nvPr>
        </p:nvSpPr>
        <p:spPr>
          <a:xfrm>
            <a:off x="383274" y="1562683"/>
            <a:ext cx="4606286"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p:cNvSpPr>
            <a:spLocks noGrp="1"/>
          </p:cNvSpPr>
          <p:nvPr>
            <p:ph sz="half" idx="2"/>
          </p:nvPr>
        </p:nvSpPr>
        <p:spPr>
          <a:xfrm>
            <a:off x="5157571" y="1562683"/>
            <a:ext cx="4608035"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6"/>
          <p:cNvSpPr>
            <a:spLocks noGrp="1" noChangeArrowheads="1"/>
          </p:cNvSpPr>
          <p:nvPr>
            <p:ph type="sldNum" sz="quarter" idx="10"/>
          </p:nvPr>
        </p:nvSpPr>
        <p:spPr>
          <a:xfrm>
            <a:off x="9639299" y="7265987"/>
            <a:ext cx="392113" cy="234490"/>
          </a:xfrm>
          <a:ln/>
        </p:spPr>
        <p:txBody>
          <a:bodyPr/>
          <a:lstStyle>
            <a:lvl1pPr>
              <a:defRPr/>
            </a:lvl1pPr>
          </a:lstStyle>
          <a:p>
            <a:fld id="{84AFF7D5-ED32-469E-AE03-B2BE430A2C76}"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64450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6"/>
          <p:cNvSpPr>
            <a:spLocks noGrp="1" noChangeArrowheads="1"/>
          </p:cNvSpPr>
          <p:nvPr>
            <p:ph type="sldNum" sz="quarter" idx="10"/>
          </p:nvPr>
        </p:nvSpPr>
        <p:spPr>
          <a:ln/>
        </p:spPr>
        <p:txBody>
          <a:bodyPr/>
          <a:lstStyle>
            <a:lvl1pPr>
              <a:defRPr/>
            </a:lvl1pPr>
          </a:lstStyle>
          <a:p>
            <a:fld id="{B86151CC-9FFB-45BB-85D5-86C032FD1458}"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7790419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10"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11"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13"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Rectangle 96"/>
          <p:cNvSpPr>
            <a:spLocks noGrp="1" noChangeArrowheads="1"/>
          </p:cNvSpPr>
          <p:nvPr>
            <p:ph type="sldNum" sz="quarter" idx="10"/>
          </p:nvPr>
        </p:nvSpPr>
        <p:spPr>
          <a:xfrm>
            <a:off x="9639299" y="7265987"/>
            <a:ext cx="392113" cy="234490"/>
          </a:xfrm>
          <a:ln/>
        </p:spPr>
        <p:txBody>
          <a:bodyPr/>
          <a:lstStyle>
            <a:lvl1pPr>
              <a:defRPr/>
            </a:lvl1pPr>
          </a:lstStyle>
          <a:p>
            <a:fld id="{B86151CC-9FFB-45BB-85D5-86C032FD1458}"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4722563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88524" y="246740"/>
            <a:ext cx="9373581" cy="1044705"/>
          </a:xfrm>
        </p:spPr>
        <p:txBody>
          <a:bodyPr/>
          <a:lstStyle/>
          <a:p>
            <a:r>
              <a:rPr lang="en-US" smtClean="0"/>
              <a:t>Click to edit Master title style</a:t>
            </a:r>
            <a:endParaRPr lang="en-US"/>
          </a:p>
        </p:txBody>
      </p:sp>
      <p:sp>
        <p:nvSpPr>
          <p:cNvPr id="5" name="Rectangle 96"/>
          <p:cNvSpPr>
            <a:spLocks noGrp="1" noChangeArrowheads="1"/>
          </p:cNvSpPr>
          <p:nvPr>
            <p:ph type="sldNum" sz="quarter" idx="10"/>
          </p:nvPr>
        </p:nvSpPr>
        <p:spPr>
          <a:xfrm>
            <a:off x="9639299" y="7265987"/>
            <a:ext cx="392113" cy="234490"/>
          </a:xfrm>
          <a:ln/>
        </p:spPr>
        <p:txBody>
          <a:bodyPr/>
          <a:lstStyle>
            <a:lvl1pPr>
              <a:defRPr/>
            </a:lvl1pPr>
          </a:lstStyle>
          <a:p>
            <a:fld id="{749B7D15-C262-4ED0-9E5E-CF4A35BB834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43235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96"/>
          <p:cNvSpPr>
            <a:spLocks noGrp="1" noChangeArrowheads="1"/>
          </p:cNvSpPr>
          <p:nvPr>
            <p:ph type="sldNum" sz="quarter" idx="10"/>
          </p:nvPr>
        </p:nvSpPr>
        <p:spPr>
          <a:xfrm>
            <a:off x="9639299" y="7265987"/>
            <a:ext cx="392113" cy="234490"/>
          </a:xfrm>
          <a:ln/>
        </p:spPr>
        <p:txBody>
          <a:bodyPr/>
          <a:lstStyle>
            <a:lvl1pPr>
              <a:defRPr/>
            </a:lvl1pPr>
          </a:lstStyle>
          <a:p>
            <a:fld id="{5898E247-B1FD-4E10-A830-90BE8839EAFA}"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4130625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7"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9" name="Rectangle 96"/>
          <p:cNvSpPr>
            <a:spLocks noGrp="1" noChangeArrowheads="1"/>
          </p:cNvSpPr>
          <p:nvPr>
            <p:ph type="sldNum" sz="quarter" idx="10"/>
          </p:nvPr>
        </p:nvSpPr>
        <p:spPr>
          <a:xfrm>
            <a:off x="9639299" y="7265987"/>
            <a:ext cx="392113" cy="234490"/>
          </a:xfrm>
          <a:ln/>
        </p:spPr>
        <p:txBody>
          <a:bodyPr/>
          <a:lstStyle>
            <a:lvl1pPr>
              <a:defRPr/>
            </a:lvl1pPr>
          </a:lstStyle>
          <a:p>
            <a:fld id="{AA831090-283B-4803-B6E6-2392E23CA510}"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8793959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7" name="Picture Placeholder 2"/>
          <p:cNvSpPr>
            <a:spLocks noGrp="1"/>
          </p:cNvSpPr>
          <p:nvPr>
            <p:ph type="pic" idx="1"/>
          </p:nvPr>
        </p:nvSpPr>
        <p:spPr>
          <a:xfrm>
            <a:off x="1975873" y="675471"/>
            <a:ext cx="6048375" cy="4535805"/>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endParaRPr lang="en-US" noProof="0" smtClean="0"/>
          </a:p>
        </p:txBody>
      </p:sp>
      <p:sp>
        <p:nvSpPr>
          <p:cNvPr id="8"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9" name="Rectangle 96"/>
          <p:cNvSpPr>
            <a:spLocks noGrp="1" noChangeArrowheads="1"/>
          </p:cNvSpPr>
          <p:nvPr>
            <p:ph type="sldNum" sz="quarter" idx="10"/>
          </p:nvPr>
        </p:nvSpPr>
        <p:spPr>
          <a:xfrm>
            <a:off x="9639299" y="7265987"/>
            <a:ext cx="392113" cy="234490"/>
          </a:xfrm>
          <a:ln/>
        </p:spPr>
        <p:txBody>
          <a:bodyPr/>
          <a:lstStyle>
            <a:lvl1pPr>
              <a:defRPr/>
            </a:lvl1pPr>
          </a:lstStyle>
          <a:p>
            <a:fld id="{13FF867D-4FC8-4C6E-BAA9-48BEA6027CB2}"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030227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83275" y="1562683"/>
            <a:ext cx="9382331" cy="535477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xfrm>
            <a:off x="9515341" y="7298937"/>
            <a:ext cx="427026" cy="234490"/>
          </a:xfrm>
          <a:prstGeom prst="rect">
            <a:avLst/>
          </a:prstGeom>
          <a:ln/>
        </p:spPr>
        <p:txBody>
          <a:bodyPr/>
          <a:lstStyle>
            <a:lvl1pPr>
              <a:defRPr/>
            </a:lvl1pPr>
          </a:lstStyle>
          <a:p>
            <a:fld id="{7F1C7716-A23E-4FED-BCBC-DE78F5A51459}"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3820516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0460" y="246740"/>
            <a:ext cx="2345145" cy="667071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275" y="246740"/>
            <a:ext cx="6869175" cy="66707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xfrm>
            <a:off x="9515341" y="7298937"/>
            <a:ext cx="427026" cy="234490"/>
          </a:xfrm>
          <a:prstGeom prst="rect">
            <a:avLst/>
          </a:prstGeom>
          <a:ln/>
        </p:spPr>
        <p:txBody>
          <a:bodyPr/>
          <a:lstStyle>
            <a:lvl1pPr>
              <a:defRPr/>
            </a:lvl1pPr>
          </a:lstStyle>
          <a:p>
            <a:fld id="{6177B074-621D-407B-8869-C84D2D885BF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123308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DE7B4459-A1BD-431F-96F5-B567F9D93236}" type="slidenum">
              <a:rPr lang="en-US"/>
              <a:pPr/>
              <a:t>‹#›</a:t>
            </a:fld>
            <a:endParaRPr lang="en-US"/>
          </a:p>
        </p:txBody>
      </p:sp>
    </p:spTree>
    <p:extLst>
      <p:ext uri="{BB962C8B-B14F-4D97-AF65-F5344CB8AC3E}">
        <p14:creationId xmlns:p14="http://schemas.microsoft.com/office/powerpoint/2010/main" val="36426531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021" y="419983"/>
            <a:ext cx="9370081" cy="570475"/>
          </a:xfrm>
        </p:spPr>
        <p:txBody>
          <a:bodyPr/>
          <a:lstStyle/>
          <a:p>
            <a:r>
              <a:rPr lang="en-US" smtClean="0"/>
              <a:t>Click to edit Master title style</a:t>
            </a:r>
            <a:endParaRPr lang="en-US"/>
          </a:p>
        </p:txBody>
      </p:sp>
      <p:sp>
        <p:nvSpPr>
          <p:cNvPr id="3" name="Content Placeholder 2"/>
          <p:cNvSpPr>
            <a:spLocks noGrp="1"/>
          </p:cNvSpPr>
          <p:nvPr>
            <p:ph idx="1"/>
          </p:nvPr>
        </p:nvSpPr>
        <p:spPr>
          <a:xfrm>
            <a:off x="383274" y="1175950"/>
            <a:ext cx="9378831" cy="55787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idx="10"/>
          </p:nvPr>
        </p:nvSpPr>
        <p:spPr/>
        <p:txBody>
          <a:bodyPr/>
          <a:lstStyle>
            <a:lvl1pPr>
              <a:defRPr/>
            </a:lvl1pPr>
          </a:lstStyle>
          <a:p>
            <a:fld id="{95DE7AC2-0506-4DEF-A7DA-904970E776DA}" type="slidenum">
              <a:rPr lang="en-US"/>
              <a:pPr/>
              <a:t>‹#›</a:t>
            </a:fld>
            <a:endParaRPr lang="en-US"/>
          </a:p>
        </p:txBody>
      </p:sp>
    </p:spTree>
    <p:extLst>
      <p:ext uri="{BB962C8B-B14F-4D97-AF65-F5344CB8AC3E}">
        <p14:creationId xmlns:p14="http://schemas.microsoft.com/office/powerpoint/2010/main" val="2773896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0"/>
            </a:lvl1pPr>
            <a:lvl2pPr marL="503972" indent="0">
              <a:buNone/>
              <a:defRPr sz="2000"/>
            </a:lvl2pPr>
            <a:lvl3pPr marL="1007943" indent="0">
              <a:buNone/>
              <a:defRPr sz="1800"/>
            </a:lvl3pPr>
            <a:lvl4pPr marL="1511915" indent="0">
              <a:buNone/>
              <a:defRPr sz="1500"/>
            </a:lvl4pPr>
            <a:lvl5pPr marL="2015886" indent="0">
              <a:buNone/>
              <a:defRPr sz="1500"/>
            </a:lvl5pPr>
            <a:lvl6pPr marL="2519858" indent="0">
              <a:buNone/>
              <a:defRPr sz="1500"/>
            </a:lvl6pPr>
            <a:lvl7pPr marL="3023829" indent="0">
              <a:buNone/>
              <a:defRPr sz="1500"/>
            </a:lvl7pPr>
            <a:lvl8pPr marL="3527801" indent="0">
              <a:buNone/>
              <a:defRPr sz="1500"/>
            </a:lvl8pPr>
            <a:lvl9pPr marL="4031772" indent="0">
              <a:buNone/>
              <a:defRPr sz="15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BE26C7AC-EABA-436A-8B94-482B374EDA50}" type="slidenum">
              <a:rPr lang="en-US"/>
              <a:pPr/>
              <a:t>‹#›</a:t>
            </a:fld>
            <a:endParaRPr lang="en-US"/>
          </a:p>
        </p:txBody>
      </p:sp>
    </p:spTree>
    <p:extLst>
      <p:ext uri="{BB962C8B-B14F-4D97-AF65-F5344CB8AC3E}">
        <p14:creationId xmlns:p14="http://schemas.microsoft.com/office/powerpoint/2010/main" val="422316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6"/>
          <p:cNvSpPr>
            <a:spLocks noGrp="1" noChangeArrowheads="1"/>
          </p:cNvSpPr>
          <p:nvPr>
            <p:ph type="sldNum" sz="quarter" idx="10"/>
          </p:nvPr>
        </p:nvSpPr>
        <p:spPr>
          <a:ln/>
        </p:spPr>
        <p:txBody>
          <a:bodyPr/>
          <a:lstStyle>
            <a:lvl1pPr>
              <a:defRPr/>
            </a:lvl1pPr>
          </a:lstStyle>
          <a:p>
            <a:fld id="{749B7D15-C262-4ED0-9E5E-CF4A35BB834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451561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3274" y="1763924"/>
            <a:ext cx="4604535" cy="4990785"/>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5819" y="1763924"/>
            <a:ext cx="4606286" cy="4990785"/>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3C5D71AD-1974-4479-BC85-C65E52D941D3}" type="slidenum">
              <a:rPr lang="en-US"/>
              <a:pPr/>
              <a:t>‹#›</a:t>
            </a:fld>
            <a:endParaRPr lang="en-US"/>
          </a:p>
        </p:txBody>
      </p:sp>
    </p:spTree>
    <p:extLst>
      <p:ext uri="{BB962C8B-B14F-4D97-AF65-F5344CB8AC3E}">
        <p14:creationId xmlns:p14="http://schemas.microsoft.com/office/powerpoint/2010/main" val="7522866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B7091B52-B715-43D6-B35A-D4B008F274C4}" type="slidenum">
              <a:rPr lang="en-US"/>
              <a:pPr/>
              <a:t>‹#›</a:t>
            </a:fld>
            <a:endParaRPr lang="en-US"/>
          </a:p>
        </p:txBody>
      </p:sp>
    </p:spTree>
    <p:extLst>
      <p:ext uri="{BB962C8B-B14F-4D97-AF65-F5344CB8AC3E}">
        <p14:creationId xmlns:p14="http://schemas.microsoft.com/office/powerpoint/2010/main" val="18438249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1BC48AC9-D4D1-4B89-8525-C06672C5DB03}" type="slidenum">
              <a:rPr lang="en-US"/>
              <a:pPr/>
              <a:t>‹#›</a:t>
            </a:fld>
            <a:endParaRPr lang="en-US"/>
          </a:p>
        </p:txBody>
      </p:sp>
    </p:spTree>
    <p:extLst>
      <p:ext uri="{BB962C8B-B14F-4D97-AF65-F5344CB8AC3E}">
        <p14:creationId xmlns:p14="http://schemas.microsoft.com/office/powerpoint/2010/main" val="21796957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AD221C5C-F070-4E54-9629-872014EF74C1}" type="slidenum">
              <a:rPr lang="en-US"/>
              <a:pPr/>
              <a:t>‹#›</a:t>
            </a:fld>
            <a:endParaRPr lang="en-US"/>
          </a:p>
        </p:txBody>
      </p:sp>
    </p:spTree>
    <p:extLst>
      <p:ext uri="{BB962C8B-B14F-4D97-AF65-F5344CB8AC3E}">
        <p14:creationId xmlns:p14="http://schemas.microsoft.com/office/powerpoint/2010/main" val="31482331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93AAC81D-5E3A-4571-BDB4-4875194063DB}" type="slidenum">
              <a:rPr lang="en-US"/>
              <a:pPr/>
              <a:t>‹#›</a:t>
            </a:fld>
            <a:endParaRPr lang="en-US"/>
          </a:p>
        </p:txBody>
      </p:sp>
    </p:spTree>
    <p:extLst>
      <p:ext uri="{BB962C8B-B14F-4D97-AF65-F5344CB8AC3E}">
        <p14:creationId xmlns:p14="http://schemas.microsoft.com/office/powerpoint/2010/main" val="18275287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endParaRPr lang="en-US"/>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01B0760E-4105-4366-8FD5-4EE54DD4FDDC}" type="slidenum">
              <a:rPr lang="en-US"/>
              <a:pPr/>
              <a:t>‹#›</a:t>
            </a:fld>
            <a:endParaRPr lang="en-US"/>
          </a:p>
        </p:txBody>
      </p:sp>
    </p:spTree>
    <p:extLst>
      <p:ext uri="{BB962C8B-B14F-4D97-AF65-F5344CB8AC3E}">
        <p14:creationId xmlns:p14="http://schemas.microsoft.com/office/powerpoint/2010/main" val="36018204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le 1"/>
          <p:cNvSpPr>
            <a:spLocks noGrp="1"/>
          </p:cNvSpPr>
          <p:nvPr>
            <p:ph type="title"/>
          </p:nvPr>
        </p:nvSpPr>
        <p:spPr>
          <a:xfrm>
            <a:off x="388524" y="246740"/>
            <a:ext cx="9373581" cy="1044705"/>
          </a:xfrm>
        </p:spPr>
        <p:txBody>
          <a:bodyPr/>
          <a:lstStyle/>
          <a:p>
            <a:r>
              <a:rPr lang="en-US" smtClean="0"/>
              <a:t>Click to edit Master title style</a:t>
            </a:r>
            <a:endParaRPr lang="en-US"/>
          </a:p>
        </p:txBody>
      </p:sp>
      <p:sp>
        <p:nvSpPr>
          <p:cNvPr id="6" name="Vertical Text Placeholder 2"/>
          <p:cNvSpPr>
            <a:spLocks noGrp="1"/>
          </p:cNvSpPr>
          <p:nvPr>
            <p:ph type="body" orient="vert" idx="1"/>
          </p:nvPr>
        </p:nvSpPr>
        <p:spPr>
          <a:xfrm>
            <a:off x="383275" y="1562683"/>
            <a:ext cx="9382331" cy="53547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6"/>
          <p:cNvSpPr>
            <a:spLocks noGrp="1" noChangeArrowheads="1"/>
          </p:cNvSpPr>
          <p:nvPr>
            <p:ph type="sldNum" sz="quarter" idx="10"/>
          </p:nvPr>
        </p:nvSpPr>
        <p:spPr>
          <a:xfrm>
            <a:off x="9639299" y="7265987"/>
            <a:ext cx="392113" cy="234490"/>
          </a:xfrm>
          <a:ln/>
        </p:spPr>
        <p:txBody>
          <a:bodyPr/>
          <a:lstStyle>
            <a:lvl1pPr>
              <a:defRPr/>
            </a:lvl1pPr>
          </a:lstStyle>
          <a:p>
            <a:fld id="{7F1C7716-A23E-4FED-BCBC-DE78F5A51459}" type="slidenum">
              <a:rPr lang="en-US"/>
              <a:pPr/>
              <a:t>‹#›</a:t>
            </a:fld>
            <a:endParaRPr lang="en-US"/>
          </a:p>
        </p:txBody>
      </p:sp>
    </p:spTree>
    <p:extLst>
      <p:ext uri="{BB962C8B-B14F-4D97-AF65-F5344CB8AC3E}">
        <p14:creationId xmlns:p14="http://schemas.microsoft.com/office/powerpoint/2010/main" val="12468944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6" name="Vertical Title 1"/>
          <p:cNvSpPr>
            <a:spLocks noGrp="1"/>
          </p:cNvSpPr>
          <p:nvPr>
            <p:ph type="title" orient="vert"/>
          </p:nvPr>
        </p:nvSpPr>
        <p:spPr>
          <a:xfrm>
            <a:off x="7420460" y="246740"/>
            <a:ext cx="2345145" cy="6670713"/>
          </a:xfrm>
        </p:spPr>
        <p:txBody>
          <a:bodyPr vert="eaVert"/>
          <a:lstStyle/>
          <a:p>
            <a:r>
              <a:rPr lang="en-US" smtClean="0"/>
              <a:t>Click to edit Master title style</a:t>
            </a:r>
            <a:endParaRPr lang="en-US"/>
          </a:p>
        </p:txBody>
      </p:sp>
      <p:sp>
        <p:nvSpPr>
          <p:cNvPr id="7" name="Vertical Text Placeholder 2"/>
          <p:cNvSpPr>
            <a:spLocks noGrp="1"/>
          </p:cNvSpPr>
          <p:nvPr>
            <p:ph type="body" orient="vert" idx="1"/>
          </p:nvPr>
        </p:nvSpPr>
        <p:spPr>
          <a:xfrm>
            <a:off x="383275" y="246740"/>
            <a:ext cx="6869175" cy="6670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96"/>
          <p:cNvSpPr>
            <a:spLocks noGrp="1" noChangeArrowheads="1"/>
          </p:cNvSpPr>
          <p:nvPr>
            <p:ph type="sldNum" sz="quarter" idx="10"/>
          </p:nvPr>
        </p:nvSpPr>
        <p:spPr>
          <a:xfrm>
            <a:off x="9639299" y="7265987"/>
            <a:ext cx="392113" cy="234490"/>
          </a:xfrm>
          <a:ln/>
        </p:spPr>
        <p:txBody>
          <a:bodyPr/>
          <a:lstStyle>
            <a:lvl1pPr>
              <a:defRPr/>
            </a:lvl1pPr>
          </a:lstStyle>
          <a:p>
            <a:fld id="{6177B074-621D-407B-8869-C84D2D885BFD}" type="slidenum">
              <a:rPr lang="en-US"/>
              <a:pPr/>
              <a:t>‹#›</a:t>
            </a:fld>
            <a:endParaRPr lang="en-US"/>
          </a:p>
        </p:txBody>
      </p:sp>
    </p:spTree>
    <p:extLst>
      <p:ext uri="{BB962C8B-B14F-4D97-AF65-F5344CB8AC3E}">
        <p14:creationId xmlns:p14="http://schemas.microsoft.com/office/powerpoint/2010/main" val="12531944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96"/>
          <p:cNvSpPr txBox="1">
            <a:spLocks noChangeArrowheads="1"/>
          </p:cNvSpPr>
          <p:nvPr userDrawn="1"/>
        </p:nvSpPr>
        <p:spPr bwMode="auto">
          <a:xfrm>
            <a:off x="745562" y="4768545"/>
            <a:ext cx="8530029" cy="871220"/>
          </a:xfrm>
          <a:prstGeom prst="rect">
            <a:avLst/>
          </a:prstGeom>
          <a:noFill/>
          <a:ln w="9525" algn="ctr">
            <a:noFill/>
            <a:miter lim="800000"/>
            <a:headEnd/>
            <a:tailEnd/>
          </a:ln>
          <a:effectLst/>
        </p:spPr>
        <p:txBody>
          <a:bodyPr lIns="100641" tIns="50323" rIns="100641" bIns="50323">
            <a:spAutoFit/>
          </a:bodyPr>
          <a:lstStyle/>
          <a:p>
            <a:pPr algn="ctr" defTabSz="913073" eaLnBrk="0">
              <a:lnSpc>
                <a:spcPct val="100000"/>
              </a:lnSpc>
              <a:buClrTx/>
              <a:buSzTx/>
              <a:buFontTx/>
              <a:buNone/>
            </a:pPr>
            <a:endParaRPr lang="en-US" sz="2000" i="1">
              <a:solidFill>
                <a:srgbClr val="FFFFFF"/>
              </a:solidFill>
              <a:effectLst>
                <a:outerShdw blurRad="38100" dist="38100" dir="2700000" algn="tl">
                  <a:srgbClr val="C0C0C0"/>
                </a:outerShdw>
              </a:effectLst>
              <a:latin typeface="Tahoma" pitchFamily="34" charset="0"/>
              <a:ea typeface="ＭＳ Ｐゴシック" charset="-128"/>
            </a:endParaRPr>
          </a:p>
          <a:p>
            <a:pPr defTabSz="913073" eaLnBrk="0">
              <a:lnSpc>
                <a:spcPct val="100000"/>
              </a:lnSpc>
              <a:spcBef>
                <a:spcPct val="50000"/>
              </a:spcBef>
              <a:buClrTx/>
              <a:buSzTx/>
              <a:buFontTx/>
              <a:buNone/>
            </a:pPr>
            <a:endParaRPr lang="en-US" sz="2000">
              <a:solidFill>
                <a:srgbClr val="FFFFFF"/>
              </a:solidFill>
              <a:latin typeface="Tahoma" pitchFamily="34" charset="0"/>
              <a:ea typeface="ＭＳ Ｐゴシック" charset="-128"/>
            </a:endParaRPr>
          </a:p>
        </p:txBody>
      </p:sp>
      <p:pic>
        <p:nvPicPr>
          <p:cNvPr id="4" name="Picture 98" descr="coe-black"/>
          <p:cNvPicPr>
            <a:picLocks noChangeAspect="1" noChangeArrowheads="1"/>
          </p:cNvPicPr>
          <p:nvPr userDrawn="1"/>
        </p:nvPicPr>
        <p:blipFill>
          <a:blip r:embed="rId2" cstate="print"/>
          <a:srcRect/>
          <a:stretch>
            <a:fillRect/>
          </a:stretch>
        </p:blipFill>
        <p:spPr bwMode="auto">
          <a:xfrm>
            <a:off x="3314708" y="5844050"/>
            <a:ext cx="3314706" cy="944959"/>
          </a:xfrm>
          <a:prstGeom prst="rect">
            <a:avLst/>
          </a:prstGeom>
          <a:noFill/>
          <a:ln w="9525">
            <a:noFill/>
            <a:miter lim="800000"/>
            <a:headEnd/>
            <a:tailEnd/>
          </a:ln>
        </p:spPr>
      </p:pic>
      <p:grpSp>
        <p:nvGrpSpPr>
          <p:cNvPr id="5" name="Group 103"/>
          <p:cNvGrpSpPr>
            <a:grpSpLocks/>
          </p:cNvGrpSpPr>
          <p:nvPr userDrawn="1"/>
        </p:nvGrpSpPr>
        <p:grpSpPr bwMode="auto">
          <a:xfrm>
            <a:off x="8432027" y="278239"/>
            <a:ext cx="1428089" cy="1153200"/>
            <a:chOff x="2170" y="209"/>
            <a:chExt cx="1406" cy="1136"/>
          </a:xfrm>
        </p:grpSpPr>
        <p:sp>
          <p:nvSpPr>
            <p:cNvPr id="6" name="Freeform 104"/>
            <p:cNvSpPr>
              <a:spLocks/>
            </p:cNvSpPr>
            <p:nvPr userDrawn="1"/>
          </p:nvSpPr>
          <p:spPr bwMode="auto">
            <a:xfrm>
              <a:off x="2444" y="419"/>
              <a:ext cx="849" cy="591"/>
            </a:xfrm>
            <a:custGeom>
              <a:avLst/>
              <a:gdLst/>
              <a:ahLst/>
              <a:cxnLst>
                <a:cxn ang="0">
                  <a:pos x="1371" y="0"/>
                </a:cxn>
                <a:cxn ang="0">
                  <a:pos x="1824" y="0"/>
                </a:cxn>
                <a:cxn ang="0">
                  <a:pos x="1824" y="250"/>
                </a:cxn>
                <a:cxn ang="0">
                  <a:pos x="2263" y="250"/>
                </a:cxn>
                <a:cxn ang="0">
                  <a:pos x="2262" y="1570"/>
                </a:cxn>
                <a:cxn ang="0">
                  <a:pos x="15" y="1570"/>
                </a:cxn>
                <a:cxn ang="0">
                  <a:pos x="0" y="250"/>
                </a:cxn>
                <a:cxn ang="0">
                  <a:pos x="479" y="250"/>
                </a:cxn>
                <a:cxn ang="0">
                  <a:pos x="479" y="0"/>
                </a:cxn>
                <a:cxn ang="0">
                  <a:pos x="929" y="0"/>
                </a:cxn>
                <a:cxn ang="0">
                  <a:pos x="929" y="250"/>
                </a:cxn>
                <a:cxn ang="0">
                  <a:pos x="1371" y="250"/>
                </a:cxn>
                <a:cxn ang="0">
                  <a:pos x="1371" y="0"/>
                </a:cxn>
              </a:cxnLst>
              <a:rect l="0" t="0" r="r" b="b"/>
              <a:pathLst>
                <a:path w="2263" h="1570">
                  <a:moveTo>
                    <a:pt x="1371" y="0"/>
                  </a:moveTo>
                  <a:lnTo>
                    <a:pt x="1824" y="0"/>
                  </a:lnTo>
                  <a:lnTo>
                    <a:pt x="1824" y="250"/>
                  </a:lnTo>
                  <a:lnTo>
                    <a:pt x="2263" y="250"/>
                  </a:lnTo>
                  <a:lnTo>
                    <a:pt x="2262" y="1570"/>
                  </a:lnTo>
                  <a:lnTo>
                    <a:pt x="15" y="1570"/>
                  </a:lnTo>
                  <a:lnTo>
                    <a:pt x="0" y="250"/>
                  </a:lnTo>
                  <a:lnTo>
                    <a:pt x="479" y="250"/>
                  </a:lnTo>
                  <a:lnTo>
                    <a:pt x="479" y="0"/>
                  </a:lnTo>
                  <a:lnTo>
                    <a:pt x="929" y="0"/>
                  </a:lnTo>
                  <a:lnTo>
                    <a:pt x="929" y="250"/>
                  </a:lnTo>
                  <a:lnTo>
                    <a:pt x="1371" y="250"/>
                  </a:lnTo>
                  <a:lnTo>
                    <a:pt x="1371" y="0"/>
                  </a:lnTo>
                  <a:close/>
                </a:path>
              </a:pathLst>
            </a:custGeom>
            <a:gradFill rotWithShape="1">
              <a:gsLst>
                <a:gs pos="0">
                  <a:srgbClr val="000000"/>
                </a:gs>
                <a:gs pos="100000">
                  <a:srgbClr val="969696"/>
                </a:gs>
              </a:gsLst>
              <a:lin ang="0" scaled="1"/>
            </a:gradFill>
            <a:ln w="9525">
              <a:noFill/>
              <a:round/>
              <a:headEnd/>
              <a:tailEnd/>
            </a:ln>
            <a:effectLst/>
            <a:scene3d>
              <a:camera prst="legacyPerspectiveTopRight">
                <a:rot lat="21299999" lon="0" rev="0"/>
              </a:camera>
              <a:lightRig rig="legacyFlat3" dir="r"/>
            </a:scene3d>
            <a:sp3d extrusionH="125400" prstMaterial="legacyMatte">
              <a:bevelT w="13500" h="13500" prst="angle"/>
              <a:bevelB w="13500" h="13500" prst="angle"/>
              <a:extrusionClr>
                <a:srgbClr val="4D4D4D"/>
              </a:extrusionClr>
            </a:sp3d>
          </p:spPr>
          <p:txBody>
            <a:bodyPr>
              <a:flatTx/>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7" name="Freeform 105"/>
            <p:cNvSpPr>
              <a:spLocks/>
            </p:cNvSpPr>
            <p:nvPr userDrawn="1"/>
          </p:nvSpPr>
          <p:spPr bwMode="auto">
            <a:xfrm>
              <a:off x="2170" y="209"/>
              <a:ext cx="350" cy="165"/>
            </a:xfrm>
            <a:custGeom>
              <a:avLst/>
              <a:gdLst/>
              <a:ahLst/>
              <a:cxnLst>
                <a:cxn ang="0">
                  <a:pos x="293" y="0"/>
                </a:cxn>
                <a:cxn ang="0">
                  <a:pos x="367" y="0"/>
                </a:cxn>
                <a:cxn ang="0">
                  <a:pos x="367" y="55"/>
                </a:cxn>
                <a:cxn ang="0">
                  <a:pos x="440" y="55"/>
                </a:cxn>
                <a:cxn ang="0">
                  <a:pos x="440" y="0"/>
                </a:cxn>
                <a:cxn ang="0">
                  <a:pos x="513" y="0"/>
                </a:cxn>
                <a:cxn ang="0">
                  <a:pos x="513" y="55"/>
                </a:cxn>
                <a:cxn ang="0">
                  <a:pos x="514" y="243"/>
                </a:cxn>
                <a:cxn ang="0">
                  <a:pos x="1" y="243"/>
                </a:cxn>
                <a:cxn ang="0">
                  <a:pos x="1" y="93"/>
                </a:cxn>
                <a:cxn ang="0">
                  <a:pos x="0" y="0"/>
                </a:cxn>
                <a:cxn ang="0">
                  <a:pos x="74" y="0"/>
                </a:cxn>
                <a:cxn ang="0">
                  <a:pos x="74" y="55"/>
                </a:cxn>
                <a:cxn ang="0">
                  <a:pos x="147" y="55"/>
                </a:cxn>
                <a:cxn ang="0">
                  <a:pos x="147" y="0"/>
                </a:cxn>
                <a:cxn ang="0">
                  <a:pos x="221" y="0"/>
                </a:cxn>
                <a:cxn ang="0">
                  <a:pos x="221" y="55"/>
                </a:cxn>
                <a:cxn ang="0">
                  <a:pos x="293" y="55"/>
                </a:cxn>
                <a:cxn ang="0">
                  <a:pos x="293" y="0"/>
                </a:cxn>
              </a:cxnLst>
              <a:rect l="0" t="0" r="r" b="b"/>
              <a:pathLst>
                <a:path w="514" h="243">
                  <a:moveTo>
                    <a:pt x="293" y="0"/>
                  </a:moveTo>
                  <a:lnTo>
                    <a:pt x="367" y="0"/>
                  </a:lnTo>
                  <a:lnTo>
                    <a:pt x="367" y="55"/>
                  </a:lnTo>
                  <a:lnTo>
                    <a:pt x="440" y="55"/>
                  </a:lnTo>
                  <a:lnTo>
                    <a:pt x="440" y="0"/>
                  </a:lnTo>
                  <a:lnTo>
                    <a:pt x="513" y="0"/>
                  </a:lnTo>
                  <a:lnTo>
                    <a:pt x="513" y="55"/>
                  </a:lnTo>
                  <a:lnTo>
                    <a:pt x="514" y="243"/>
                  </a:lnTo>
                  <a:lnTo>
                    <a:pt x="1" y="243"/>
                  </a:lnTo>
                  <a:lnTo>
                    <a:pt x="1" y="93"/>
                  </a:lnTo>
                  <a:lnTo>
                    <a:pt x="0" y="0"/>
                  </a:lnTo>
                  <a:lnTo>
                    <a:pt x="74" y="0"/>
                  </a:lnTo>
                  <a:lnTo>
                    <a:pt x="74" y="55"/>
                  </a:lnTo>
                  <a:lnTo>
                    <a:pt x="147" y="55"/>
                  </a:lnTo>
                  <a:lnTo>
                    <a:pt x="147" y="0"/>
                  </a:lnTo>
                  <a:lnTo>
                    <a:pt x="221" y="0"/>
                  </a:lnTo>
                  <a:lnTo>
                    <a:pt x="221" y="55"/>
                  </a:lnTo>
                  <a:lnTo>
                    <a:pt x="293" y="55"/>
                  </a:lnTo>
                  <a:lnTo>
                    <a:pt x="293" y="0"/>
                  </a:lnTo>
                  <a:close/>
                </a:path>
              </a:pathLst>
            </a:custGeom>
            <a:gradFill rotWithShape="1">
              <a:gsLst>
                <a:gs pos="0">
                  <a:srgbClr val="DDDDDD"/>
                </a:gs>
                <a:gs pos="100000">
                  <a:srgbClr val="000000"/>
                </a:gs>
              </a:gsLst>
              <a:lin ang="0" scaled="1"/>
            </a:gra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 name="Rectangle 106"/>
            <p:cNvSpPr>
              <a:spLocks noChangeArrowheads="1"/>
            </p:cNvSpPr>
            <p:nvPr userDrawn="1"/>
          </p:nvSpPr>
          <p:spPr bwMode="auto">
            <a:xfrm>
              <a:off x="2235" y="419"/>
              <a:ext cx="222" cy="600"/>
            </a:xfrm>
            <a:prstGeom prst="rect">
              <a:avLst/>
            </a:prstGeom>
            <a:gradFill rotWithShape="1">
              <a:gsLst>
                <a:gs pos="0">
                  <a:srgbClr val="DDDDDD"/>
                </a:gs>
                <a:gs pos="100000">
                  <a:srgbClr val="000000"/>
                </a:gs>
              </a:gsLst>
              <a:lin ang="0" scaled="1"/>
            </a:gradFill>
            <a:ln w="9525">
              <a:noFill/>
              <a:miter lim="800000"/>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9" name="Freeform 107"/>
            <p:cNvSpPr>
              <a:spLocks/>
            </p:cNvSpPr>
            <p:nvPr userDrawn="1"/>
          </p:nvSpPr>
          <p:spPr bwMode="auto">
            <a:xfrm>
              <a:off x="2172" y="383"/>
              <a:ext cx="348" cy="29"/>
            </a:xfrm>
            <a:custGeom>
              <a:avLst/>
              <a:gdLst/>
              <a:ahLst/>
              <a:cxnLst>
                <a:cxn ang="0">
                  <a:pos x="0" y="0"/>
                </a:cxn>
                <a:cxn ang="0">
                  <a:pos x="513" y="0"/>
                </a:cxn>
                <a:cxn ang="0">
                  <a:pos x="417" y="44"/>
                </a:cxn>
                <a:cxn ang="0">
                  <a:pos x="95" y="44"/>
                </a:cxn>
                <a:cxn ang="0">
                  <a:pos x="0" y="0"/>
                </a:cxn>
              </a:cxnLst>
              <a:rect l="0" t="0" r="r" b="b"/>
              <a:pathLst>
                <a:path w="513" h="44">
                  <a:moveTo>
                    <a:pt x="0" y="0"/>
                  </a:moveTo>
                  <a:lnTo>
                    <a:pt x="513" y="0"/>
                  </a:lnTo>
                  <a:lnTo>
                    <a:pt x="417" y="44"/>
                  </a:lnTo>
                  <a:lnTo>
                    <a:pt x="95" y="44"/>
                  </a:lnTo>
                  <a:lnTo>
                    <a:pt x="0" y="0"/>
                  </a:lnTo>
                  <a:close/>
                </a:path>
              </a:pathLst>
            </a:custGeom>
            <a:gradFill rotWithShape="1">
              <a:gsLst>
                <a:gs pos="0">
                  <a:srgbClr val="DDDDDD"/>
                </a:gs>
                <a:gs pos="100000">
                  <a:srgbClr val="000000"/>
                </a:gs>
              </a:gsLst>
              <a:lin ang="0" scaled="1"/>
            </a:gra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0" name="Freeform 108"/>
            <p:cNvSpPr>
              <a:spLocks/>
            </p:cNvSpPr>
            <p:nvPr userDrawn="1"/>
          </p:nvSpPr>
          <p:spPr bwMode="auto">
            <a:xfrm>
              <a:off x="3226" y="209"/>
              <a:ext cx="350" cy="165"/>
            </a:xfrm>
            <a:custGeom>
              <a:avLst/>
              <a:gdLst/>
              <a:ahLst/>
              <a:cxnLst>
                <a:cxn ang="0">
                  <a:pos x="219" y="0"/>
                </a:cxn>
                <a:cxn ang="0">
                  <a:pos x="145" y="0"/>
                </a:cxn>
                <a:cxn ang="0">
                  <a:pos x="145" y="55"/>
                </a:cxn>
                <a:cxn ang="0">
                  <a:pos x="73" y="55"/>
                </a:cxn>
                <a:cxn ang="0">
                  <a:pos x="73" y="0"/>
                </a:cxn>
                <a:cxn ang="0">
                  <a:pos x="0" y="0"/>
                </a:cxn>
                <a:cxn ang="0">
                  <a:pos x="0" y="55"/>
                </a:cxn>
                <a:cxn ang="0">
                  <a:pos x="0" y="243"/>
                </a:cxn>
                <a:cxn ang="0">
                  <a:pos x="512" y="243"/>
                </a:cxn>
                <a:cxn ang="0">
                  <a:pos x="512" y="93"/>
                </a:cxn>
                <a:cxn ang="0">
                  <a:pos x="512" y="0"/>
                </a:cxn>
                <a:cxn ang="0">
                  <a:pos x="439" y="0"/>
                </a:cxn>
                <a:cxn ang="0">
                  <a:pos x="439" y="55"/>
                </a:cxn>
                <a:cxn ang="0">
                  <a:pos x="366" y="55"/>
                </a:cxn>
                <a:cxn ang="0">
                  <a:pos x="366" y="0"/>
                </a:cxn>
                <a:cxn ang="0">
                  <a:pos x="293" y="0"/>
                </a:cxn>
                <a:cxn ang="0">
                  <a:pos x="293" y="55"/>
                </a:cxn>
                <a:cxn ang="0">
                  <a:pos x="219" y="55"/>
                </a:cxn>
                <a:cxn ang="0">
                  <a:pos x="219" y="0"/>
                </a:cxn>
              </a:cxnLst>
              <a:rect l="0" t="0" r="r" b="b"/>
              <a:pathLst>
                <a:path w="512" h="243">
                  <a:moveTo>
                    <a:pt x="219" y="0"/>
                  </a:moveTo>
                  <a:lnTo>
                    <a:pt x="145" y="0"/>
                  </a:lnTo>
                  <a:lnTo>
                    <a:pt x="145" y="55"/>
                  </a:lnTo>
                  <a:lnTo>
                    <a:pt x="73" y="55"/>
                  </a:lnTo>
                  <a:lnTo>
                    <a:pt x="73" y="0"/>
                  </a:lnTo>
                  <a:lnTo>
                    <a:pt x="0" y="0"/>
                  </a:lnTo>
                  <a:lnTo>
                    <a:pt x="0" y="55"/>
                  </a:lnTo>
                  <a:lnTo>
                    <a:pt x="0" y="243"/>
                  </a:lnTo>
                  <a:lnTo>
                    <a:pt x="512" y="243"/>
                  </a:lnTo>
                  <a:lnTo>
                    <a:pt x="512" y="93"/>
                  </a:lnTo>
                  <a:lnTo>
                    <a:pt x="512" y="0"/>
                  </a:lnTo>
                  <a:lnTo>
                    <a:pt x="439" y="0"/>
                  </a:lnTo>
                  <a:lnTo>
                    <a:pt x="439" y="55"/>
                  </a:lnTo>
                  <a:lnTo>
                    <a:pt x="366" y="55"/>
                  </a:lnTo>
                  <a:lnTo>
                    <a:pt x="366" y="0"/>
                  </a:lnTo>
                  <a:lnTo>
                    <a:pt x="293" y="0"/>
                  </a:lnTo>
                  <a:lnTo>
                    <a:pt x="293" y="55"/>
                  </a:lnTo>
                  <a:lnTo>
                    <a:pt x="219" y="55"/>
                  </a:lnTo>
                  <a:lnTo>
                    <a:pt x="219" y="0"/>
                  </a:lnTo>
                  <a:close/>
                </a:path>
              </a:pathLst>
            </a:custGeom>
            <a:gradFill rotWithShape="1">
              <a:gsLst>
                <a:gs pos="0">
                  <a:srgbClr val="DDDDDD"/>
                </a:gs>
                <a:gs pos="100000">
                  <a:srgbClr val="000000"/>
                </a:gs>
              </a:gsLst>
              <a:lin ang="0" scaled="1"/>
            </a:gra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1" name="Rectangle 109"/>
            <p:cNvSpPr>
              <a:spLocks noChangeArrowheads="1"/>
            </p:cNvSpPr>
            <p:nvPr userDrawn="1"/>
          </p:nvSpPr>
          <p:spPr bwMode="auto">
            <a:xfrm>
              <a:off x="3288" y="421"/>
              <a:ext cx="222" cy="598"/>
            </a:xfrm>
            <a:prstGeom prst="rect">
              <a:avLst/>
            </a:prstGeom>
            <a:gradFill rotWithShape="1">
              <a:gsLst>
                <a:gs pos="0">
                  <a:srgbClr val="DDDDDD"/>
                </a:gs>
                <a:gs pos="100000">
                  <a:srgbClr val="000000"/>
                </a:gs>
              </a:gsLst>
              <a:lin ang="0" scaled="1"/>
            </a:gradFill>
            <a:ln w="9525">
              <a:noFill/>
              <a:miter lim="800000"/>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2" name="Freeform 110"/>
            <p:cNvSpPr>
              <a:spLocks/>
            </p:cNvSpPr>
            <p:nvPr userDrawn="1"/>
          </p:nvSpPr>
          <p:spPr bwMode="auto">
            <a:xfrm>
              <a:off x="3226" y="383"/>
              <a:ext cx="350" cy="29"/>
            </a:xfrm>
            <a:custGeom>
              <a:avLst/>
              <a:gdLst/>
              <a:ahLst/>
              <a:cxnLst>
                <a:cxn ang="0">
                  <a:pos x="512" y="0"/>
                </a:cxn>
                <a:cxn ang="0">
                  <a:pos x="0" y="0"/>
                </a:cxn>
                <a:cxn ang="0">
                  <a:pos x="96" y="44"/>
                </a:cxn>
                <a:cxn ang="0">
                  <a:pos x="416" y="44"/>
                </a:cxn>
                <a:cxn ang="0">
                  <a:pos x="512" y="0"/>
                </a:cxn>
              </a:cxnLst>
              <a:rect l="0" t="0" r="r" b="b"/>
              <a:pathLst>
                <a:path w="512" h="44">
                  <a:moveTo>
                    <a:pt x="512" y="0"/>
                  </a:moveTo>
                  <a:lnTo>
                    <a:pt x="0" y="0"/>
                  </a:lnTo>
                  <a:lnTo>
                    <a:pt x="96" y="44"/>
                  </a:lnTo>
                  <a:lnTo>
                    <a:pt x="416" y="44"/>
                  </a:lnTo>
                  <a:lnTo>
                    <a:pt x="512" y="0"/>
                  </a:lnTo>
                  <a:close/>
                </a:path>
              </a:pathLst>
            </a:custGeom>
            <a:gradFill rotWithShape="1">
              <a:gsLst>
                <a:gs pos="0">
                  <a:srgbClr val="DDDDDD"/>
                </a:gs>
                <a:gs pos="100000">
                  <a:srgbClr val="000000"/>
                </a:gs>
              </a:gsLst>
              <a:lin ang="0" scaled="1"/>
            </a:gra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3" name="Freeform 111"/>
            <p:cNvSpPr>
              <a:spLocks/>
            </p:cNvSpPr>
            <p:nvPr userDrawn="1"/>
          </p:nvSpPr>
          <p:spPr bwMode="auto">
            <a:xfrm>
              <a:off x="2334" y="736"/>
              <a:ext cx="269" cy="295"/>
            </a:xfrm>
            <a:custGeom>
              <a:avLst/>
              <a:gdLst>
                <a:gd name="T0" fmla="*/ 225 w 394"/>
                <a:gd name="T1" fmla="*/ 273 h 436"/>
                <a:gd name="T2" fmla="*/ 182 w 394"/>
                <a:gd name="T3" fmla="*/ 287 h 436"/>
                <a:gd name="T4" fmla="*/ 149 w 394"/>
                <a:gd name="T5" fmla="*/ 293 h 436"/>
                <a:gd name="T6" fmla="*/ 124 w 394"/>
                <a:gd name="T7" fmla="*/ 295 h 436"/>
                <a:gd name="T8" fmla="*/ 98 w 394"/>
                <a:gd name="T9" fmla="*/ 293 h 436"/>
                <a:gd name="T10" fmla="*/ 79 w 394"/>
                <a:gd name="T11" fmla="*/ 288 h 436"/>
                <a:gd name="T12" fmla="*/ 58 w 394"/>
                <a:gd name="T13" fmla="*/ 279 h 436"/>
                <a:gd name="T14" fmla="*/ 34 w 394"/>
                <a:gd name="T15" fmla="*/ 260 h 436"/>
                <a:gd name="T16" fmla="*/ 20 w 394"/>
                <a:gd name="T17" fmla="*/ 242 h 436"/>
                <a:gd name="T18" fmla="*/ 12 w 394"/>
                <a:gd name="T19" fmla="*/ 225 h 436"/>
                <a:gd name="T20" fmla="*/ 3 w 394"/>
                <a:gd name="T21" fmla="*/ 194 h 436"/>
                <a:gd name="T22" fmla="*/ 1 w 394"/>
                <a:gd name="T23" fmla="*/ 156 h 436"/>
                <a:gd name="T24" fmla="*/ 5 w 394"/>
                <a:gd name="T25" fmla="*/ 120 h 436"/>
                <a:gd name="T26" fmla="*/ 16 w 394"/>
                <a:gd name="T27" fmla="*/ 89 h 436"/>
                <a:gd name="T28" fmla="*/ 26 w 394"/>
                <a:gd name="T29" fmla="*/ 68 h 436"/>
                <a:gd name="T30" fmla="*/ 40 w 394"/>
                <a:gd name="T31" fmla="*/ 49 h 436"/>
                <a:gd name="T32" fmla="*/ 59 w 394"/>
                <a:gd name="T33" fmla="*/ 32 h 436"/>
                <a:gd name="T34" fmla="*/ 85 w 394"/>
                <a:gd name="T35" fmla="*/ 16 h 436"/>
                <a:gd name="T36" fmla="*/ 118 w 394"/>
                <a:gd name="T37" fmla="*/ 6 h 436"/>
                <a:gd name="T38" fmla="*/ 145 w 394"/>
                <a:gd name="T39" fmla="*/ 1 h 436"/>
                <a:gd name="T40" fmla="*/ 175 w 394"/>
                <a:gd name="T41" fmla="*/ 0 h 436"/>
                <a:gd name="T42" fmla="*/ 205 w 394"/>
                <a:gd name="T43" fmla="*/ 2 h 436"/>
                <a:gd name="T44" fmla="*/ 228 w 394"/>
                <a:gd name="T45" fmla="*/ 7 h 436"/>
                <a:gd name="T46" fmla="*/ 246 w 394"/>
                <a:gd name="T47" fmla="*/ 18 h 436"/>
                <a:gd name="T48" fmla="*/ 260 w 394"/>
                <a:gd name="T49" fmla="*/ 32 h 436"/>
                <a:gd name="T50" fmla="*/ 266 w 394"/>
                <a:gd name="T51" fmla="*/ 43 h 436"/>
                <a:gd name="T52" fmla="*/ 249 w 394"/>
                <a:gd name="T53" fmla="*/ 78 h 436"/>
                <a:gd name="T54" fmla="*/ 220 w 394"/>
                <a:gd name="T55" fmla="*/ 98 h 436"/>
                <a:gd name="T56" fmla="*/ 218 w 394"/>
                <a:gd name="T57" fmla="*/ 76 h 436"/>
                <a:gd name="T58" fmla="*/ 213 w 394"/>
                <a:gd name="T59" fmla="*/ 55 h 436"/>
                <a:gd name="T60" fmla="*/ 203 w 394"/>
                <a:gd name="T61" fmla="*/ 37 h 436"/>
                <a:gd name="T62" fmla="*/ 189 w 394"/>
                <a:gd name="T63" fmla="*/ 24 h 436"/>
                <a:gd name="T64" fmla="*/ 172 w 394"/>
                <a:gd name="T65" fmla="*/ 18 h 436"/>
                <a:gd name="T66" fmla="*/ 149 w 394"/>
                <a:gd name="T67" fmla="*/ 16 h 436"/>
                <a:gd name="T68" fmla="*/ 136 w 394"/>
                <a:gd name="T69" fmla="*/ 20 h 436"/>
                <a:gd name="T70" fmla="*/ 124 w 394"/>
                <a:gd name="T71" fmla="*/ 24 h 436"/>
                <a:gd name="T72" fmla="*/ 109 w 394"/>
                <a:gd name="T73" fmla="*/ 36 h 436"/>
                <a:gd name="T74" fmla="*/ 91 w 394"/>
                <a:gd name="T75" fmla="*/ 60 h 436"/>
                <a:gd name="T76" fmla="*/ 79 w 394"/>
                <a:gd name="T77" fmla="*/ 91 h 436"/>
                <a:gd name="T78" fmla="*/ 73 w 394"/>
                <a:gd name="T79" fmla="*/ 129 h 436"/>
                <a:gd name="T80" fmla="*/ 74 w 394"/>
                <a:gd name="T81" fmla="*/ 169 h 436"/>
                <a:gd name="T82" fmla="*/ 83 w 394"/>
                <a:gd name="T83" fmla="*/ 204 h 436"/>
                <a:gd name="T84" fmla="*/ 91 w 394"/>
                <a:gd name="T85" fmla="*/ 219 h 436"/>
                <a:gd name="T86" fmla="*/ 99 w 394"/>
                <a:gd name="T87" fmla="*/ 232 h 436"/>
                <a:gd name="T88" fmla="*/ 114 w 394"/>
                <a:gd name="T89" fmla="*/ 246 h 436"/>
                <a:gd name="T90" fmla="*/ 130 w 394"/>
                <a:gd name="T91" fmla="*/ 256 h 436"/>
                <a:gd name="T92" fmla="*/ 161 w 394"/>
                <a:gd name="T93" fmla="*/ 264 h 436"/>
                <a:gd name="T94" fmla="*/ 191 w 394"/>
                <a:gd name="T95" fmla="*/ 263 h 436"/>
                <a:gd name="T96" fmla="*/ 234 w 394"/>
                <a:gd name="T97" fmla="*/ 252 h 436"/>
                <a:gd name="T98" fmla="*/ 260 w 394"/>
                <a:gd name="T99" fmla="*/ 256 h 4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4"/>
                <a:gd name="T151" fmla="*/ 0 h 436"/>
                <a:gd name="T152" fmla="*/ 394 w 394"/>
                <a:gd name="T153" fmla="*/ 436 h 4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4" h="436">
                  <a:moveTo>
                    <a:pt x="381" y="378"/>
                  </a:moveTo>
                  <a:lnTo>
                    <a:pt x="355" y="391"/>
                  </a:lnTo>
                  <a:lnTo>
                    <a:pt x="330" y="403"/>
                  </a:lnTo>
                  <a:lnTo>
                    <a:pt x="304" y="412"/>
                  </a:lnTo>
                  <a:lnTo>
                    <a:pt x="279" y="421"/>
                  </a:lnTo>
                  <a:lnTo>
                    <a:pt x="267" y="424"/>
                  </a:lnTo>
                  <a:lnTo>
                    <a:pt x="255" y="427"/>
                  </a:lnTo>
                  <a:lnTo>
                    <a:pt x="230" y="432"/>
                  </a:lnTo>
                  <a:lnTo>
                    <a:pt x="218" y="433"/>
                  </a:lnTo>
                  <a:lnTo>
                    <a:pt x="206" y="435"/>
                  </a:lnTo>
                  <a:lnTo>
                    <a:pt x="194" y="436"/>
                  </a:lnTo>
                  <a:lnTo>
                    <a:pt x="182" y="436"/>
                  </a:lnTo>
                  <a:lnTo>
                    <a:pt x="163" y="435"/>
                  </a:lnTo>
                  <a:lnTo>
                    <a:pt x="152" y="435"/>
                  </a:lnTo>
                  <a:lnTo>
                    <a:pt x="143" y="433"/>
                  </a:lnTo>
                  <a:lnTo>
                    <a:pt x="134" y="432"/>
                  </a:lnTo>
                  <a:lnTo>
                    <a:pt x="125" y="429"/>
                  </a:lnTo>
                  <a:lnTo>
                    <a:pt x="116" y="426"/>
                  </a:lnTo>
                  <a:lnTo>
                    <a:pt x="107" y="423"/>
                  </a:lnTo>
                  <a:lnTo>
                    <a:pt x="92" y="415"/>
                  </a:lnTo>
                  <a:lnTo>
                    <a:pt x="85" y="412"/>
                  </a:lnTo>
                  <a:lnTo>
                    <a:pt x="77" y="408"/>
                  </a:lnTo>
                  <a:lnTo>
                    <a:pt x="62" y="397"/>
                  </a:lnTo>
                  <a:lnTo>
                    <a:pt x="50" y="385"/>
                  </a:lnTo>
                  <a:lnTo>
                    <a:pt x="44" y="378"/>
                  </a:lnTo>
                  <a:lnTo>
                    <a:pt x="38" y="372"/>
                  </a:lnTo>
                  <a:lnTo>
                    <a:pt x="29" y="357"/>
                  </a:lnTo>
                  <a:lnTo>
                    <a:pt x="24" y="349"/>
                  </a:lnTo>
                  <a:lnTo>
                    <a:pt x="20" y="340"/>
                  </a:lnTo>
                  <a:lnTo>
                    <a:pt x="17" y="333"/>
                  </a:lnTo>
                  <a:lnTo>
                    <a:pt x="14" y="324"/>
                  </a:lnTo>
                  <a:lnTo>
                    <a:pt x="8" y="306"/>
                  </a:lnTo>
                  <a:lnTo>
                    <a:pt x="5" y="286"/>
                  </a:lnTo>
                  <a:lnTo>
                    <a:pt x="2" y="267"/>
                  </a:lnTo>
                  <a:lnTo>
                    <a:pt x="0" y="245"/>
                  </a:lnTo>
                  <a:lnTo>
                    <a:pt x="2" y="230"/>
                  </a:lnTo>
                  <a:lnTo>
                    <a:pt x="2" y="217"/>
                  </a:lnTo>
                  <a:lnTo>
                    <a:pt x="5" y="190"/>
                  </a:lnTo>
                  <a:lnTo>
                    <a:pt x="8" y="178"/>
                  </a:lnTo>
                  <a:lnTo>
                    <a:pt x="11" y="164"/>
                  </a:lnTo>
                  <a:lnTo>
                    <a:pt x="18" y="142"/>
                  </a:lnTo>
                  <a:lnTo>
                    <a:pt x="23" y="131"/>
                  </a:lnTo>
                  <a:lnTo>
                    <a:pt x="27" y="119"/>
                  </a:lnTo>
                  <a:lnTo>
                    <a:pt x="32" y="110"/>
                  </a:lnTo>
                  <a:lnTo>
                    <a:pt x="38" y="100"/>
                  </a:lnTo>
                  <a:lnTo>
                    <a:pt x="46" y="91"/>
                  </a:lnTo>
                  <a:lnTo>
                    <a:pt x="52" y="82"/>
                  </a:lnTo>
                  <a:lnTo>
                    <a:pt x="59" y="73"/>
                  </a:lnTo>
                  <a:lnTo>
                    <a:pt x="68" y="65"/>
                  </a:lnTo>
                  <a:lnTo>
                    <a:pt x="77" y="56"/>
                  </a:lnTo>
                  <a:lnTo>
                    <a:pt x="86" y="48"/>
                  </a:lnTo>
                  <a:lnTo>
                    <a:pt x="104" y="36"/>
                  </a:lnTo>
                  <a:lnTo>
                    <a:pt x="115" y="30"/>
                  </a:lnTo>
                  <a:lnTo>
                    <a:pt x="125" y="24"/>
                  </a:lnTo>
                  <a:lnTo>
                    <a:pt x="137" y="20"/>
                  </a:lnTo>
                  <a:lnTo>
                    <a:pt x="148" y="15"/>
                  </a:lnTo>
                  <a:lnTo>
                    <a:pt x="173" y="9"/>
                  </a:lnTo>
                  <a:lnTo>
                    <a:pt x="185" y="6"/>
                  </a:lnTo>
                  <a:lnTo>
                    <a:pt x="199" y="3"/>
                  </a:lnTo>
                  <a:lnTo>
                    <a:pt x="212" y="2"/>
                  </a:lnTo>
                  <a:lnTo>
                    <a:pt x="226" y="0"/>
                  </a:lnTo>
                  <a:lnTo>
                    <a:pt x="241" y="0"/>
                  </a:lnTo>
                  <a:lnTo>
                    <a:pt x="256" y="0"/>
                  </a:lnTo>
                  <a:lnTo>
                    <a:pt x="271" y="0"/>
                  </a:lnTo>
                  <a:lnTo>
                    <a:pt x="286" y="2"/>
                  </a:lnTo>
                  <a:lnTo>
                    <a:pt x="300" y="3"/>
                  </a:lnTo>
                  <a:lnTo>
                    <a:pt x="312" y="5"/>
                  </a:lnTo>
                  <a:lnTo>
                    <a:pt x="324" y="8"/>
                  </a:lnTo>
                  <a:lnTo>
                    <a:pt x="334" y="11"/>
                  </a:lnTo>
                  <a:lnTo>
                    <a:pt x="345" y="15"/>
                  </a:lnTo>
                  <a:lnTo>
                    <a:pt x="354" y="20"/>
                  </a:lnTo>
                  <a:lnTo>
                    <a:pt x="361" y="26"/>
                  </a:lnTo>
                  <a:lnTo>
                    <a:pt x="369" y="32"/>
                  </a:lnTo>
                  <a:lnTo>
                    <a:pt x="375" y="39"/>
                  </a:lnTo>
                  <a:lnTo>
                    <a:pt x="381" y="47"/>
                  </a:lnTo>
                  <a:lnTo>
                    <a:pt x="384" y="51"/>
                  </a:lnTo>
                  <a:lnTo>
                    <a:pt x="385" y="54"/>
                  </a:lnTo>
                  <a:lnTo>
                    <a:pt x="390" y="64"/>
                  </a:lnTo>
                  <a:lnTo>
                    <a:pt x="393" y="74"/>
                  </a:lnTo>
                  <a:lnTo>
                    <a:pt x="394" y="85"/>
                  </a:lnTo>
                  <a:lnTo>
                    <a:pt x="364" y="116"/>
                  </a:lnTo>
                  <a:lnTo>
                    <a:pt x="349" y="131"/>
                  </a:lnTo>
                  <a:lnTo>
                    <a:pt x="336" y="148"/>
                  </a:lnTo>
                  <a:lnTo>
                    <a:pt x="322" y="145"/>
                  </a:lnTo>
                  <a:lnTo>
                    <a:pt x="321" y="131"/>
                  </a:lnTo>
                  <a:lnTo>
                    <a:pt x="319" y="118"/>
                  </a:lnTo>
                  <a:lnTo>
                    <a:pt x="319" y="112"/>
                  </a:lnTo>
                  <a:lnTo>
                    <a:pt x="318" y="104"/>
                  </a:lnTo>
                  <a:lnTo>
                    <a:pt x="315" y="94"/>
                  </a:lnTo>
                  <a:lnTo>
                    <a:pt x="312" y="82"/>
                  </a:lnTo>
                  <a:lnTo>
                    <a:pt x="307" y="73"/>
                  </a:lnTo>
                  <a:lnTo>
                    <a:pt x="303" y="64"/>
                  </a:lnTo>
                  <a:lnTo>
                    <a:pt x="297" y="54"/>
                  </a:lnTo>
                  <a:lnTo>
                    <a:pt x="291" y="47"/>
                  </a:lnTo>
                  <a:lnTo>
                    <a:pt x="285" y="41"/>
                  </a:lnTo>
                  <a:lnTo>
                    <a:pt x="277" y="35"/>
                  </a:lnTo>
                  <a:lnTo>
                    <a:pt x="268" y="32"/>
                  </a:lnTo>
                  <a:lnTo>
                    <a:pt x="261" y="27"/>
                  </a:lnTo>
                  <a:lnTo>
                    <a:pt x="252" y="26"/>
                  </a:lnTo>
                  <a:lnTo>
                    <a:pt x="241" y="24"/>
                  </a:lnTo>
                  <a:lnTo>
                    <a:pt x="232" y="23"/>
                  </a:lnTo>
                  <a:lnTo>
                    <a:pt x="218" y="24"/>
                  </a:lnTo>
                  <a:lnTo>
                    <a:pt x="211" y="24"/>
                  </a:lnTo>
                  <a:lnTo>
                    <a:pt x="205" y="26"/>
                  </a:lnTo>
                  <a:lnTo>
                    <a:pt x="199" y="29"/>
                  </a:lnTo>
                  <a:lnTo>
                    <a:pt x="193" y="30"/>
                  </a:lnTo>
                  <a:lnTo>
                    <a:pt x="187" y="33"/>
                  </a:lnTo>
                  <a:lnTo>
                    <a:pt x="181" y="36"/>
                  </a:lnTo>
                  <a:lnTo>
                    <a:pt x="170" y="44"/>
                  </a:lnTo>
                  <a:lnTo>
                    <a:pt x="164" y="47"/>
                  </a:lnTo>
                  <a:lnTo>
                    <a:pt x="160" y="53"/>
                  </a:lnTo>
                  <a:lnTo>
                    <a:pt x="151" y="62"/>
                  </a:lnTo>
                  <a:lnTo>
                    <a:pt x="142" y="76"/>
                  </a:lnTo>
                  <a:lnTo>
                    <a:pt x="133" y="88"/>
                  </a:lnTo>
                  <a:lnTo>
                    <a:pt x="127" y="103"/>
                  </a:lnTo>
                  <a:lnTo>
                    <a:pt x="121" y="118"/>
                  </a:lnTo>
                  <a:lnTo>
                    <a:pt x="116" y="134"/>
                  </a:lnTo>
                  <a:lnTo>
                    <a:pt x="112" y="152"/>
                  </a:lnTo>
                  <a:lnTo>
                    <a:pt x="109" y="170"/>
                  </a:lnTo>
                  <a:lnTo>
                    <a:pt x="107" y="190"/>
                  </a:lnTo>
                  <a:lnTo>
                    <a:pt x="107" y="211"/>
                  </a:lnTo>
                  <a:lnTo>
                    <a:pt x="107" y="230"/>
                  </a:lnTo>
                  <a:lnTo>
                    <a:pt x="109" y="250"/>
                  </a:lnTo>
                  <a:lnTo>
                    <a:pt x="112" y="268"/>
                  </a:lnTo>
                  <a:lnTo>
                    <a:pt x="116" y="286"/>
                  </a:lnTo>
                  <a:lnTo>
                    <a:pt x="122" y="301"/>
                  </a:lnTo>
                  <a:lnTo>
                    <a:pt x="125" y="309"/>
                  </a:lnTo>
                  <a:lnTo>
                    <a:pt x="128" y="316"/>
                  </a:lnTo>
                  <a:lnTo>
                    <a:pt x="133" y="324"/>
                  </a:lnTo>
                  <a:lnTo>
                    <a:pt x="136" y="330"/>
                  </a:lnTo>
                  <a:lnTo>
                    <a:pt x="140" y="337"/>
                  </a:lnTo>
                  <a:lnTo>
                    <a:pt x="145" y="343"/>
                  </a:lnTo>
                  <a:lnTo>
                    <a:pt x="155" y="354"/>
                  </a:lnTo>
                  <a:lnTo>
                    <a:pt x="161" y="358"/>
                  </a:lnTo>
                  <a:lnTo>
                    <a:pt x="167" y="364"/>
                  </a:lnTo>
                  <a:lnTo>
                    <a:pt x="179" y="372"/>
                  </a:lnTo>
                  <a:lnTo>
                    <a:pt x="185" y="375"/>
                  </a:lnTo>
                  <a:lnTo>
                    <a:pt x="191" y="379"/>
                  </a:lnTo>
                  <a:lnTo>
                    <a:pt x="206" y="384"/>
                  </a:lnTo>
                  <a:lnTo>
                    <a:pt x="220" y="387"/>
                  </a:lnTo>
                  <a:lnTo>
                    <a:pt x="236" y="390"/>
                  </a:lnTo>
                  <a:lnTo>
                    <a:pt x="253" y="390"/>
                  </a:lnTo>
                  <a:lnTo>
                    <a:pt x="267" y="390"/>
                  </a:lnTo>
                  <a:lnTo>
                    <a:pt x="280" y="388"/>
                  </a:lnTo>
                  <a:lnTo>
                    <a:pt x="294" y="387"/>
                  </a:lnTo>
                  <a:lnTo>
                    <a:pt x="309" y="382"/>
                  </a:lnTo>
                  <a:lnTo>
                    <a:pt x="343" y="372"/>
                  </a:lnTo>
                  <a:lnTo>
                    <a:pt x="364" y="364"/>
                  </a:lnTo>
                  <a:lnTo>
                    <a:pt x="388" y="355"/>
                  </a:lnTo>
                  <a:lnTo>
                    <a:pt x="381" y="378"/>
                  </a:lnTo>
                  <a:close/>
                </a:path>
              </a:pathLst>
            </a:custGeom>
            <a:solidFill>
              <a:srgbClr val="FFFFFF"/>
            </a:solidFill>
            <a:ln w="9525">
              <a:noFill/>
              <a:round/>
              <a:headEnd/>
              <a:tailEnd/>
            </a:ln>
            <a:effectLst>
              <a:outerShdw dist="12700" algn="ctr" rotWithShape="0">
                <a:srgbClr val="808080"/>
              </a:outerShdw>
            </a:effectLst>
          </p:spPr>
          <p:txBody>
            <a:bodyPr/>
            <a:lstStyle/>
            <a:p>
              <a:pPr algn="ctr" defTabSz="913073" eaLnBrk="0">
                <a:lnSpc>
                  <a:spcPct val="100000"/>
                </a:lnSpc>
                <a:buClrTx/>
                <a:buSzTx/>
                <a:buFontTx/>
                <a:buNone/>
                <a:defRPr/>
              </a:pPr>
              <a:endParaRPr lang="en-US" sz="1300">
                <a:solidFill>
                  <a:srgbClr val="080808"/>
                </a:solidFill>
                <a:latin typeface="Tahoma" charset="0"/>
                <a:ea typeface="ＭＳ Ｐゴシック" charset="-128"/>
              </a:endParaRPr>
            </a:p>
          </p:txBody>
        </p:sp>
        <p:sp>
          <p:nvSpPr>
            <p:cNvPr id="14" name="Freeform 112"/>
            <p:cNvSpPr>
              <a:spLocks noEditPoints="1"/>
            </p:cNvSpPr>
            <p:nvPr userDrawn="1"/>
          </p:nvSpPr>
          <p:spPr bwMode="auto">
            <a:xfrm>
              <a:off x="2563" y="736"/>
              <a:ext cx="374" cy="298"/>
            </a:xfrm>
            <a:custGeom>
              <a:avLst/>
              <a:gdLst>
                <a:gd name="T0" fmla="*/ 208 w 550"/>
                <a:gd name="T1" fmla="*/ 133 h 438"/>
                <a:gd name="T2" fmla="*/ 192 w 550"/>
                <a:gd name="T3" fmla="*/ 62 h 438"/>
                <a:gd name="T4" fmla="*/ 160 w 550"/>
                <a:gd name="T5" fmla="*/ 116 h 438"/>
                <a:gd name="T6" fmla="*/ 133 w 550"/>
                <a:gd name="T7" fmla="*/ 171 h 438"/>
                <a:gd name="T8" fmla="*/ 148 w 550"/>
                <a:gd name="T9" fmla="*/ 174 h 438"/>
                <a:gd name="T10" fmla="*/ 159 w 550"/>
                <a:gd name="T11" fmla="*/ 176 h 438"/>
                <a:gd name="T12" fmla="*/ 0 w 550"/>
                <a:gd name="T13" fmla="*/ 288 h 438"/>
                <a:gd name="T14" fmla="*/ 35 w 550"/>
                <a:gd name="T15" fmla="*/ 270 h 438"/>
                <a:gd name="T16" fmla="*/ 68 w 550"/>
                <a:gd name="T17" fmla="*/ 237 h 438"/>
                <a:gd name="T18" fmla="*/ 105 w 550"/>
                <a:gd name="T19" fmla="*/ 182 h 438"/>
                <a:gd name="T20" fmla="*/ 145 w 550"/>
                <a:gd name="T21" fmla="*/ 115 h 438"/>
                <a:gd name="T22" fmla="*/ 195 w 550"/>
                <a:gd name="T23" fmla="*/ 20 h 438"/>
                <a:gd name="T24" fmla="*/ 256 w 550"/>
                <a:gd name="T25" fmla="*/ 50 h 438"/>
                <a:gd name="T26" fmla="*/ 279 w 550"/>
                <a:gd name="T27" fmla="*/ 144 h 438"/>
                <a:gd name="T28" fmla="*/ 296 w 550"/>
                <a:gd name="T29" fmla="*/ 212 h 438"/>
                <a:gd name="T30" fmla="*/ 309 w 550"/>
                <a:gd name="T31" fmla="*/ 245 h 438"/>
                <a:gd name="T32" fmla="*/ 313 w 550"/>
                <a:gd name="T33" fmla="*/ 254 h 438"/>
                <a:gd name="T34" fmla="*/ 321 w 550"/>
                <a:gd name="T35" fmla="*/ 261 h 438"/>
                <a:gd name="T36" fmla="*/ 333 w 550"/>
                <a:gd name="T37" fmla="*/ 267 h 438"/>
                <a:gd name="T38" fmla="*/ 345 w 550"/>
                <a:gd name="T39" fmla="*/ 271 h 438"/>
                <a:gd name="T40" fmla="*/ 360 w 550"/>
                <a:gd name="T41" fmla="*/ 272 h 438"/>
                <a:gd name="T42" fmla="*/ 372 w 550"/>
                <a:gd name="T43" fmla="*/ 272 h 438"/>
                <a:gd name="T44" fmla="*/ 374 w 550"/>
                <a:gd name="T45" fmla="*/ 274 h 438"/>
                <a:gd name="T46" fmla="*/ 340 w 550"/>
                <a:gd name="T47" fmla="*/ 286 h 438"/>
                <a:gd name="T48" fmla="*/ 260 w 550"/>
                <a:gd name="T49" fmla="*/ 298 h 438"/>
                <a:gd name="T50" fmla="*/ 241 w 550"/>
                <a:gd name="T51" fmla="*/ 263 h 438"/>
                <a:gd name="T52" fmla="*/ 233 w 550"/>
                <a:gd name="T53" fmla="*/ 231 h 438"/>
                <a:gd name="T54" fmla="*/ 224 w 550"/>
                <a:gd name="T55" fmla="*/ 195 h 438"/>
                <a:gd name="T56" fmla="*/ 171 w 550"/>
                <a:gd name="T57" fmla="*/ 194 h 438"/>
                <a:gd name="T58" fmla="*/ 122 w 550"/>
                <a:gd name="T59" fmla="*/ 195 h 438"/>
                <a:gd name="T60" fmla="*/ 106 w 550"/>
                <a:gd name="T61" fmla="*/ 227 h 438"/>
                <a:gd name="T62" fmla="*/ 105 w 550"/>
                <a:gd name="T63" fmla="*/ 270 h 438"/>
                <a:gd name="T64" fmla="*/ 133 w 550"/>
                <a:gd name="T65" fmla="*/ 272 h 438"/>
                <a:gd name="T66" fmla="*/ 128 w 550"/>
                <a:gd name="T67" fmla="*/ 288 h 438"/>
                <a:gd name="T68" fmla="*/ 64 w 550"/>
                <a:gd name="T69" fmla="*/ 288 h 438"/>
                <a:gd name="T70" fmla="*/ 0 w 550"/>
                <a:gd name="T71" fmla="*/ 288 h 4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0"/>
                <a:gd name="T109" fmla="*/ 0 h 438"/>
                <a:gd name="T110" fmla="*/ 550 w 550"/>
                <a:gd name="T111" fmla="*/ 438 h 4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0" h="438">
                  <a:moveTo>
                    <a:pt x="321" y="259"/>
                  </a:moveTo>
                  <a:lnTo>
                    <a:pt x="306" y="196"/>
                  </a:lnTo>
                  <a:lnTo>
                    <a:pt x="294" y="148"/>
                  </a:lnTo>
                  <a:lnTo>
                    <a:pt x="282" y="91"/>
                  </a:lnTo>
                  <a:lnTo>
                    <a:pt x="258" y="131"/>
                  </a:lnTo>
                  <a:lnTo>
                    <a:pt x="236" y="170"/>
                  </a:lnTo>
                  <a:lnTo>
                    <a:pt x="216" y="211"/>
                  </a:lnTo>
                  <a:lnTo>
                    <a:pt x="195" y="252"/>
                  </a:lnTo>
                  <a:lnTo>
                    <a:pt x="207" y="255"/>
                  </a:lnTo>
                  <a:lnTo>
                    <a:pt x="218" y="256"/>
                  </a:lnTo>
                  <a:lnTo>
                    <a:pt x="227" y="258"/>
                  </a:lnTo>
                  <a:lnTo>
                    <a:pt x="234" y="259"/>
                  </a:lnTo>
                  <a:lnTo>
                    <a:pt x="321" y="259"/>
                  </a:lnTo>
                  <a:close/>
                  <a:moveTo>
                    <a:pt x="0" y="424"/>
                  </a:moveTo>
                  <a:lnTo>
                    <a:pt x="24" y="402"/>
                  </a:lnTo>
                  <a:lnTo>
                    <a:pt x="52" y="397"/>
                  </a:lnTo>
                  <a:lnTo>
                    <a:pt x="70" y="394"/>
                  </a:lnTo>
                  <a:lnTo>
                    <a:pt x="100" y="349"/>
                  </a:lnTo>
                  <a:lnTo>
                    <a:pt x="128" y="307"/>
                  </a:lnTo>
                  <a:lnTo>
                    <a:pt x="155" y="267"/>
                  </a:lnTo>
                  <a:lnTo>
                    <a:pt x="179" y="226"/>
                  </a:lnTo>
                  <a:lnTo>
                    <a:pt x="213" y="169"/>
                  </a:lnTo>
                  <a:lnTo>
                    <a:pt x="243" y="112"/>
                  </a:lnTo>
                  <a:lnTo>
                    <a:pt x="287" y="29"/>
                  </a:lnTo>
                  <a:lnTo>
                    <a:pt x="362" y="0"/>
                  </a:lnTo>
                  <a:lnTo>
                    <a:pt x="377" y="74"/>
                  </a:lnTo>
                  <a:lnTo>
                    <a:pt x="398" y="163"/>
                  </a:lnTo>
                  <a:lnTo>
                    <a:pt x="410" y="212"/>
                  </a:lnTo>
                  <a:lnTo>
                    <a:pt x="424" y="267"/>
                  </a:lnTo>
                  <a:lnTo>
                    <a:pt x="436" y="312"/>
                  </a:lnTo>
                  <a:lnTo>
                    <a:pt x="449" y="348"/>
                  </a:lnTo>
                  <a:lnTo>
                    <a:pt x="454" y="360"/>
                  </a:lnTo>
                  <a:lnTo>
                    <a:pt x="460" y="369"/>
                  </a:lnTo>
                  <a:lnTo>
                    <a:pt x="461" y="373"/>
                  </a:lnTo>
                  <a:lnTo>
                    <a:pt x="464" y="378"/>
                  </a:lnTo>
                  <a:lnTo>
                    <a:pt x="472" y="384"/>
                  </a:lnTo>
                  <a:lnTo>
                    <a:pt x="479" y="390"/>
                  </a:lnTo>
                  <a:lnTo>
                    <a:pt x="490" y="393"/>
                  </a:lnTo>
                  <a:lnTo>
                    <a:pt x="502" y="397"/>
                  </a:lnTo>
                  <a:lnTo>
                    <a:pt x="508" y="399"/>
                  </a:lnTo>
                  <a:lnTo>
                    <a:pt x="514" y="399"/>
                  </a:lnTo>
                  <a:lnTo>
                    <a:pt x="529" y="400"/>
                  </a:lnTo>
                  <a:lnTo>
                    <a:pt x="544" y="402"/>
                  </a:lnTo>
                  <a:lnTo>
                    <a:pt x="547" y="400"/>
                  </a:lnTo>
                  <a:lnTo>
                    <a:pt x="549" y="400"/>
                  </a:lnTo>
                  <a:lnTo>
                    <a:pt x="550" y="402"/>
                  </a:lnTo>
                  <a:lnTo>
                    <a:pt x="530" y="418"/>
                  </a:lnTo>
                  <a:lnTo>
                    <a:pt x="500" y="421"/>
                  </a:lnTo>
                  <a:lnTo>
                    <a:pt x="467" y="426"/>
                  </a:lnTo>
                  <a:lnTo>
                    <a:pt x="383" y="438"/>
                  </a:lnTo>
                  <a:lnTo>
                    <a:pt x="367" y="423"/>
                  </a:lnTo>
                  <a:lnTo>
                    <a:pt x="355" y="387"/>
                  </a:lnTo>
                  <a:lnTo>
                    <a:pt x="349" y="364"/>
                  </a:lnTo>
                  <a:lnTo>
                    <a:pt x="343" y="339"/>
                  </a:lnTo>
                  <a:lnTo>
                    <a:pt x="340" y="330"/>
                  </a:lnTo>
                  <a:lnTo>
                    <a:pt x="329" y="286"/>
                  </a:lnTo>
                  <a:lnTo>
                    <a:pt x="323" y="286"/>
                  </a:lnTo>
                  <a:lnTo>
                    <a:pt x="252" y="285"/>
                  </a:lnTo>
                  <a:lnTo>
                    <a:pt x="197" y="286"/>
                  </a:lnTo>
                  <a:lnTo>
                    <a:pt x="179" y="286"/>
                  </a:lnTo>
                  <a:lnTo>
                    <a:pt x="168" y="309"/>
                  </a:lnTo>
                  <a:lnTo>
                    <a:pt x="156" y="334"/>
                  </a:lnTo>
                  <a:lnTo>
                    <a:pt x="131" y="394"/>
                  </a:lnTo>
                  <a:lnTo>
                    <a:pt x="155" y="397"/>
                  </a:lnTo>
                  <a:lnTo>
                    <a:pt x="176" y="399"/>
                  </a:lnTo>
                  <a:lnTo>
                    <a:pt x="195" y="400"/>
                  </a:lnTo>
                  <a:lnTo>
                    <a:pt x="213" y="402"/>
                  </a:lnTo>
                  <a:lnTo>
                    <a:pt x="188" y="424"/>
                  </a:lnTo>
                  <a:lnTo>
                    <a:pt x="131" y="424"/>
                  </a:lnTo>
                  <a:lnTo>
                    <a:pt x="94" y="423"/>
                  </a:lnTo>
                  <a:lnTo>
                    <a:pt x="54" y="424"/>
                  </a:lnTo>
                  <a:lnTo>
                    <a:pt x="0" y="424"/>
                  </a:lnTo>
                  <a:close/>
                </a:path>
              </a:pathLst>
            </a:custGeom>
            <a:solidFill>
              <a:srgbClr val="FFFFFF"/>
            </a:solidFill>
            <a:ln w="9525">
              <a:noFill/>
              <a:round/>
              <a:headEnd/>
              <a:tailEnd/>
            </a:ln>
            <a:effectLst>
              <a:outerShdw dist="12700" algn="ctr" rotWithShape="0">
                <a:srgbClr val="808080"/>
              </a:outerShdw>
            </a:effectLst>
          </p:spPr>
          <p:txBody>
            <a:bodyPr/>
            <a:lstStyle/>
            <a:p>
              <a:pPr algn="ctr" defTabSz="913073" eaLnBrk="0">
                <a:lnSpc>
                  <a:spcPct val="100000"/>
                </a:lnSpc>
                <a:buClrTx/>
                <a:buSzTx/>
                <a:buFontTx/>
                <a:buNone/>
                <a:defRPr/>
              </a:pPr>
              <a:endParaRPr lang="en-US" sz="1300">
                <a:solidFill>
                  <a:srgbClr val="080808"/>
                </a:solidFill>
                <a:latin typeface="Tahoma" charset="0"/>
                <a:ea typeface="ＭＳ Ｐゴシック" charset="-128"/>
              </a:endParaRPr>
            </a:p>
          </p:txBody>
        </p:sp>
        <p:sp>
          <p:nvSpPr>
            <p:cNvPr id="15" name="Freeform 113"/>
            <p:cNvSpPr>
              <a:spLocks/>
            </p:cNvSpPr>
            <p:nvPr userDrawn="1"/>
          </p:nvSpPr>
          <p:spPr bwMode="auto">
            <a:xfrm>
              <a:off x="2914" y="735"/>
              <a:ext cx="234" cy="298"/>
            </a:xfrm>
            <a:custGeom>
              <a:avLst/>
              <a:gdLst>
                <a:gd name="T0" fmla="*/ 48 w 344"/>
                <a:gd name="T1" fmla="*/ 200 h 437"/>
                <a:gd name="T2" fmla="*/ 59 w 344"/>
                <a:gd name="T3" fmla="*/ 224 h 437"/>
                <a:gd name="T4" fmla="*/ 73 w 344"/>
                <a:gd name="T5" fmla="*/ 244 h 437"/>
                <a:gd name="T6" fmla="*/ 89 w 344"/>
                <a:gd name="T7" fmla="*/ 259 h 437"/>
                <a:gd name="T8" fmla="*/ 108 w 344"/>
                <a:gd name="T9" fmla="*/ 267 h 437"/>
                <a:gd name="T10" fmla="*/ 130 w 344"/>
                <a:gd name="T11" fmla="*/ 271 h 437"/>
                <a:gd name="T12" fmla="*/ 148 w 344"/>
                <a:gd name="T13" fmla="*/ 267 h 437"/>
                <a:gd name="T14" fmla="*/ 158 w 344"/>
                <a:gd name="T15" fmla="*/ 263 h 437"/>
                <a:gd name="T16" fmla="*/ 168 w 344"/>
                <a:gd name="T17" fmla="*/ 254 h 437"/>
                <a:gd name="T18" fmla="*/ 173 w 344"/>
                <a:gd name="T19" fmla="*/ 244 h 437"/>
                <a:gd name="T20" fmla="*/ 175 w 344"/>
                <a:gd name="T21" fmla="*/ 233 h 437"/>
                <a:gd name="T22" fmla="*/ 172 w 344"/>
                <a:gd name="T23" fmla="*/ 218 h 437"/>
                <a:gd name="T24" fmla="*/ 167 w 344"/>
                <a:gd name="T25" fmla="*/ 209 h 437"/>
                <a:gd name="T26" fmla="*/ 150 w 344"/>
                <a:gd name="T27" fmla="*/ 196 h 437"/>
                <a:gd name="T28" fmla="*/ 130 w 344"/>
                <a:gd name="T29" fmla="*/ 187 h 437"/>
                <a:gd name="T30" fmla="*/ 75 w 344"/>
                <a:gd name="T31" fmla="*/ 162 h 437"/>
                <a:gd name="T32" fmla="*/ 56 w 344"/>
                <a:gd name="T33" fmla="*/ 149 h 437"/>
                <a:gd name="T34" fmla="*/ 45 w 344"/>
                <a:gd name="T35" fmla="*/ 135 h 437"/>
                <a:gd name="T36" fmla="*/ 38 w 344"/>
                <a:gd name="T37" fmla="*/ 119 h 437"/>
                <a:gd name="T38" fmla="*/ 36 w 344"/>
                <a:gd name="T39" fmla="*/ 100 h 437"/>
                <a:gd name="T40" fmla="*/ 39 w 344"/>
                <a:gd name="T41" fmla="*/ 76 h 437"/>
                <a:gd name="T42" fmla="*/ 45 w 344"/>
                <a:gd name="T43" fmla="*/ 63 h 437"/>
                <a:gd name="T44" fmla="*/ 55 w 344"/>
                <a:gd name="T45" fmla="*/ 46 h 437"/>
                <a:gd name="T46" fmla="*/ 80 w 344"/>
                <a:gd name="T47" fmla="*/ 23 h 437"/>
                <a:gd name="T48" fmla="*/ 108 w 344"/>
                <a:gd name="T49" fmla="*/ 7 h 437"/>
                <a:gd name="T50" fmla="*/ 140 w 344"/>
                <a:gd name="T51" fmla="*/ 0 h 437"/>
                <a:gd name="T52" fmla="*/ 171 w 344"/>
                <a:gd name="T53" fmla="*/ 1 h 437"/>
                <a:gd name="T54" fmla="*/ 187 w 344"/>
                <a:gd name="T55" fmla="*/ 7 h 437"/>
                <a:gd name="T56" fmla="*/ 203 w 344"/>
                <a:gd name="T57" fmla="*/ 15 h 437"/>
                <a:gd name="T58" fmla="*/ 214 w 344"/>
                <a:gd name="T59" fmla="*/ 27 h 437"/>
                <a:gd name="T60" fmla="*/ 221 w 344"/>
                <a:gd name="T61" fmla="*/ 41 h 437"/>
                <a:gd name="T62" fmla="*/ 201 w 344"/>
                <a:gd name="T63" fmla="*/ 67 h 437"/>
                <a:gd name="T64" fmla="*/ 172 w 344"/>
                <a:gd name="T65" fmla="*/ 85 h 437"/>
                <a:gd name="T66" fmla="*/ 170 w 344"/>
                <a:gd name="T67" fmla="*/ 65 h 437"/>
                <a:gd name="T68" fmla="*/ 165 w 344"/>
                <a:gd name="T69" fmla="*/ 49 h 437"/>
                <a:gd name="T70" fmla="*/ 155 w 344"/>
                <a:gd name="T71" fmla="*/ 37 h 437"/>
                <a:gd name="T72" fmla="*/ 143 w 344"/>
                <a:gd name="T73" fmla="*/ 29 h 437"/>
                <a:gd name="T74" fmla="*/ 129 w 344"/>
                <a:gd name="T75" fmla="*/ 25 h 437"/>
                <a:gd name="T76" fmla="*/ 108 w 344"/>
                <a:gd name="T77" fmla="*/ 27 h 437"/>
                <a:gd name="T78" fmla="*/ 96 w 344"/>
                <a:gd name="T79" fmla="*/ 35 h 437"/>
                <a:gd name="T80" fmla="*/ 88 w 344"/>
                <a:gd name="T81" fmla="*/ 46 h 437"/>
                <a:gd name="T82" fmla="*/ 86 w 344"/>
                <a:gd name="T83" fmla="*/ 61 h 437"/>
                <a:gd name="T84" fmla="*/ 87 w 344"/>
                <a:gd name="T85" fmla="*/ 75 h 437"/>
                <a:gd name="T86" fmla="*/ 92 w 344"/>
                <a:gd name="T87" fmla="*/ 86 h 437"/>
                <a:gd name="T88" fmla="*/ 101 w 344"/>
                <a:gd name="T89" fmla="*/ 95 h 437"/>
                <a:gd name="T90" fmla="*/ 129 w 344"/>
                <a:gd name="T91" fmla="*/ 110 h 437"/>
                <a:gd name="T92" fmla="*/ 183 w 344"/>
                <a:gd name="T93" fmla="*/ 128 h 437"/>
                <a:gd name="T94" fmla="*/ 210 w 344"/>
                <a:gd name="T95" fmla="*/ 141 h 437"/>
                <a:gd name="T96" fmla="*/ 223 w 344"/>
                <a:gd name="T97" fmla="*/ 151 h 437"/>
                <a:gd name="T98" fmla="*/ 230 w 344"/>
                <a:gd name="T99" fmla="*/ 166 h 437"/>
                <a:gd name="T100" fmla="*/ 234 w 344"/>
                <a:gd name="T101" fmla="*/ 181 h 437"/>
                <a:gd name="T102" fmla="*/ 231 w 344"/>
                <a:gd name="T103" fmla="*/ 207 h 437"/>
                <a:gd name="T104" fmla="*/ 220 w 344"/>
                <a:gd name="T105" fmla="*/ 232 h 437"/>
                <a:gd name="T106" fmla="*/ 203 w 344"/>
                <a:gd name="T107" fmla="*/ 250 h 437"/>
                <a:gd name="T108" fmla="*/ 176 w 344"/>
                <a:gd name="T109" fmla="*/ 273 h 437"/>
                <a:gd name="T110" fmla="*/ 141 w 344"/>
                <a:gd name="T111" fmla="*/ 290 h 437"/>
                <a:gd name="T112" fmla="*/ 112 w 344"/>
                <a:gd name="T113" fmla="*/ 297 h 437"/>
                <a:gd name="T114" fmla="*/ 78 w 344"/>
                <a:gd name="T115" fmla="*/ 298 h 437"/>
                <a:gd name="T116" fmla="*/ 51 w 344"/>
                <a:gd name="T117" fmla="*/ 292 h 437"/>
                <a:gd name="T118" fmla="*/ 34 w 344"/>
                <a:gd name="T119" fmla="*/ 285 h 437"/>
                <a:gd name="T120" fmla="*/ 18 w 344"/>
                <a:gd name="T121" fmla="*/ 273 h 437"/>
                <a:gd name="T122" fmla="*/ 4 w 344"/>
                <a:gd name="T123" fmla="*/ 260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4"/>
                <a:gd name="T187" fmla="*/ 0 h 437"/>
                <a:gd name="T188" fmla="*/ 344 w 344"/>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4" h="437">
                  <a:moveTo>
                    <a:pt x="0" y="373"/>
                  </a:moveTo>
                  <a:lnTo>
                    <a:pt x="66" y="280"/>
                  </a:lnTo>
                  <a:lnTo>
                    <a:pt x="71" y="293"/>
                  </a:lnTo>
                  <a:lnTo>
                    <a:pt x="75" y="305"/>
                  </a:lnTo>
                  <a:lnTo>
                    <a:pt x="80" y="317"/>
                  </a:lnTo>
                  <a:lnTo>
                    <a:pt x="86" y="329"/>
                  </a:lnTo>
                  <a:lnTo>
                    <a:pt x="92" y="340"/>
                  </a:lnTo>
                  <a:lnTo>
                    <a:pt x="99" y="349"/>
                  </a:lnTo>
                  <a:lnTo>
                    <a:pt x="107" y="358"/>
                  </a:lnTo>
                  <a:lnTo>
                    <a:pt x="114" y="367"/>
                  </a:lnTo>
                  <a:lnTo>
                    <a:pt x="123" y="373"/>
                  </a:lnTo>
                  <a:lnTo>
                    <a:pt x="131" y="380"/>
                  </a:lnTo>
                  <a:lnTo>
                    <a:pt x="140" y="385"/>
                  </a:lnTo>
                  <a:lnTo>
                    <a:pt x="150" y="389"/>
                  </a:lnTo>
                  <a:lnTo>
                    <a:pt x="159" y="392"/>
                  </a:lnTo>
                  <a:lnTo>
                    <a:pt x="170" y="395"/>
                  </a:lnTo>
                  <a:lnTo>
                    <a:pt x="180" y="397"/>
                  </a:lnTo>
                  <a:lnTo>
                    <a:pt x="191" y="397"/>
                  </a:lnTo>
                  <a:lnTo>
                    <a:pt x="204" y="395"/>
                  </a:lnTo>
                  <a:lnTo>
                    <a:pt x="212" y="395"/>
                  </a:lnTo>
                  <a:lnTo>
                    <a:pt x="218" y="392"/>
                  </a:lnTo>
                  <a:lnTo>
                    <a:pt x="224" y="391"/>
                  </a:lnTo>
                  <a:lnTo>
                    <a:pt x="228" y="388"/>
                  </a:lnTo>
                  <a:lnTo>
                    <a:pt x="233" y="385"/>
                  </a:lnTo>
                  <a:lnTo>
                    <a:pt x="239" y="382"/>
                  </a:lnTo>
                  <a:lnTo>
                    <a:pt x="242" y="377"/>
                  </a:lnTo>
                  <a:lnTo>
                    <a:pt x="247" y="373"/>
                  </a:lnTo>
                  <a:lnTo>
                    <a:pt x="250" y="368"/>
                  </a:lnTo>
                  <a:lnTo>
                    <a:pt x="253" y="364"/>
                  </a:lnTo>
                  <a:lnTo>
                    <a:pt x="254" y="358"/>
                  </a:lnTo>
                  <a:lnTo>
                    <a:pt x="256" y="353"/>
                  </a:lnTo>
                  <a:lnTo>
                    <a:pt x="257" y="347"/>
                  </a:lnTo>
                  <a:lnTo>
                    <a:pt x="257" y="341"/>
                  </a:lnTo>
                  <a:lnTo>
                    <a:pt x="256" y="331"/>
                  </a:lnTo>
                  <a:lnTo>
                    <a:pt x="254" y="325"/>
                  </a:lnTo>
                  <a:lnTo>
                    <a:pt x="253" y="320"/>
                  </a:lnTo>
                  <a:lnTo>
                    <a:pt x="251" y="316"/>
                  </a:lnTo>
                  <a:lnTo>
                    <a:pt x="248" y="311"/>
                  </a:lnTo>
                  <a:lnTo>
                    <a:pt x="245" y="307"/>
                  </a:lnTo>
                  <a:lnTo>
                    <a:pt x="242" y="302"/>
                  </a:lnTo>
                  <a:lnTo>
                    <a:pt x="233" y="295"/>
                  </a:lnTo>
                  <a:lnTo>
                    <a:pt x="221" y="287"/>
                  </a:lnTo>
                  <a:lnTo>
                    <a:pt x="215" y="284"/>
                  </a:lnTo>
                  <a:lnTo>
                    <a:pt x="207" y="280"/>
                  </a:lnTo>
                  <a:lnTo>
                    <a:pt x="191" y="274"/>
                  </a:lnTo>
                  <a:lnTo>
                    <a:pt x="161" y="262"/>
                  </a:lnTo>
                  <a:lnTo>
                    <a:pt x="134" y="249"/>
                  </a:lnTo>
                  <a:lnTo>
                    <a:pt x="110" y="237"/>
                  </a:lnTo>
                  <a:lnTo>
                    <a:pt x="99" y="231"/>
                  </a:lnTo>
                  <a:lnTo>
                    <a:pt x="90" y="224"/>
                  </a:lnTo>
                  <a:lnTo>
                    <a:pt x="83" y="218"/>
                  </a:lnTo>
                  <a:lnTo>
                    <a:pt x="77" y="212"/>
                  </a:lnTo>
                  <a:lnTo>
                    <a:pt x="71" y="204"/>
                  </a:lnTo>
                  <a:lnTo>
                    <a:pt x="66" y="198"/>
                  </a:lnTo>
                  <a:lnTo>
                    <a:pt x="62" y="189"/>
                  </a:lnTo>
                  <a:lnTo>
                    <a:pt x="59" y="182"/>
                  </a:lnTo>
                  <a:lnTo>
                    <a:pt x="56" y="174"/>
                  </a:lnTo>
                  <a:lnTo>
                    <a:pt x="54" y="165"/>
                  </a:lnTo>
                  <a:lnTo>
                    <a:pt x="53" y="156"/>
                  </a:lnTo>
                  <a:lnTo>
                    <a:pt x="53" y="146"/>
                  </a:lnTo>
                  <a:lnTo>
                    <a:pt x="54" y="132"/>
                  </a:lnTo>
                  <a:lnTo>
                    <a:pt x="56" y="119"/>
                  </a:lnTo>
                  <a:lnTo>
                    <a:pt x="57" y="111"/>
                  </a:lnTo>
                  <a:lnTo>
                    <a:pt x="60" y="105"/>
                  </a:lnTo>
                  <a:lnTo>
                    <a:pt x="63" y="98"/>
                  </a:lnTo>
                  <a:lnTo>
                    <a:pt x="66" y="92"/>
                  </a:lnTo>
                  <a:lnTo>
                    <a:pt x="72" y="80"/>
                  </a:lnTo>
                  <a:lnTo>
                    <a:pt x="77" y="74"/>
                  </a:lnTo>
                  <a:lnTo>
                    <a:pt x="81" y="68"/>
                  </a:lnTo>
                  <a:lnTo>
                    <a:pt x="92" y="55"/>
                  </a:lnTo>
                  <a:lnTo>
                    <a:pt x="104" y="43"/>
                  </a:lnTo>
                  <a:lnTo>
                    <a:pt x="117" y="33"/>
                  </a:lnTo>
                  <a:lnTo>
                    <a:pt x="131" y="24"/>
                  </a:lnTo>
                  <a:lnTo>
                    <a:pt x="146" y="16"/>
                  </a:lnTo>
                  <a:lnTo>
                    <a:pt x="159" y="10"/>
                  </a:lnTo>
                  <a:lnTo>
                    <a:pt x="174" y="6"/>
                  </a:lnTo>
                  <a:lnTo>
                    <a:pt x="191" y="1"/>
                  </a:lnTo>
                  <a:lnTo>
                    <a:pt x="206" y="0"/>
                  </a:lnTo>
                  <a:lnTo>
                    <a:pt x="222" y="0"/>
                  </a:lnTo>
                  <a:lnTo>
                    <a:pt x="242" y="0"/>
                  </a:lnTo>
                  <a:lnTo>
                    <a:pt x="251" y="1"/>
                  </a:lnTo>
                  <a:lnTo>
                    <a:pt x="259" y="4"/>
                  </a:lnTo>
                  <a:lnTo>
                    <a:pt x="268" y="7"/>
                  </a:lnTo>
                  <a:lnTo>
                    <a:pt x="275" y="10"/>
                  </a:lnTo>
                  <a:lnTo>
                    <a:pt x="283" y="13"/>
                  </a:lnTo>
                  <a:lnTo>
                    <a:pt x="290" y="18"/>
                  </a:lnTo>
                  <a:lnTo>
                    <a:pt x="298" y="22"/>
                  </a:lnTo>
                  <a:lnTo>
                    <a:pt x="304" y="28"/>
                  </a:lnTo>
                  <a:lnTo>
                    <a:pt x="310" y="34"/>
                  </a:lnTo>
                  <a:lnTo>
                    <a:pt x="314" y="40"/>
                  </a:lnTo>
                  <a:lnTo>
                    <a:pt x="319" y="46"/>
                  </a:lnTo>
                  <a:lnTo>
                    <a:pt x="322" y="52"/>
                  </a:lnTo>
                  <a:lnTo>
                    <a:pt x="325" y="60"/>
                  </a:lnTo>
                  <a:lnTo>
                    <a:pt x="328" y="66"/>
                  </a:lnTo>
                  <a:lnTo>
                    <a:pt x="311" y="83"/>
                  </a:lnTo>
                  <a:lnTo>
                    <a:pt x="295" y="98"/>
                  </a:lnTo>
                  <a:lnTo>
                    <a:pt x="278" y="114"/>
                  </a:lnTo>
                  <a:lnTo>
                    <a:pt x="263" y="131"/>
                  </a:lnTo>
                  <a:lnTo>
                    <a:pt x="253" y="125"/>
                  </a:lnTo>
                  <a:lnTo>
                    <a:pt x="253" y="114"/>
                  </a:lnTo>
                  <a:lnTo>
                    <a:pt x="251" y="105"/>
                  </a:lnTo>
                  <a:lnTo>
                    <a:pt x="250" y="96"/>
                  </a:lnTo>
                  <a:lnTo>
                    <a:pt x="248" y="87"/>
                  </a:lnTo>
                  <a:lnTo>
                    <a:pt x="245" y="80"/>
                  </a:lnTo>
                  <a:lnTo>
                    <a:pt x="242" y="72"/>
                  </a:lnTo>
                  <a:lnTo>
                    <a:pt x="238" y="66"/>
                  </a:lnTo>
                  <a:lnTo>
                    <a:pt x="233" y="58"/>
                  </a:lnTo>
                  <a:lnTo>
                    <a:pt x="228" y="54"/>
                  </a:lnTo>
                  <a:lnTo>
                    <a:pt x="224" y="49"/>
                  </a:lnTo>
                  <a:lnTo>
                    <a:pt x="218" y="45"/>
                  </a:lnTo>
                  <a:lnTo>
                    <a:pt x="210" y="42"/>
                  </a:lnTo>
                  <a:lnTo>
                    <a:pt x="204" y="39"/>
                  </a:lnTo>
                  <a:lnTo>
                    <a:pt x="197" y="37"/>
                  </a:lnTo>
                  <a:lnTo>
                    <a:pt x="189" y="36"/>
                  </a:lnTo>
                  <a:lnTo>
                    <a:pt x="182" y="36"/>
                  </a:lnTo>
                  <a:lnTo>
                    <a:pt x="170" y="36"/>
                  </a:lnTo>
                  <a:lnTo>
                    <a:pt x="159" y="39"/>
                  </a:lnTo>
                  <a:lnTo>
                    <a:pt x="153" y="42"/>
                  </a:lnTo>
                  <a:lnTo>
                    <a:pt x="149" y="43"/>
                  </a:lnTo>
                  <a:lnTo>
                    <a:pt x="141" y="51"/>
                  </a:lnTo>
                  <a:lnTo>
                    <a:pt x="137" y="54"/>
                  </a:lnTo>
                  <a:lnTo>
                    <a:pt x="134" y="58"/>
                  </a:lnTo>
                  <a:lnTo>
                    <a:pt x="129" y="68"/>
                  </a:lnTo>
                  <a:lnTo>
                    <a:pt x="126" y="78"/>
                  </a:lnTo>
                  <a:lnTo>
                    <a:pt x="126" y="84"/>
                  </a:lnTo>
                  <a:lnTo>
                    <a:pt x="126" y="90"/>
                  </a:lnTo>
                  <a:lnTo>
                    <a:pt x="126" y="98"/>
                  </a:lnTo>
                  <a:lnTo>
                    <a:pt x="126" y="104"/>
                  </a:lnTo>
                  <a:lnTo>
                    <a:pt x="128" y="110"/>
                  </a:lnTo>
                  <a:lnTo>
                    <a:pt x="131" y="116"/>
                  </a:lnTo>
                  <a:lnTo>
                    <a:pt x="132" y="122"/>
                  </a:lnTo>
                  <a:lnTo>
                    <a:pt x="135" y="126"/>
                  </a:lnTo>
                  <a:lnTo>
                    <a:pt x="140" y="132"/>
                  </a:lnTo>
                  <a:lnTo>
                    <a:pt x="143" y="137"/>
                  </a:lnTo>
                  <a:lnTo>
                    <a:pt x="149" y="140"/>
                  </a:lnTo>
                  <a:lnTo>
                    <a:pt x="155" y="144"/>
                  </a:lnTo>
                  <a:lnTo>
                    <a:pt x="170" y="153"/>
                  </a:lnTo>
                  <a:lnTo>
                    <a:pt x="189" y="161"/>
                  </a:lnTo>
                  <a:lnTo>
                    <a:pt x="212" y="168"/>
                  </a:lnTo>
                  <a:lnTo>
                    <a:pt x="244" y="179"/>
                  </a:lnTo>
                  <a:lnTo>
                    <a:pt x="269" y="188"/>
                  </a:lnTo>
                  <a:lnTo>
                    <a:pt x="281" y="192"/>
                  </a:lnTo>
                  <a:lnTo>
                    <a:pt x="290" y="197"/>
                  </a:lnTo>
                  <a:lnTo>
                    <a:pt x="308" y="207"/>
                  </a:lnTo>
                  <a:lnTo>
                    <a:pt x="316" y="212"/>
                  </a:lnTo>
                  <a:lnTo>
                    <a:pt x="322" y="218"/>
                  </a:lnTo>
                  <a:lnTo>
                    <a:pt x="328" y="222"/>
                  </a:lnTo>
                  <a:lnTo>
                    <a:pt x="332" y="230"/>
                  </a:lnTo>
                  <a:lnTo>
                    <a:pt x="335" y="236"/>
                  </a:lnTo>
                  <a:lnTo>
                    <a:pt x="338" y="243"/>
                  </a:lnTo>
                  <a:lnTo>
                    <a:pt x="341" y="249"/>
                  </a:lnTo>
                  <a:lnTo>
                    <a:pt x="343" y="259"/>
                  </a:lnTo>
                  <a:lnTo>
                    <a:pt x="344" y="266"/>
                  </a:lnTo>
                  <a:lnTo>
                    <a:pt x="344" y="275"/>
                  </a:lnTo>
                  <a:lnTo>
                    <a:pt x="344" y="290"/>
                  </a:lnTo>
                  <a:lnTo>
                    <a:pt x="340" y="304"/>
                  </a:lnTo>
                  <a:lnTo>
                    <a:pt x="335" y="319"/>
                  </a:lnTo>
                  <a:lnTo>
                    <a:pt x="328" y="332"/>
                  </a:lnTo>
                  <a:lnTo>
                    <a:pt x="323" y="340"/>
                  </a:lnTo>
                  <a:lnTo>
                    <a:pt x="317" y="347"/>
                  </a:lnTo>
                  <a:lnTo>
                    <a:pt x="307" y="361"/>
                  </a:lnTo>
                  <a:lnTo>
                    <a:pt x="299" y="367"/>
                  </a:lnTo>
                  <a:lnTo>
                    <a:pt x="292" y="374"/>
                  </a:lnTo>
                  <a:lnTo>
                    <a:pt x="277" y="386"/>
                  </a:lnTo>
                  <a:lnTo>
                    <a:pt x="259" y="400"/>
                  </a:lnTo>
                  <a:lnTo>
                    <a:pt x="242" y="410"/>
                  </a:lnTo>
                  <a:lnTo>
                    <a:pt x="224" y="419"/>
                  </a:lnTo>
                  <a:lnTo>
                    <a:pt x="207" y="425"/>
                  </a:lnTo>
                  <a:lnTo>
                    <a:pt x="191" y="431"/>
                  </a:lnTo>
                  <a:lnTo>
                    <a:pt x="174" y="434"/>
                  </a:lnTo>
                  <a:lnTo>
                    <a:pt x="165" y="436"/>
                  </a:lnTo>
                  <a:lnTo>
                    <a:pt x="155" y="437"/>
                  </a:lnTo>
                  <a:lnTo>
                    <a:pt x="137" y="437"/>
                  </a:lnTo>
                  <a:lnTo>
                    <a:pt x="114" y="437"/>
                  </a:lnTo>
                  <a:lnTo>
                    <a:pt x="104" y="436"/>
                  </a:lnTo>
                  <a:lnTo>
                    <a:pt x="93" y="434"/>
                  </a:lnTo>
                  <a:lnTo>
                    <a:pt x="75" y="428"/>
                  </a:lnTo>
                  <a:lnTo>
                    <a:pt x="66" y="425"/>
                  </a:lnTo>
                  <a:lnTo>
                    <a:pt x="57" y="422"/>
                  </a:lnTo>
                  <a:lnTo>
                    <a:pt x="50" y="418"/>
                  </a:lnTo>
                  <a:lnTo>
                    <a:pt x="41" y="413"/>
                  </a:lnTo>
                  <a:lnTo>
                    <a:pt x="33" y="407"/>
                  </a:lnTo>
                  <a:lnTo>
                    <a:pt x="26" y="401"/>
                  </a:lnTo>
                  <a:lnTo>
                    <a:pt x="19" y="395"/>
                  </a:lnTo>
                  <a:lnTo>
                    <a:pt x="13" y="388"/>
                  </a:lnTo>
                  <a:lnTo>
                    <a:pt x="6" y="382"/>
                  </a:lnTo>
                  <a:lnTo>
                    <a:pt x="0" y="373"/>
                  </a:lnTo>
                  <a:close/>
                </a:path>
              </a:pathLst>
            </a:custGeom>
            <a:solidFill>
              <a:srgbClr val="FFFFFF"/>
            </a:solidFill>
            <a:ln w="9525">
              <a:noFill/>
              <a:round/>
              <a:headEnd/>
              <a:tailEnd/>
            </a:ln>
            <a:effectLst>
              <a:outerShdw dist="12700" algn="ctr" rotWithShape="0">
                <a:srgbClr val="808080"/>
              </a:outerShdw>
            </a:effectLst>
          </p:spPr>
          <p:txBody>
            <a:bodyPr/>
            <a:lstStyle/>
            <a:p>
              <a:pPr algn="ctr" defTabSz="913073" eaLnBrk="0">
                <a:lnSpc>
                  <a:spcPct val="100000"/>
                </a:lnSpc>
                <a:buClrTx/>
                <a:buSzTx/>
                <a:buFontTx/>
                <a:buNone/>
                <a:defRPr/>
              </a:pPr>
              <a:endParaRPr lang="en-US" sz="1300">
                <a:solidFill>
                  <a:srgbClr val="080808"/>
                </a:solidFill>
                <a:latin typeface="Tahoma" charset="0"/>
                <a:ea typeface="ＭＳ Ｐゴシック" charset="-128"/>
              </a:endParaRPr>
            </a:p>
          </p:txBody>
        </p:sp>
        <p:sp>
          <p:nvSpPr>
            <p:cNvPr id="16" name="Freeform 114"/>
            <p:cNvSpPr>
              <a:spLocks/>
            </p:cNvSpPr>
            <p:nvPr userDrawn="1"/>
          </p:nvSpPr>
          <p:spPr bwMode="auto">
            <a:xfrm>
              <a:off x="3137" y="743"/>
              <a:ext cx="274" cy="291"/>
            </a:xfrm>
            <a:custGeom>
              <a:avLst/>
              <a:gdLst>
                <a:gd name="T0" fmla="*/ 0 w 404"/>
                <a:gd name="T1" fmla="*/ 281 h 427"/>
                <a:gd name="T2" fmla="*/ 15 w 404"/>
                <a:gd name="T3" fmla="*/ 265 h 427"/>
                <a:gd name="T4" fmla="*/ 31 w 404"/>
                <a:gd name="T5" fmla="*/ 263 h 427"/>
                <a:gd name="T6" fmla="*/ 41 w 404"/>
                <a:gd name="T7" fmla="*/ 261 h 427"/>
                <a:gd name="T8" fmla="*/ 47 w 404"/>
                <a:gd name="T9" fmla="*/ 260 h 427"/>
                <a:gd name="T10" fmla="*/ 53 w 404"/>
                <a:gd name="T11" fmla="*/ 212 h 427"/>
                <a:gd name="T12" fmla="*/ 57 w 404"/>
                <a:gd name="T13" fmla="*/ 165 h 427"/>
                <a:gd name="T14" fmla="*/ 61 w 404"/>
                <a:gd name="T15" fmla="*/ 124 h 427"/>
                <a:gd name="T16" fmla="*/ 61 w 404"/>
                <a:gd name="T17" fmla="*/ 122 h 427"/>
                <a:gd name="T18" fmla="*/ 66 w 404"/>
                <a:gd name="T19" fmla="*/ 20 h 427"/>
                <a:gd name="T20" fmla="*/ 41 w 404"/>
                <a:gd name="T21" fmla="*/ 18 h 427"/>
                <a:gd name="T22" fmla="*/ 27 w 404"/>
                <a:gd name="T23" fmla="*/ 16 h 427"/>
                <a:gd name="T24" fmla="*/ 13 w 404"/>
                <a:gd name="T25" fmla="*/ 15 h 427"/>
                <a:gd name="T26" fmla="*/ 31 w 404"/>
                <a:gd name="T27" fmla="*/ 0 h 427"/>
                <a:gd name="T28" fmla="*/ 193 w 404"/>
                <a:gd name="T29" fmla="*/ 0 h 427"/>
                <a:gd name="T30" fmla="*/ 174 w 404"/>
                <a:gd name="T31" fmla="*/ 15 h 427"/>
                <a:gd name="T32" fmla="*/ 165 w 404"/>
                <a:gd name="T33" fmla="*/ 17 h 427"/>
                <a:gd name="T34" fmla="*/ 156 w 404"/>
                <a:gd name="T35" fmla="*/ 19 h 427"/>
                <a:gd name="T36" fmla="*/ 146 w 404"/>
                <a:gd name="T37" fmla="*/ 20 h 427"/>
                <a:gd name="T38" fmla="*/ 138 w 404"/>
                <a:gd name="T39" fmla="*/ 20 h 427"/>
                <a:gd name="T40" fmla="*/ 134 w 404"/>
                <a:gd name="T41" fmla="*/ 41 h 427"/>
                <a:gd name="T42" fmla="*/ 132 w 404"/>
                <a:gd name="T43" fmla="*/ 63 h 427"/>
                <a:gd name="T44" fmla="*/ 130 w 404"/>
                <a:gd name="T45" fmla="*/ 87 h 427"/>
                <a:gd name="T46" fmla="*/ 128 w 404"/>
                <a:gd name="T47" fmla="*/ 112 h 427"/>
                <a:gd name="T48" fmla="*/ 128 w 404"/>
                <a:gd name="T49" fmla="*/ 123 h 427"/>
                <a:gd name="T50" fmla="*/ 125 w 404"/>
                <a:gd name="T51" fmla="*/ 157 h 427"/>
                <a:gd name="T52" fmla="*/ 121 w 404"/>
                <a:gd name="T53" fmla="*/ 215 h 427"/>
                <a:gd name="T54" fmla="*/ 119 w 404"/>
                <a:gd name="T55" fmla="*/ 260 h 427"/>
                <a:gd name="T56" fmla="*/ 142 w 404"/>
                <a:gd name="T57" fmla="*/ 265 h 427"/>
                <a:gd name="T58" fmla="*/ 152 w 404"/>
                <a:gd name="T59" fmla="*/ 265 h 427"/>
                <a:gd name="T60" fmla="*/ 159 w 404"/>
                <a:gd name="T61" fmla="*/ 264 h 427"/>
                <a:gd name="T62" fmla="*/ 166 w 404"/>
                <a:gd name="T63" fmla="*/ 264 h 427"/>
                <a:gd name="T64" fmla="*/ 172 w 404"/>
                <a:gd name="T65" fmla="*/ 262 h 427"/>
                <a:gd name="T66" fmla="*/ 178 w 404"/>
                <a:gd name="T67" fmla="*/ 261 h 427"/>
                <a:gd name="T68" fmla="*/ 184 w 404"/>
                <a:gd name="T69" fmla="*/ 258 h 427"/>
                <a:gd name="T70" fmla="*/ 189 w 404"/>
                <a:gd name="T71" fmla="*/ 256 h 427"/>
                <a:gd name="T72" fmla="*/ 195 w 404"/>
                <a:gd name="T73" fmla="*/ 252 h 427"/>
                <a:gd name="T74" fmla="*/ 199 w 404"/>
                <a:gd name="T75" fmla="*/ 249 h 427"/>
                <a:gd name="T76" fmla="*/ 203 w 404"/>
                <a:gd name="T77" fmla="*/ 243 h 427"/>
                <a:gd name="T78" fmla="*/ 210 w 404"/>
                <a:gd name="T79" fmla="*/ 236 h 427"/>
                <a:gd name="T80" fmla="*/ 216 w 404"/>
                <a:gd name="T81" fmla="*/ 226 h 427"/>
                <a:gd name="T82" fmla="*/ 222 w 404"/>
                <a:gd name="T83" fmla="*/ 216 h 427"/>
                <a:gd name="T84" fmla="*/ 239 w 404"/>
                <a:gd name="T85" fmla="*/ 191 h 427"/>
                <a:gd name="T86" fmla="*/ 259 w 404"/>
                <a:gd name="T87" fmla="*/ 155 h 427"/>
                <a:gd name="T88" fmla="*/ 274 w 404"/>
                <a:gd name="T89" fmla="*/ 172 h 427"/>
                <a:gd name="T90" fmla="*/ 266 w 404"/>
                <a:gd name="T91" fmla="*/ 200 h 427"/>
                <a:gd name="T92" fmla="*/ 258 w 404"/>
                <a:gd name="T93" fmla="*/ 228 h 427"/>
                <a:gd name="T94" fmla="*/ 250 w 404"/>
                <a:gd name="T95" fmla="*/ 258 h 427"/>
                <a:gd name="T96" fmla="*/ 243 w 404"/>
                <a:gd name="T97" fmla="*/ 291 h 427"/>
                <a:gd name="T98" fmla="*/ 229 w 404"/>
                <a:gd name="T99" fmla="*/ 289 h 427"/>
                <a:gd name="T100" fmla="*/ 216 w 404"/>
                <a:gd name="T101" fmla="*/ 287 h 427"/>
                <a:gd name="T102" fmla="*/ 201 w 404"/>
                <a:gd name="T103" fmla="*/ 286 h 427"/>
                <a:gd name="T104" fmla="*/ 187 w 404"/>
                <a:gd name="T105" fmla="*/ 284 h 427"/>
                <a:gd name="T106" fmla="*/ 170 w 404"/>
                <a:gd name="T107" fmla="*/ 284 h 427"/>
                <a:gd name="T108" fmla="*/ 152 w 404"/>
                <a:gd name="T109" fmla="*/ 283 h 427"/>
                <a:gd name="T110" fmla="*/ 113 w 404"/>
                <a:gd name="T111" fmla="*/ 281 h 427"/>
                <a:gd name="T112" fmla="*/ 0 w 404"/>
                <a:gd name="T113" fmla="*/ 281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427"/>
                <a:gd name="T173" fmla="*/ 404 w 404"/>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427">
                  <a:moveTo>
                    <a:pt x="0" y="413"/>
                  </a:moveTo>
                  <a:lnTo>
                    <a:pt x="22" y="389"/>
                  </a:lnTo>
                  <a:lnTo>
                    <a:pt x="46" y="386"/>
                  </a:lnTo>
                  <a:lnTo>
                    <a:pt x="60" y="383"/>
                  </a:lnTo>
                  <a:lnTo>
                    <a:pt x="70" y="382"/>
                  </a:lnTo>
                  <a:lnTo>
                    <a:pt x="78" y="311"/>
                  </a:lnTo>
                  <a:lnTo>
                    <a:pt x="84" y="242"/>
                  </a:lnTo>
                  <a:lnTo>
                    <a:pt x="90" y="182"/>
                  </a:lnTo>
                  <a:lnTo>
                    <a:pt x="90" y="179"/>
                  </a:lnTo>
                  <a:lnTo>
                    <a:pt x="97" y="30"/>
                  </a:lnTo>
                  <a:lnTo>
                    <a:pt x="60" y="27"/>
                  </a:lnTo>
                  <a:lnTo>
                    <a:pt x="40" y="24"/>
                  </a:lnTo>
                  <a:lnTo>
                    <a:pt x="19" y="22"/>
                  </a:lnTo>
                  <a:lnTo>
                    <a:pt x="45" y="0"/>
                  </a:lnTo>
                  <a:lnTo>
                    <a:pt x="284" y="0"/>
                  </a:lnTo>
                  <a:lnTo>
                    <a:pt x="257" y="22"/>
                  </a:lnTo>
                  <a:lnTo>
                    <a:pt x="243" y="25"/>
                  </a:lnTo>
                  <a:lnTo>
                    <a:pt x="230" y="28"/>
                  </a:lnTo>
                  <a:lnTo>
                    <a:pt x="216" y="30"/>
                  </a:lnTo>
                  <a:lnTo>
                    <a:pt x="203" y="30"/>
                  </a:lnTo>
                  <a:lnTo>
                    <a:pt x="198" y="60"/>
                  </a:lnTo>
                  <a:lnTo>
                    <a:pt x="195" y="93"/>
                  </a:lnTo>
                  <a:lnTo>
                    <a:pt x="192" y="128"/>
                  </a:lnTo>
                  <a:lnTo>
                    <a:pt x="189" y="164"/>
                  </a:lnTo>
                  <a:lnTo>
                    <a:pt x="189" y="180"/>
                  </a:lnTo>
                  <a:lnTo>
                    <a:pt x="185" y="231"/>
                  </a:lnTo>
                  <a:lnTo>
                    <a:pt x="179" y="316"/>
                  </a:lnTo>
                  <a:lnTo>
                    <a:pt x="176" y="382"/>
                  </a:lnTo>
                  <a:lnTo>
                    <a:pt x="210" y="389"/>
                  </a:lnTo>
                  <a:lnTo>
                    <a:pt x="224" y="389"/>
                  </a:lnTo>
                  <a:lnTo>
                    <a:pt x="234" y="388"/>
                  </a:lnTo>
                  <a:lnTo>
                    <a:pt x="245" y="388"/>
                  </a:lnTo>
                  <a:lnTo>
                    <a:pt x="254" y="385"/>
                  </a:lnTo>
                  <a:lnTo>
                    <a:pt x="263" y="383"/>
                  </a:lnTo>
                  <a:lnTo>
                    <a:pt x="272" y="379"/>
                  </a:lnTo>
                  <a:lnTo>
                    <a:pt x="279" y="376"/>
                  </a:lnTo>
                  <a:lnTo>
                    <a:pt x="287" y="370"/>
                  </a:lnTo>
                  <a:lnTo>
                    <a:pt x="293" y="365"/>
                  </a:lnTo>
                  <a:lnTo>
                    <a:pt x="300" y="356"/>
                  </a:lnTo>
                  <a:lnTo>
                    <a:pt x="309" y="346"/>
                  </a:lnTo>
                  <a:lnTo>
                    <a:pt x="318" y="332"/>
                  </a:lnTo>
                  <a:lnTo>
                    <a:pt x="327" y="317"/>
                  </a:lnTo>
                  <a:lnTo>
                    <a:pt x="352" y="280"/>
                  </a:lnTo>
                  <a:lnTo>
                    <a:pt x="382" y="228"/>
                  </a:lnTo>
                  <a:lnTo>
                    <a:pt x="404" y="253"/>
                  </a:lnTo>
                  <a:lnTo>
                    <a:pt x="392" y="293"/>
                  </a:lnTo>
                  <a:lnTo>
                    <a:pt x="380" y="335"/>
                  </a:lnTo>
                  <a:lnTo>
                    <a:pt x="368" y="379"/>
                  </a:lnTo>
                  <a:lnTo>
                    <a:pt x="358" y="427"/>
                  </a:lnTo>
                  <a:lnTo>
                    <a:pt x="338" y="424"/>
                  </a:lnTo>
                  <a:lnTo>
                    <a:pt x="318" y="421"/>
                  </a:lnTo>
                  <a:lnTo>
                    <a:pt x="297" y="419"/>
                  </a:lnTo>
                  <a:lnTo>
                    <a:pt x="275" y="416"/>
                  </a:lnTo>
                  <a:lnTo>
                    <a:pt x="251" y="416"/>
                  </a:lnTo>
                  <a:lnTo>
                    <a:pt x="224" y="415"/>
                  </a:lnTo>
                  <a:lnTo>
                    <a:pt x="167" y="413"/>
                  </a:lnTo>
                  <a:lnTo>
                    <a:pt x="0" y="413"/>
                  </a:lnTo>
                  <a:close/>
                </a:path>
              </a:pathLst>
            </a:custGeom>
            <a:solidFill>
              <a:srgbClr val="FFFFFF"/>
            </a:solidFill>
            <a:ln w="9525">
              <a:noFill/>
              <a:round/>
              <a:headEnd/>
              <a:tailEnd/>
            </a:ln>
            <a:effectLst>
              <a:outerShdw dist="12700" algn="ctr" rotWithShape="0">
                <a:srgbClr val="808080"/>
              </a:outerShdw>
            </a:effectLst>
          </p:spPr>
          <p:txBody>
            <a:bodyPr/>
            <a:lstStyle/>
            <a:p>
              <a:pPr algn="ctr" defTabSz="913073" eaLnBrk="0">
                <a:lnSpc>
                  <a:spcPct val="100000"/>
                </a:lnSpc>
                <a:buClrTx/>
                <a:buSzTx/>
                <a:buFontTx/>
                <a:buNone/>
                <a:defRPr/>
              </a:pPr>
              <a:endParaRPr lang="en-US" sz="1300">
                <a:solidFill>
                  <a:srgbClr val="080808"/>
                </a:solidFill>
                <a:latin typeface="Tahoma" charset="0"/>
                <a:ea typeface="ＭＳ Ｐゴシック" charset="-128"/>
              </a:endParaRPr>
            </a:p>
          </p:txBody>
        </p:sp>
        <p:sp>
          <p:nvSpPr>
            <p:cNvPr id="17" name="Freeform 115"/>
            <p:cNvSpPr>
              <a:spLocks noEditPoints="1"/>
            </p:cNvSpPr>
            <p:nvPr userDrawn="1"/>
          </p:nvSpPr>
          <p:spPr bwMode="auto">
            <a:xfrm>
              <a:off x="2220" y="1245"/>
              <a:ext cx="53" cy="66"/>
            </a:xfrm>
            <a:custGeom>
              <a:avLst/>
              <a:gdLst/>
              <a:ahLst/>
              <a:cxnLst>
                <a:cxn ang="0">
                  <a:pos x="35" y="8"/>
                </a:cxn>
                <a:cxn ang="0">
                  <a:pos x="25" y="7"/>
                </a:cxn>
                <a:cxn ang="0">
                  <a:pos x="20" y="11"/>
                </a:cxn>
                <a:cxn ang="0">
                  <a:pos x="15" y="21"/>
                </a:cxn>
                <a:cxn ang="0">
                  <a:pos x="12" y="32"/>
                </a:cxn>
                <a:cxn ang="0">
                  <a:pos x="9" y="51"/>
                </a:cxn>
                <a:cxn ang="0">
                  <a:pos x="10" y="55"/>
                </a:cxn>
                <a:cxn ang="0">
                  <a:pos x="13" y="55"/>
                </a:cxn>
                <a:cxn ang="0">
                  <a:pos x="19" y="51"/>
                </a:cxn>
                <a:cxn ang="0">
                  <a:pos x="28" y="41"/>
                </a:cxn>
                <a:cxn ang="0">
                  <a:pos x="36" y="25"/>
                </a:cxn>
                <a:cxn ang="0">
                  <a:pos x="40" y="9"/>
                </a:cxn>
                <a:cxn ang="0">
                  <a:pos x="26" y="48"/>
                </a:cxn>
                <a:cxn ang="0">
                  <a:pos x="18" y="57"/>
                </a:cxn>
                <a:cxn ang="0">
                  <a:pos x="10" y="62"/>
                </a:cxn>
                <a:cxn ang="0">
                  <a:pos x="4" y="64"/>
                </a:cxn>
                <a:cxn ang="0">
                  <a:pos x="1" y="62"/>
                </a:cxn>
                <a:cxn ang="0">
                  <a:pos x="0" y="59"/>
                </a:cxn>
                <a:cxn ang="0">
                  <a:pos x="1" y="46"/>
                </a:cxn>
                <a:cxn ang="0">
                  <a:pos x="7" y="22"/>
                </a:cxn>
                <a:cxn ang="0">
                  <a:pos x="11" y="13"/>
                </a:cxn>
                <a:cxn ang="0">
                  <a:pos x="21" y="5"/>
                </a:cxn>
                <a:cxn ang="0">
                  <a:pos x="27" y="1"/>
                </a:cxn>
                <a:cxn ang="0">
                  <a:pos x="37" y="1"/>
                </a:cxn>
                <a:cxn ang="0">
                  <a:pos x="50" y="0"/>
                </a:cxn>
                <a:cxn ang="0">
                  <a:pos x="46" y="19"/>
                </a:cxn>
                <a:cxn ang="0">
                  <a:pos x="40" y="46"/>
                </a:cxn>
                <a:cxn ang="0">
                  <a:pos x="40" y="55"/>
                </a:cxn>
                <a:cxn ang="0">
                  <a:pos x="43" y="55"/>
                </a:cxn>
                <a:cxn ang="0">
                  <a:pos x="50" y="49"/>
                </a:cxn>
                <a:cxn ang="0">
                  <a:pos x="45" y="58"/>
                </a:cxn>
                <a:cxn ang="0">
                  <a:pos x="38" y="62"/>
                </a:cxn>
                <a:cxn ang="0">
                  <a:pos x="33" y="64"/>
                </a:cxn>
                <a:cxn ang="0">
                  <a:pos x="30" y="63"/>
                </a:cxn>
                <a:cxn ang="0">
                  <a:pos x="29" y="59"/>
                </a:cxn>
                <a:cxn ang="0">
                  <a:pos x="33" y="37"/>
                </a:cxn>
              </a:cxnLst>
              <a:rect l="0" t="0" r="r" b="b"/>
              <a:pathLst>
                <a:path w="51" h="64">
                  <a:moveTo>
                    <a:pt x="40" y="9"/>
                  </a:moveTo>
                  <a:lnTo>
                    <a:pt x="35" y="8"/>
                  </a:lnTo>
                  <a:lnTo>
                    <a:pt x="30" y="7"/>
                  </a:lnTo>
                  <a:lnTo>
                    <a:pt x="25" y="7"/>
                  </a:lnTo>
                  <a:lnTo>
                    <a:pt x="22" y="8"/>
                  </a:lnTo>
                  <a:lnTo>
                    <a:pt x="20" y="11"/>
                  </a:lnTo>
                  <a:lnTo>
                    <a:pt x="18" y="14"/>
                  </a:lnTo>
                  <a:lnTo>
                    <a:pt x="15" y="21"/>
                  </a:lnTo>
                  <a:lnTo>
                    <a:pt x="14" y="26"/>
                  </a:lnTo>
                  <a:lnTo>
                    <a:pt x="12" y="32"/>
                  </a:lnTo>
                  <a:lnTo>
                    <a:pt x="10" y="43"/>
                  </a:lnTo>
                  <a:lnTo>
                    <a:pt x="9" y="51"/>
                  </a:lnTo>
                  <a:lnTo>
                    <a:pt x="10" y="54"/>
                  </a:lnTo>
                  <a:lnTo>
                    <a:pt x="10" y="55"/>
                  </a:lnTo>
                  <a:lnTo>
                    <a:pt x="11" y="56"/>
                  </a:lnTo>
                  <a:lnTo>
                    <a:pt x="13" y="55"/>
                  </a:lnTo>
                  <a:lnTo>
                    <a:pt x="14" y="55"/>
                  </a:lnTo>
                  <a:lnTo>
                    <a:pt x="19" y="51"/>
                  </a:lnTo>
                  <a:lnTo>
                    <a:pt x="23" y="47"/>
                  </a:lnTo>
                  <a:lnTo>
                    <a:pt x="28" y="41"/>
                  </a:lnTo>
                  <a:lnTo>
                    <a:pt x="32" y="33"/>
                  </a:lnTo>
                  <a:lnTo>
                    <a:pt x="36" y="25"/>
                  </a:lnTo>
                  <a:lnTo>
                    <a:pt x="38" y="17"/>
                  </a:lnTo>
                  <a:lnTo>
                    <a:pt x="40" y="9"/>
                  </a:lnTo>
                  <a:close/>
                  <a:moveTo>
                    <a:pt x="33" y="37"/>
                  </a:moveTo>
                  <a:lnTo>
                    <a:pt x="26" y="48"/>
                  </a:lnTo>
                  <a:lnTo>
                    <a:pt x="22" y="53"/>
                  </a:lnTo>
                  <a:lnTo>
                    <a:pt x="18" y="57"/>
                  </a:lnTo>
                  <a:lnTo>
                    <a:pt x="14" y="60"/>
                  </a:lnTo>
                  <a:lnTo>
                    <a:pt x="10" y="62"/>
                  </a:lnTo>
                  <a:lnTo>
                    <a:pt x="7" y="64"/>
                  </a:lnTo>
                  <a:lnTo>
                    <a:pt x="4" y="64"/>
                  </a:lnTo>
                  <a:lnTo>
                    <a:pt x="3" y="63"/>
                  </a:lnTo>
                  <a:lnTo>
                    <a:pt x="1" y="62"/>
                  </a:lnTo>
                  <a:lnTo>
                    <a:pt x="1" y="60"/>
                  </a:lnTo>
                  <a:lnTo>
                    <a:pt x="0" y="59"/>
                  </a:lnTo>
                  <a:lnTo>
                    <a:pt x="0" y="54"/>
                  </a:lnTo>
                  <a:lnTo>
                    <a:pt x="1" y="46"/>
                  </a:lnTo>
                  <a:lnTo>
                    <a:pt x="3" y="34"/>
                  </a:lnTo>
                  <a:lnTo>
                    <a:pt x="7" y="22"/>
                  </a:lnTo>
                  <a:lnTo>
                    <a:pt x="9" y="17"/>
                  </a:lnTo>
                  <a:lnTo>
                    <a:pt x="11" y="13"/>
                  </a:lnTo>
                  <a:lnTo>
                    <a:pt x="14" y="9"/>
                  </a:lnTo>
                  <a:lnTo>
                    <a:pt x="21" y="5"/>
                  </a:lnTo>
                  <a:lnTo>
                    <a:pt x="24" y="3"/>
                  </a:lnTo>
                  <a:lnTo>
                    <a:pt x="27" y="1"/>
                  </a:lnTo>
                  <a:lnTo>
                    <a:pt x="33" y="1"/>
                  </a:lnTo>
                  <a:lnTo>
                    <a:pt x="37" y="1"/>
                  </a:lnTo>
                  <a:lnTo>
                    <a:pt x="45" y="3"/>
                  </a:lnTo>
                  <a:lnTo>
                    <a:pt x="50" y="0"/>
                  </a:lnTo>
                  <a:lnTo>
                    <a:pt x="51" y="2"/>
                  </a:lnTo>
                  <a:lnTo>
                    <a:pt x="46" y="19"/>
                  </a:lnTo>
                  <a:lnTo>
                    <a:pt x="42" y="34"/>
                  </a:lnTo>
                  <a:lnTo>
                    <a:pt x="40" y="46"/>
                  </a:lnTo>
                  <a:lnTo>
                    <a:pt x="39" y="53"/>
                  </a:lnTo>
                  <a:lnTo>
                    <a:pt x="40" y="55"/>
                  </a:lnTo>
                  <a:lnTo>
                    <a:pt x="41" y="55"/>
                  </a:lnTo>
                  <a:lnTo>
                    <a:pt x="43" y="55"/>
                  </a:lnTo>
                  <a:lnTo>
                    <a:pt x="45" y="54"/>
                  </a:lnTo>
                  <a:lnTo>
                    <a:pt x="50" y="49"/>
                  </a:lnTo>
                  <a:lnTo>
                    <a:pt x="51" y="53"/>
                  </a:lnTo>
                  <a:lnTo>
                    <a:pt x="45" y="58"/>
                  </a:lnTo>
                  <a:lnTo>
                    <a:pt x="40" y="61"/>
                  </a:lnTo>
                  <a:lnTo>
                    <a:pt x="38" y="62"/>
                  </a:lnTo>
                  <a:lnTo>
                    <a:pt x="36" y="63"/>
                  </a:lnTo>
                  <a:lnTo>
                    <a:pt x="33" y="64"/>
                  </a:lnTo>
                  <a:lnTo>
                    <a:pt x="31" y="64"/>
                  </a:lnTo>
                  <a:lnTo>
                    <a:pt x="30" y="63"/>
                  </a:lnTo>
                  <a:lnTo>
                    <a:pt x="30" y="61"/>
                  </a:lnTo>
                  <a:lnTo>
                    <a:pt x="29" y="59"/>
                  </a:lnTo>
                  <a:lnTo>
                    <a:pt x="30" y="51"/>
                  </a:lnTo>
                  <a:lnTo>
                    <a:pt x="33" y="37"/>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8" name="Freeform 116"/>
            <p:cNvSpPr>
              <a:spLocks/>
            </p:cNvSpPr>
            <p:nvPr userDrawn="1"/>
          </p:nvSpPr>
          <p:spPr bwMode="auto">
            <a:xfrm>
              <a:off x="2282" y="1247"/>
              <a:ext cx="65" cy="64"/>
            </a:xfrm>
            <a:custGeom>
              <a:avLst/>
              <a:gdLst/>
              <a:ahLst/>
              <a:cxnLst>
                <a:cxn ang="0">
                  <a:pos x="7" y="45"/>
                </a:cxn>
                <a:cxn ang="0">
                  <a:pos x="13" y="18"/>
                </a:cxn>
                <a:cxn ang="0">
                  <a:pos x="13" y="9"/>
                </a:cxn>
                <a:cxn ang="0">
                  <a:pos x="10" y="9"/>
                </a:cxn>
                <a:cxn ang="0">
                  <a:pos x="1" y="14"/>
                </a:cxn>
                <a:cxn ang="0">
                  <a:pos x="7" y="7"/>
                </a:cxn>
                <a:cxn ang="0">
                  <a:pos x="17" y="1"/>
                </a:cxn>
                <a:cxn ang="0">
                  <a:pos x="22" y="0"/>
                </a:cxn>
                <a:cxn ang="0">
                  <a:pos x="23" y="2"/>
                </a:cxn>
                <a:cxn ang="0">
                  <a:pos x="23" y="7"/>
                </a:cxn>
                <a:cxn ang="0">
                  <a:pos x="19" y="28"/>
                </a:cxn>
                <a:cxn ang="0">
                  <a:pos x="28" y="17"/>
                </a:cxn>
                <a:cxn ang="0">
                  <a:pos x="37" y="8"/>
                </a:cxn>
                <a:cxn ang="0">
                  <a:pos x="46" y="2"/>
                </a:cxn>
                <a:cxn ang="0">
                  <a:pos x="54" y="0"/>
                </a:cxn>
                <a:cxn ang="0">
                  <a:pos x="57" y="1"/>
                </a:cxn>
                <a:cxn ang="0">
                  <a:pos x="58" y="4"/>
                </a:cxn>
                <a:cxn ang="0">
                  <a:pos x="54" y="26"/>
                </a:cxn>
                <a:cxn ang="0">
                  <a:pos x="49" y="46"/>
                </a:cxn>
                <a:cxn ang="0">
                  <a:pos x="48" y="54"/>
                </a:cxn>
                <a:cxn ang="0">
                  <a:pos x="51" y="54"/>
                </a:cxn>
                <a:cxn ang="0">
                  <a:pos x="57" y="51"/>
                </a:cxn>
                <a:cxn ang="0">
                  <a:pos x="62" y="51"/>
                </a:cxn>
                <a:cxn ang="0">
                  <a:pos x="50" y="59"/>
                </a:cxn>
                <a:cxn ang="0">
                  <a:pos x="41" y="62"/>
                </a:cxn>
                <a:cxn ang="0">
                  <a:pos x="38" y="61"/>
                </a:cxn>
                <a:cxn ang="0">
                  <a:pos x="38" y="58"/>
                </a:cxn>
                <a:cxn ang="0">
                  <a:pos x="40" y="44"/>
                </a:cxn>
                <a:cxn ang="0">
                  <a:pos x="45" y="28"/>
                </a:cxn>
                <a:cxn ang="0">
                  <a:pos x="48" y="12"/>
                </a:cxn>
                <a:cxn ang="0">
                  <a:pos x="46" y="9"/>
                </a:cxn>
                <a:cxn ang="0">
                  <a:pos x="43" y="9"/>
                </a:cxn>
                <a:cxn ang="0">
                  <a:pos x="36" y="13"/>
                </a:cxn>
                <a:cxn ang="0">
                  <a:pos x="25" y="24"/>
                </a:cxn>
                <a:cxn ang="0">
                  <a:pos x="21" y="31"/>
                </a:cxn>
                <a:cxn ang="0">
                  <a:pos x="15" y="49"/>
                </a:cxn>
                <a:cxn ang="0">
                  <a:pos x="8" y="61"/>
                </a:cxn>
                <a:cxn ang="0">
                  <a:pos x="3" y="61"/>
                </a:cxn>
              </a:cxnLst>
              <a:rect l="0" t="0" r="r" b="b"/>
              <a:pathLst>
                <a:path w="62" h="62">
                  <a:moveTo>
                    <a:pt x="3" y="61"/>
                  </a:moveTo>
                  <a:lnTo>
                    <a:pt x="7" y="45"/>
                  </a:lnTo>
                  <a:lnTo>
                    <a:pt x="10" y="30"/>
                  </a:lnTo>
                  <a:lnTo>
                    <a:pt x="13" y="18"/>
                  </a:lnTo>
                  <a:lnTo>
                    <a:pt x="13" y="11"/>
                  </a:lnTo>
                  <a:lnTo>
                    <a:pt x="13" y="9"/>
                  </a:lnTo>
                  <a:lnTo>
                    <a:pt x="12" y="8"/>
                  </a:lnTo>
                  <a:lnTo>
                    <a:pt x="10" y="9"/>
                  </a:lnTo>
                  <a:lnTo>
                    <a:pt x="7" y="10"/>
                  </a:lnTo>
                  <a:lnTo>
                    <a:pt x="1" y="14"/>
                  </a:lnTo>
                  <a:lnTo>
                    <a:pt x="0" y="11"/>
                  </a:lnTo>
                  <a:lnTo>
                    <a:pt x="7" y="7"/>
                  </a:lnTo>
                  <a:lnTo>
                    <a:pt x="12" y="3"/>
                  </a:lnTo>
                  <a:lnTo>
                    <a:pt x="17" y="1"/>
                  </a:lnTo>
                  <a:lnTo>
                    <a:pt x="20" y="0"/>
                  </a:lnTo>
                  <a:lnTo>
                    <a:pt x="22" y="0"/>
                  </a:lnTo>
                  <a:lnTo>
                    <a:pt x="23" y="1"/>
                  </a:lnTo>
                  <a:lnTo>
                    <a:pt x="23" y="2"/>
                  </a:lnTo>
                  <a:lnTo>
                    <a:pt x="23" y="3"/>
                  </a:lnTo>
                  <a:lnTo>
                    <a:pt x="23" y="7"/>
                  </a:lnTo>
                  <a:lnTo>
                    <a:pt x="22" y="13"/>
                  </a:lnTo>
                  <a:lnTo>
                    <a:pt x="19" y="28"/>
                  </a:lnTo>
                  <a:lnTo>
                    <a:pt x="23" y="22"/>
                  </a:lnTo>
                  <a:lnTo>
                    <a:pt x="28" y="17"/>
                  </a:lnTo>
                  <a:lnTo>
                    <a:pt x="32" y="12"/>
                  </a:lnTo>
                  <a:lnTo>
                    <a:pt x="37" y="8"/>
                  </a:lnTo>
                  <a:lnTo>
                    <a:pt x="42" y="4"/>
                  </a:lnTo>
                  <a:lnTo>
                    <a:pt x="46" y="2"/>
                  </a:lnTo>
                  <a:lnTo>
                    <a:pt x="50" y="0"/>
                  </a:lnTo>
                  <a:lnTo>
                    <a:pt x="54" y="0"/>
                  </a:lnTo>
                  <a:lnTo>
                    <a:pt x="56" y="0"/>
                  </a:lnTo>
                  <a:lnTo>
                    <a:pt x="57" y="1"/>
                  </a:lnTo>
                  <a:lnTo>
                    <a:pt x="58" y="2"/>
                  </a:lnTo>
                  <a:lnTo>
                    <a:pt x="58" y="4"/>
                  </a:lnTo>
                  <a:lnTo>
                    <a:pt x="57" y="12"/>
                  </a:lnTo>
                  <a:lnTo>
                    <a:pt x="54" y="26"/>
                  </a:lnTo>
                  <a:lnTo>
                    <a:pt x="51" y="35"/>
                  </a:lnTo>
                  <a:lnTo>
                    <a:pt x="49" y="46"/>
                  </a:lnTo>
                  <a:lnTo>
                    <a:pt x="48" y="51"/>
                  </a:lnTo>
                  <a:lnTo>
                    <a:pt x="48" y="54"/>
                  </a:lnTo>
                  <a:lnTo>
                    <a:pt x="49" y="54"/>
                  </a:lnTo>
                  <a:lnTo>
                    <a:pt x="51" y="54"/>
                  </a:lnTo>
                  <a:lnTo>
                    <a:pt x="54" y="53"/>
                  </a:lnTo>
                  <a:lnTo>
                    <a:pt x="57" y="51"/>
                  </a:lnTo>
                  <a:lnTo>
                    <a:pt x="60" y="48"/>
                  </a:lnTo>
                  <a:lnTo>
                    <a:pt x="62" y="51"/>
                  </a:lnTo>
                  <a:lnTo>
                    <a:pt x="55" y="56"/>
                  </a:lnTo>
                  <a:lnTo>
                    <a:pt x="50" y="59"/>
                  </a:lnTo>
                  <a:lnTo>
                    <a:pt x="45" y="62"/>
                  </a:lnTo>
                  <a:lnTo>
                    <a:pt x="41" y="62"/>
                  </a:lnTo>
                  <a:lnTo>
                    <a:pt x="40" y="62"/>
                  </a:lnTo>
                  <a:lnTo>
                    <a:pt x="38" y="61"/>
                  </a:lnTo>
                  <a:lnTo>
                    <a:pt x="38" y="60"/>
                  </a:lnTo>
                  <a:lnTo>
                    <a:pt x="38" y="58"/>
                  </a:lnTo>
                  <a:lnTo>
                    <a:pt x="38" y="53"/>
                  </a:lnTo>
                  <a:lnTo>
                    <a:pt x="40" y="44"/>
                  </a:lnTo>
                  <a:lnTo>
                    <a:pt x="42" y="38"/>
                  </a:lnTo>
                  <a:lnTo>
                    <a:pt x="45" y="28"/>
                  </a:lnTo>
                  <a:lnTo>
                    <a:pt x="47" y="18"/>
                  </a:lnTo>
                  <a:lnTo>
                    <a:pt x="48" y="12"/>
                  </a:lnTo>
                  <a:lnTo>
                    <a:pt x="47" y="9"/>
                  </a:lnTo>
                  <a:lnTo>
                    <a:pt x="46" y="9"/>
                  </a:lnTo>
                  <a:lnTo>
                    <a:pt x="45" y="8"/>
                  </a:lnTo>
                  <a:lnTo>
                    <a:pt x="43" y="9"/>
                  </a:lnTo>
                  <a:lnTo>
                    <a:pt x="41" y="10"/>
                  </a:lnTo>
                  <a:lnTo>
                    <a:pt x="36" y="13"/>
                  </a:lnTo>
                  <a:lnTo>
                    <a:pt x="30" y="18"/>
                  </a:lnTo>
                  <a:lnTo>
                    <a:pt x="25" y="24"/>
                  </a:lnTo>
                  <a:lnTo>
                    <a:pt x="23" y="27"/>
                  </a:lnTo>
                  <a:lnTo>
                    <a:pt x="21" y="31"/>
                  </a:lnTo>
                  <a:lnTo>
                    <a:pt x="18" y="39"/>
                  </a:lnTo>
                  <a:lnTo>
                    <a:pt x="15" y="49"/>
                  </a:lnTo>
                  <a:lnTo>
                    <a:pt x="12" y="60"/>
                  </a:lnTo>
                  <a:lnTo>
                    <a:pt x="8" y="61"/>
                  </a:lnTo>
                  <a:lnTo>
                    <a:pt x="4" y="62"/>
                  </a:lnTo>
                  <a:lnTo>
                    <a:pt x="3" y="6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9" name="Freeform 117"/>
            <p:cNvSpPr>
              <a:spLocks noEditPoints="1"/>
            </p:cNvSpPr>
            <p:nvPr userDrawn="1"/>
          </p:nvSpPr>
          <p:spPr bwMode="auto">
            <a:xfrm>
              <a:off x="2356" y="1212"/>
              <a:ext cx="60" cy="98"/>
            </a:xfrm>
            <a:custGeom>
              <a:avLst/>
              <a:gdLst/>
              <a:ahLst/>
              <a:cxnLst>
                <a:cxn ang="0">
                  <a:pos x="32" y="73"/>
                </a:cxn>
                <a:cxn ang="0">
                  <a:pos x="24" y="83"/>
                </a:cxn>
                <a:cxn ang="0">
                  <a:pos x="16" y="90"/>
                </a:cxn>
                <a:cxn ang="0">
                  <a:pos x="8" y="94"/>
                </a:cxn>
                <a:cxn ang="0">
                  <a:pos x="4" y="94"/>
                </a:cxn>
                <a:cxn ang="0">
                  <a:pos x="1" y="91"/>
                </a:cxn>
                <a:cxn ang="0">
                  <a:pos x="0" y="83"/>
                </a:cxn>
                <a:cxn ang="0">
                  <a:pos x="3" y="61"/>
                </a:cxn>
                <a:cxn ang="0">
                  <a:pos x="6" y="51"/>
                </a:cxn>
                <a:cxn ang="0">
                  <a:pos x="13" y="42"/>
                </a:cxn>
                <a:cxn ang="0">
                  <a:pos x="21" y="35"/>
                </a:cxn>
                <a:cxn ang="0">
                  <a:pos x="27" y="33"/>
                </a:cxn>
                <a:cxn ang="0">
                  <a:pos x="33" y="32"/>
                </a:cxn>
                <a:cxn ang="0">
                  <a:pos x="44" y="33"/>
                </a:cxn>
                <a:cxn ang="0">
                  <a:pos x="47" y="14"/>
                </a:cxn>
                <a:cxn ang="0">
                  <a:pos x="47" y="9"/>
                </a:cxn>
                <a:cxn ang="0">
                  <a:pos x="40" y="8"/>
                </a:cxn>
                <a:cxn ang="0">
                  <a:pos x="37" y="5"/>
                </a:cxn>
                <a:cxn ang="0">
                  <a:pos x="57" y="0"/>
                </a:cxn>
                <a:cxn ang="0">
                  <a:pos x="46" y="63"/>
                </a:cxn>
                <a:cxn ang="0">
                  <a:pos x="43" y="83"/>
                </a:cxn>
                <a:cxn ang="0">
                  <a:pos x="44" y="86"/>
                </a:cxn>
                <a:cxn ang="0">
                  <a:pos x="48" y="84"/>
                </a:cxn>
                <a:cxn ang="0">
                  <a:pos x="54" y="79"/>
                </a:cxn>
                <a:cxn ang="0">
                  <a:pos x="49" y="87"/>
                </a:cxn>
                <a:cxn ang="0">
                  <a:pos x="39" y="93"/>
                </a:cxn>
                <a:cxn ang="0">
                  <a:pos x="34" y="94"/>
                </a:cxn>
                <a:cxn ang="0">
                  <a:pos x="32" y="92"/>
                </a:cxn>
                <a:cxn ang="0">
                  <a:pos x="33" y="82"/>
                </a:cxn>
                <a:cxn ang="0">
                  <a:pos x="42" y="40"/>
                </a:cxn>
                <a:cxn ang="0">
                  <a:pos x="28" y="37"/>
                </a:cxn>
                <a:cxn ang="0">
                  <a:pos x="22" y="39"/>
                </a:cxn>
                <a:cxn ang="0">
                  <a:pos x="19" y="41"/>
                </a:cxn>
                <a:cxn ang="0">
                  <a:pos x="16" y="48"/>
                </a:cxn>
                <a:cxn ang="0">
                  <a:pos x="12" y="60"/>
                </a:cxn>
                <a:cxn ang="0">
                  <a:pos x="9" y="80"/>
                </a:cxn>
                <a:cxn ang="0">
                  <a:pos x="10" y="84"/>
                </a:cxn>
                <a:cxn ang="0">
                  <a:pos x="12" y="86"/>
                </a:cxn>
                <a:cxn ang="0">
                  <a:pos x="15" y="85"/>
                </a:cxn>
                <a:cxn ang="0">
                  <a:pos x="23" y="80"/>
                </a:cxn>
                <a:cxn ang="0">
                  <a:pos x="30" y="72"/>
                </a:cxn>
                <a:cxn ang="0">
                  <a:pos x="38" y="58"/>
                </a:cxn>
                <a:cxn ang="0">
                  <a:pos x="42" y="40"/>
                </a:cxn>
              </a:cxnLst>
              <a:rect l="0" t="0" r="r" b="b"/>
              <a:pathLst>
                <a:path w="59" h="94">
                  <a:moveTo>
                    <a:pt x="37" y="67"/>
                  </a:moveTo>
                  <a:lnTo>
                    <a:pt x="32" y="73"/>
                  </a:lnTo>
                  <a:lnTo>
                    <a:pt x="28" y="79"/>
                  </a:lnTo>
                  <a:lnTo>
                    <a:pt x="24" y="83"/>
                  </a:lnTo>
                  <a:lnTo>
                    <a:pt x="20" y="87"/>
                  </a:lnTo>
                  <a:lnTo>
                    <a:pt x="16" y="90"/>
                  </a:lnTo>
                  <a:lnTo>
                    <a:pt x="12" y="92"/>
                  </a:lnTo>
                  <a:lnTo>
                    <a:pt x="8" y="94"/>
                  </a:lnTo>
                  <a:lnTo>
                    <a:pt x="5" y="94"/>
                  </a:lnTo>
                  <a:lnTo>
                    <a:pt x="4" y="94"/>
                  </a:lnTo>
                  <a:lnTo>
                    <a:pt x="3" y="94"/>
                  </a:lnTo>
                  <a:lnTo>
                    <a:pt x="1" y="91"/>
                  </a:lnTo>
                  <a:lnTo>
                    <a:pt x="0" y="88"/>
                  </a:lnTo>
                  <a:lnTo>
                    <a:pt x="0" y="83"/>
                  </a:lnTo>
                  <a:lnTo>
                    <a:pt x="1" y="72"/>
                  </a:lnTo>
                  <a:lnTo>
                    <a:pt x="3" y="61"/>
                  </a:lnTo>
                  <a:lnTo>
                    <a:pt x="5" y="56"/>
                  </a:lnTo>
                  <a:lnTo>
                    <a:pt x="6" y="51"/>
                  </a:lnTo>
                  <a:lnTo>
                    <a:pt x="10" y="45"/>
                  </a:lnTo>
                  <a:lnTo>
                    <a:pt x="13" y="42"/>
                  </a:lnTo>
                  <a:lnTo>
                    <a:pt x="15" y="39"/>
                  </a:lnTo>
                  <a:lnTo>
                    <a:pt x="21" y="35"/>
                  </a:lnTo>
                  <a:lnTo>
                    <a:pt x="24" y="34"/>
                  </a:lnTo>
                  <a:lnTo>
                    <a:pt x="27" y="33"/>
                  </a:lnTo>
                  <a:lnTo>
                    <a:pt x="30" y="32"/>
                  </a:lnTo>
                  <a:lnTo>
                    <a:pt x="33" y="32"/>
                  </a:lnTo>
                  <a:lnTo>
                    <a:pt x="38" y="32"/>
                  </a:lnTo>
                  <a:lnTo>
                    <a:pt x="44" y="33"/>
                  </a:lnTo>
                  <a:lnTo>
                    <a:pt x="46" y="21"/>
                  </a:lnTo>
                  <a:lnTo>
                    <a:pt x="47" y="14"/>
                  </a:lnTo>
                  <a:lnTo>
                    <a:pt x="47" y="10"/>
                  </a:lnTo>
                  <a:lnTo>
                    <a:pt x="47" y="9"/>
                  </a:lnTo>
                  <a:lnTo>
                    <a:pt x="46" y="8"/>
                  </a:lnTo>
                  <a:lnTo>
                    <a:pt x="40" y="8"/>
                  </a:lnTo>
                  <a:lnTo>
                    <a:pt x="37" y="8"/>
                  </a:lnTo>
                  <a:lnTo>
                    <a:pt x="37" y="5"/>
                  </a:lnTo>
                  <a:lnTo>
                    <a:pt x="49" y="3"/>
                  </a:lnTo>
                  <a:lnTo>
                    <a:pt x="57" y="0"/>
                  </a:lnTo>
                  <a:lnTo>
                    <a:pt x="59" y="1"/>
                  </a:lnTo>
                  <a:lnTo>
                    <a:pt x="46" y="63"/>
                  </a:lnTo>
                  <a:lnTo>
                    <a:pt x="43" y="77"/>
                  </a:lnTo>
                  <a:lnTo>
                    <a:pt x="43" y="83"/>
                  </a:lnTo>
                  <a:lnTo>
                    <a:pt x="43" y="85"/>
                  </a:lnTo>
                  <a:lnTo>
                    <a:pt x="44" y="86"/>
                  </a:lnTo>
                  <a:lnTo>
                    <a:pt x="46" y="85"/>
                  </a:lnTo>
                  <a:lnTo>
                    <a:pt x="48" y="84"/>
                  </a:lnTo>
                  <a:lnTo>
                    <a:pt x="51" y="82"/>
                  </a:lnTo>
                  <a:lnTo>
                    <a:pt x="54" y="79"/>
                  </a:lnTo>
                  <a:lnTo>
                    <a:pt x="56" y="82"/>
                  </a:lnTo>
                  <a:lnTo>
                    <a:pt x="49" y="87"/>
                  </a:lnTo>
                  <a:lnTo>
                    <a:pt x="43" y="91"/>
                  </a:lnTo>
                  <a:lnTo>
                    <a:pt x="39" y="93"/>
                  </a:lnTo>
                  <a:lnTo>
                    <a:pt x="35" y="94"/>
                  </a:lnTo>
                  <a:lnTo>
                    <a:pt x="34" y="94"/>
                  </a:lnTo>
                  <a:lnTo>
                    <a:pt x="33" y="93"/>
                  </a:lnTo>
                  <a:lnTo>
                    <a:pt x="32" y="92"/>
                  </a:lnTo>
                  <a:lnTo>
                    <a:pt x="32" y="90"/>
                  </a:lnTo>
                  <a:lnTo>
                    <a:pt x="33" y="82"/>
                  </a:lnTo>
                  <a:lnTo>
                    <a:pt x="37" y="67"/>
                  </a:lnTo>
                  <a:close/>
                  <a:moveTo>
                    <a:pt x="42" y="40"/>
                  </a:moveTo>
                  <a:lnTo>
                    <a:pt x="35" y="38"/>
                  </a:lnTo>
                  <a:lnTo>
                    <a:pt x="28" y="37"/>
                  </a:lnTo>
                  <a:lnTo>
                    <a:pt x="25" y="38"/>
                  </a:lnTo>
                  <a:lnTo>
                    <a:pt x="22" y="39"/>
                  </a:lnTo>
                  <a:lnTo>
                    <a:pt x="21" y="40"/>
                  </a:lnTo>
                  <a:lnTo>
                    <a:pt x="19" y="41"/>
                  </a:lnTo>
                  <a:lnTo>
                    <a:pt x="17" y="45"/>
                  </a:lnTo>
                  <a:lnTo>
                    <a:pt x="16" y="48"/>
                  </a:lnTo>
                  <a:lnTo>
                    <a:pt x="15" y="51"/>
                  </a:lnTo>
                  <a:lnTo>
                    <a:pt x="12" y="60"/>
                  </a:lnTo>
                  <a:lnTo>
                    <a:pt x="10" y="71"/>
                  </a:lnTo>
                  <a:lnTo>
                    <a:pt x="9" y="80"/>
                  </a:lnTo>
                  <a:lnTo>
                    <a:pt x="9" y="83"/>
                  </a:lnTo>
                  <a:lnTo>
                    <a:pt x="10" y="84"/>
                  </a:lnTo>
                  <a:lnTo>
                    <a:pt x="11" y="86"/>
                  </a:lnTo>
                  <a:lnTo>
                    <a:pt x="12" y="86"/>
                  </a:lnTo>
                  <a:lnTo>
                    <a:pt x="14" y="86"/>
                  </a:lnTo>
                  <a:lnTo>
                    <a:pt x="15" y="85"/>
                  </a:lnTo>
                  <a:lnTo>
                    <a:pt x="20" y="82"/>
                  </a:lnTo>
                  <a:lnTo>
                    <a:pt x="23" y="80"/>
                  </a:lnTo>
                  <a:lnTo>
                    <a:pt x="25" y="77"/>
                  </a:lnTo>
                  <a:lnTo>
                    <a:pt x="30" y="72"/>
                  </a:lnTo>
                  <a:lnTo>
                    <a:pt x="34" y="65"/>
                  </a:lnTo>
                  <a:lnTo>
                    <a:pt x="38" y="58"/>
                  </a:lnTo>
                  <a:lnTo>
                    <a:pt x="40" y="49"/>
                  </a:lnTo>
                  <a:lnTo>
                    <a:pt x="42" y="4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0" name="Freeform 118"/>
            <p:cNvSpPr>
              <a:spLocks/>
            </p:cNvSpPr>
            <p:nvPr userDrawn="1"/>
          </p:nvSpPr>
          <p:spPr bwMode="auto">
            <a:xfrm>
              <a:off x="2459" y="1216"/>
              <a:ext cx="60" cy="95"/>
            </a:xfrm>
            <a:custGeom>
              <a:avLst/>
              <a:gdLst/>
              <a:ahLst/>
              <a:cxnLst>
                <a:cxn ang="0">
                  <a:pos x="1" y="82"/>
                </a:cxn>
                <a:cxn ang="0">
                  <a:pos x="7" y="69"/>
                </a:cxn>
                <a:cxn ang="0">
                  <a:pos x="6" y="75"/>
                </a:cxn>
                <a:cxn ang="0">
                  <a:pos x="7" y="81"/>
                </a:cxn>
                <a:cxn ang="0">
                  <a:pos x="10" y="84"/>
                </a:cxn>
                <a:cxn ang="0">
                  <a:pos x="19" y="87"/>
                </a:cxn>
                <a:cxn ang="0">
                  <a:pos x="29" y="87"/>
                </a:cxn>
                <a:cxn ang="0">
                  <a:pos x="37" y="84"/>
                </a:cxn>
                <a:cxn ang="0">
                  <a:pos x="42" y="79"/>
                </a:cxn>
                <a:cxn ang="0">
                  <a:pos x="45" y="71"/>
                </a:cxn>
                <a:cxn ang="0">
                  <a:pos x="46" y="64"/>
                </a:cxn>
                <a:cxn ang="0">
                  <a:pos x="44" y="59"/>
                </a:cxn>
                <a:cxn ang="0">
                  <a:pos x="41" y="56"/>
                </a:cxn>
                <a:cxn ang="0">
                  <a:pos x="29" y="51"/>
                </a:cxn>
                <a:cxn ang="0">
                  <a:pos x="20" y="48"/>
                </a:cxn>
                <a:cxn ang="0">
                  <a:pos x="15" y="46"/>
                </a:cxn>
                <a:cxn ang="0">
                  <a:pos x="10" y="39"/>
                </a:cxn>
                <a:cxn ang="0">
                  <a:pos x="8" y="30"/>
                </a:cxn>
                <a:cxn ang="0">
                  <a:pos x="10" y="18"/>
                </a:cxn>
                <a:cxn ang="0">
                  <a:pos x="13" y="13"/>
                </a:cxn>
                <a:cxn ang="0">
                  <a:pos x="20" y="7"/>
                </a:cxn>
                <a:cxn ang="0">
                  <a:pos x="28" y="2"/>
                </a:cxn>
                <a:cxn ang="0">
                  <a:pos x="40" y="0"/>
                </a:cxn>
                <a:cxn ang="0">
                  <a:pos x="50" y="1"/>
                </a:cxn>
                <a:cxn ang="0">
                  <a:pos x="58" y="4"/>
                </a:cxn>
                <a:cxn ang="0">
                  <a:pos x="55" y="22"/>
                </a:cxn>
                <a:cxn ang="0">
                  <a:pos x="52" y="21"/>
                </a:cxn>
                <a:cxn ang="0">
                  <a:pos x="52" y="15"/>
                </a:cxn>
                <a:cxn ang="0">
                  <a:pos x="50" y="10"/>
                </a:cxn>
                <a:cxn ang="0">
                  <a:pos x="46" y="7"/>
                </a:cxn>
                <a:cxn ang="0">
                  <a:pos x="40" y="6"/>
                </a:cxn>
                <a:cxn ang="0">
                  <a:pos x="32" y="6"/>
                </a:cxn>
                <a:cxn ang="0">
                  <a:pos x="25" y="9"/>
                </a:cxn>
                <a:cxn ang="0">
                  <a:pos x="20" y="14"/>
                </a:cxn>
                <a:cxn ang="0">
                  <a:pos x="17" y="22"/>
                </a:cxn>
                <a:cxn ang="0">
                  <a:pos x="17" y="29"/>
                </a:cxn>
                <a:cxn ang="0">
                  <a:pos x="19" y="33"/>
                </a:cxn>
                <a:cxn ang="0">
                  <a:pos x="22" y="37"/>
                </a:cxn>
                <a:cxn ang="0">
                  <a:pos x="31" y="41"/>
                </a:cxn>
                <a:cxn ang="0">
                  <a:pos x="44" y="45"/>
                </a:cxn>
                <a:cxn ang="0">
                  <a:pos x="51" y="49"/>
                </a:cxn>
                <a:cxn ang="0">
                  <a:pos x="54" y="55"/>
                </a:cxn>
                <a:cxn ang="0">
                  <a:pos x="55" y="62"/>
                </a:cxn>
                <a:cxn ang="0">
                  <a:pos x="55" y="69"/>
                </a:cxn>
                <a:cxn ang="0">
                  <a:pos x="53" y="74"/>
                </a:cxn>
                <a:cxn ang="0">
                  <a:pos x="47" y="82"/>
                </a:cxn>
                <a:cxn ang="0">
                  <a:pos x="42" y="86"/>
                </a:cxn>
                <a:cxn ang="0">
                  <a:pos x="33" y="91"/>
                </a:cxn>
                <a:cxn ang="0">
                  <a:pos x="18" y="93"/>
                </a:cxn>
                <a:cxn ang="0">
                  <a:pos x="7" y="92"/>
                </a:cxn>
                <a:cxn ang="0">
                  <a:pos x="0" y="89"/>
                </a:cxn>
              </a:cxnLst>
              <a:rect l="0" t="0" r="r" b="b"/>
              <a:pathLst>
                <a:path w="58" h="93">
                  <a:moveTo>
                    <a:pt x="0" y="89"/>
                  </a:moveTo>
                  <a:lnTo>
                    <a:pt x="1" y="82"/>
                  </a:lnTo>
                  <a:lnTo>
                    <a:pt x="3" y="69"/>
                  </a:lnTo>
                  <a:lnTo>
                    <a:pt x="7" y="69"/>
                  </a:lnTo>
                  <a:lnTo>
                    <a:pt x="7" y="70"/>
                  </a:lnTo>
                  <a:lnTo>
                    <a:pt x="6" y="75"/>
                  </a:lnTo>
                  <a:lnTo>
                    <a:pt x="7" y="79"/>
                  </a:lnTo>
                  <a:lnTo>
                    <a:pt x="7" y="81"/>
                  </a:lnTo>
                  <a:lnTo>
                    <a:pt x="8" y="82"/>
                  </a:lnTo>
                  <a:lnTo>
                    <a:pt x="10" y="84"/>
                  </a:lnTo>
                  <a:lnTo>
                    <a:pt x="14" y="86"/>
                  </a:lnTo>
                  <a:lnTo>
                    <a:pt x="19" y="87"/>
                  </a:lnTo>
                  <a:lnTo>
                    <a:pt x="24" y="87"/>
                  </a:lnTo>
                  <a:lnTo>
                    <a:pt x="29" y="87"/>
                  </a:lnTo>
                  <a:lnTo>
                    <a:pt x="33" y="86"/>
                  </a:lnTo>
                  <a:lnTo>
                    <a:pt x="37" y="84"/>
                  </a:lnTo>
                  <a:lnTo>
                    <a:pt x="40" y="82"/>
                  </a:lnTo>
                  <a:lnTo>
                    <a:pt x="42" y="79"/>
                  </a:lnTo>
                  <a:lnTo>
                    <a:pt x="44" y="75"/>
                  </a:lnTo>
                  <a:lnTo>
                    <a:pt x="45" y="71"/>
                  </a:lnTo>
                  <a:lnTo>
                    <a:pt x="46" y="66"/>
                  </a:lnTo>
                  <a:lnTo>
                    <a:pt x="46" y="64"/>
                  </a:lnTo>
                  <a:lnTo>
                    <a:pt x="45" y="61"/>
                  </a:lnTo>
                  <a:lnTo>
                    <a:pt x="44" y="59"/>
                  </a:lnTo>
                  <a:lnTo>
                    <a:pt x="43" y="57"/>
                  </a:lnTo>
                  <a:lnTo>
                    <a:pt x="41" y="56"/>
                  </a:lnTo>
                  <a:lnTo>
                    <a:pt x="38" y="54"/>
                  </a:lnTo>
                  <a:lnTo>
                    <a:pt x="29" y="51"/>
                  </a:lnTo>
                  <a:lnTo>
                    <a:pt x="28" y="51"/>
                  </a:lnTo>
                  <a:lnTo>
                    <a:pt x="20" y="48"/>
                  </a:lnTo>
                  <a:lnTo>
                    <a:pt x="17" y="47"/>
                  </a:lnTo>
                  <a:lnTo>
                    <a:pt x="15" y="46"/>
                  </a:lnTo>
                  <a:lnTo>
                    <a:pt x="12" y="43"/>
                  </a:lnTo>
                  <a:lnTo>
                    <a:pt x="10" y="39"/>
                  </a:lnTo>
                  <a:lnTo>
                    <a:pt x="9" y="35"/>
                  </a:lnTo>
                  <a:lnTo>
                    <a:pt x="8" y="30"/>
                  </a:lnTo>
                  <a:lnTo>
                    <a:pt x="9" y="24"/>
                  </a:lnTo>
                  <a:lnTo>
                    <a:pt x="10" y="18"/>
                  </a:lnTo>
                  <a:lnTo>
                    <a:pt x="12" y="16"/>
                  </a:lnTo>
                  <a:lnTo>
                    <a:pt x="13" y="13"/>
                  </a:lnTo>
                  <a:lnTo>
                    <a:pt x="17" y="9"/>
                  </a:lnTo>
                  <a:lnTo>
                    <a:pt x="20" y="7"/>
                  </a:lnTo>
                  <a:lnTo>
                    <a:pt x="22" y="5"/>
                  </a:lnTo>
                  <a:lnTo>
                    <a:pt x="28" y="2"/>
                  </a:lnTo>
                  <a:lnTo>
                    <a:pt x="34" y="1"/>
                  </a:lnTo>
                  <a:lnTo>
                    <a:pt x="40" y="0"/>
                  </a:lnTo>
                  <a:lnTo>
                    <a:pt x="45" y="1"/>
                  </a:lnTo>
                  <a:lnTo>
                    <a:pt x="50" y="1"/>
                  </a:lnTo>
                  <a:lnTo>
                    <a:pt x="54" y="3"/>
                  </a:lnTo>
                  <a:lnTo>
                    <a:pt x="58" y="4"/>
                  </a:lnTo>
                  <a:lnTo>
                    <a:pt x="56" y="14"/>
                  </a:lnTo>
                  <a:lnTo>
                    <a:pt x="55" y="22"/>
                  </a:lnTo>
                  <a:lnTo>
                    <a:pt x="52" y="22"/>
                  </a:lnTo>
                  <a:lnTo>
                    <a:pt x="52" y="21"/>
                  </a:lnTo>
                  <a:lnTo>
                    <a:pt x="52" y="18"/>
                  </a:lnTo>
                  <a:lnTo>
                    <a:pt x="52" y="15"/>
                  </a:lnTo>
                  <a:lnTo>
                    <a:pt x="51" y="13"/>
                  </a:lnTo>
                  <a:lnTo>
                    <a:pt x="50" y="10"/>
                  </a:lnTo>
                  <a:lnTo>
                    <a:pt x="48" y="9"/>
                  </a:lnTo>
                  <a:lnTo>
                    <a:pt x="46" y="7"/>
                  </a:lnTo>
                  <a:lnTo>
                    <a:pt x="43" y="6"/>
                  </a:lnTo>
                  <a:lnTo>
                    <a:pt x="40" y="6"/>
                  </a:lnTo>
                  <a:lnTo>
                    <a:pt x="37" y="6"/>
                  </a:lnTo>
                  <a:lnTo>
                    <a:pt x="32" y="6"/>
                  </a:lnTo>
                  <a:lnTo>
                    <a:pt x="29" y="7"/>
                  </a:lnTo>
                  <a:lnTo>
                    <a:pt x="25" y="9"/>
                  </a:lnTo>
                  <a:lnTo>
                    <a:pt x="22" y="11"/>
                  </a:lnTo>
                  <a:lnTo>
                    <a:pt x="20" y="14"/>
                  </a:lnTo>
                  <a:lnTo>
                    <a:pt x="18" y="18"/>
                  </a:lnTo>
                  <a:lnTo>
                    <a:pt x="17" y="22"/>
                  </a:lnTo>
                  <a:lnTo>
                    <a:pt x="17" y="26"/>
                  </a:lnTo>
                  <a:lnTo>
                    <a:pt x="17" y="29"/>
                  </a:lnTo>
                  <a:lnTo>
                    <a:pt x="18" y="31"/>
                  </a:lnTo>
                  <a:lnTo>
                    <a:pt x="19" y="33"/>
                  </a:lnTo>
                  <a:lnTo>
                    <a:pt x="20" y="35"/>
                  </a:lnTo>
                  <a:lnTo>
                    <a:pt x="22" y="37"/>
                  </a:lnTo>
                  <a:lnTo>
                    <a:pt x="24" y="38"/>
                  </a:lnTo>
                  <a:lnTo>
                    <a:pt x="31" y="41"/>
                  </a:lnTo>
                  <a:lnTo>
                    <a:pt x="34" y="42"/>
                  </a:lnTo>
                  <a:lnTo>
                    <a:pt x="44" y="45"/>
                  </a:lnTo>
                  <a:lnTo>
                    <a:pt x="48" y="47"/>
                  </a:lnTo>
                  <a:lnTo>
                    <a:pt x="51" y="49"/>
                  </a:lnTo>
                  <a:lnTo>
                    <a:pt x="53" y="52"/>
                  </a:lnTo>
                  <a:lnTo>
                    <a:pt x="54" y="55"/>
                  </a:lnTo>
                  <a:lnTo>
                    <a:pt x="55" y="58"/>
                  </a:lnTo>
                  <a:lnTo>
                    <a:pt x="55" y="62"/>
                  </a:lnTo>
                  <a:lnTo>
                    <a:pt x="55" y="66"/>
                  </a:lnTo>
                  <a:lnTo>
                    <a:pt x="55" y="69"/>
                  </a:lnTo>
                  <a:lnTo>
                    <a:pt x="54" y="72"/>
                  </a:lnTo>
                  <a:lnTo>
                    <a:pt x="53" y="74"/>
                  </a:lnTo>
                  <a:lnTo>
                    <a:pt x="50" y="80"/>
                  </a:lnTo>
                  <a:lnTo>
                    <a:pt x="47" y="82"/>
                  </a:lnTo>
                  <a:lnTo>
                    <a:pt x="45" y="84"/>
                  </a:lnTo>
                  <a:lnTo>
                    <a:pt x="42" y="86"/>
                  </a:lnTo>
                  <a:lnTo>
                    <a:pt x="39" y="88"/>
                  </a:lnTo>
                  <a:lnTo>
                    <a:pt x="33" y="91"/>
                  </a:lnTo>
                  <a:lnTo>
                    <a:pt x="26" y="93"/>
                  </a:lnTo>
                  <a:lnTo>
                    <a:pt x="18" y="93"/>
                  </a:lnTo>
                  <a:lnTo>
                    <a:pt x="12" y="93"/>
                  </a:lnTo>
                  <a:lnTo>
                    <a:pt x="7" y="92"/>
                  </a:lnTo>
                  <a:lnTo>
                    <a:pt x="3" y="91"/>
                  </a:lnTo>
                  <a:lnTo>
                    <a:pt x="0" y="89"/>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1" name="Freeform 119"/>
            <p:cNvSpPr>
              <a:spLocks/>
            </p:cNvSpPr>
            <p:nvPr userDrawn="1"/>
          </p:nvSpPr>
          <p:spPr bwMode="auto">
            <a:xfrm>
              <a:off x="2525" y="1247"/>
              <a:ext cx="65" cy="98"/>
            </a:xfrm>
            <a:custGeom>
              <a:avLst/>
              <a:gdLst/>
              <a:ahLst/>
              <a:cxnLst>
                <a:cxn ang="0">
                  <a:pos x="9" y="6"/>
                </a:cxn>
                <a:cxn ang="0">
                  <a:pos x="18" y="1"/>
                </a:cxn>
                <a:cxn ang="0">
                  <a:pos x="23" y="0"/>
                </a:cxn>
                <a:cxn ang="0">
                  <a:pos x="25" y="4"/>
                </a:cxn>
                <a:cxn ang="0">
                  <a:pos x="25" y="15"/>
                </a:cxn>
                <a:cxn ang="0">
                  <a:pos x="23" y="38"/>
                </a:cxn>
                <a:cxn ang="0">
                  <a:pos x="23" y="51"/>
                </a:cxn>
                <a:cxn ang="0">
                  <a:pos x="25" y="52"/>
                </a:cxn>
                <a:cxn ang="0">
                  <a:pos x="28" y="51"/>
                </a:cxn>
                <a:cxn ang="0">
                  <a:pos x="35" y="44"/>
                </a:cxn>
                <a:cxn ang="0">
                  <a:pos x="44" y="30"/>
                </a:cxn>
                <a:cxn ang="0">
                  <a:pos x="51" y="12"/>
                </a:cxn>
                <a:cxn ang="0">
                  <a:pos x="53" y="2"/>
                </a:cxn>
                <a:cxn ang="0">
                  <a:pos x="63" y="1"/>
                </a:cxn>
                <a:cxn ang="0">
                  <a:pos x="54" y="31"/>
                </a:cxn>
                <a:cxn ang="0">
                  <a:pos x="44" y="61"/>
                </a:cxn>
                <a:cxn ang="0">
                  <a:pos x="37" y="76"/>
                </a:cxn>
                <a:cxn ang="0">
                  <a:pos x="29" y="87"/>
                </a:cxn>
                <a:cxn ang="0">
                  <a:pos x="21" y="94"/>
                </a:cxn>
                <a:cxn ang="0">
                  <a:pos x="11" y="96"/>
                </a:cxn>
                <a:cxn ang="0">
                  <a:pos x="5" y="94"/>
                </a:cxn>
                <a:cxn ang="0">
                  <a:pos x="2" y="92"/>
                </a:cxn>
                <a:cxn ang="0">
                  <a:pos x="0" y="87"/>
                </a:cxn>
                <a:cxn ang="0">
                  <a:pos x="0" y="84"/>
                </a:cxn>
                <a:cxn ang="0">
                  <a:pos x="8" y="82"/>
                </a:cxn>
                <a:cxn ang="0">
                  <a:pos x="10" y="88"/>
                </a:cxn>
                <a:cxn ang="0">
                  <a:pos x="12" y="90"/>
                </a:cxn>
                <a:cxn ang="0">
                  <a:pos x="16" y="91"/>
                </a:cxn>
                <a:cxn ang="0">
                  <a:pos x="23" y="88"/>
                </a:cxn>
                <a:cxn ang="0">
                  <a:pos x="27" y="85"/>
                </a:cxn>
                <a:cxn ang="0">
                  <a:pos x="33" y="73"/>
                </a:cxn>
                <a:cxn ang="0">
                  <a:pos x="39" y="53"/>
                </a:cxn>
                <a:cxn ang="0">
                  <a:pos x="35" y="48"/>
                </a:cxn>
                <a:cxn ang="0">
                  <a:pos x="29" y="55"/>
                </a:cxn>
                <a:cxn ang="0">
                  <a:pos x="23" y="60"/>
                </a:cxn>
                <a:cxn ang="0">
                  <a:pos x="19" y="62"/>
                </a:cxn>
                <a:cxn ang="0">
                  <a:pos x="15" y="60"/>
                </a:cxn>
                <a:cxn ang="0">
                  <a:pos x="14" y="56"/>
                </a:cxn>
                <a:cxn ang="0">
                  <a:pos x="14" y="36"/>
                </a:cxn>
                <a:cxn ang="0">
                  <a:pos x="16" y="15"/>
                </a:cxn>
                <a:cxn ang="0">
                  <a:pos x="15" y="10"/>
                </a:cxn>
                <a:cxn ang="0">
                  <a:pos x="13" y="8"/>
                </a:cxn>
                <a:cxn ang="0">
                  <a:pos x="4" y="14"/>
                </a:cxn>
              </a:cxnLst>
              <a:rect l="0" t="0" r="r" b="b"/>
              <a:pathLst>
                <a:path w="63" h="96">
                  <a:moveTo>
                    <a:pt x="2" y="12"/>
                  </a:moveTo>
                  <a:lnTo>
                    <a:pt x="9" y="6"/>
                  </a:lnTo>
                  <a:lnTo>
                    <a:pt x="14" y="2"/>
                  </a:lnTo>
                  <a:lnTo>
                    <a:pt x="18" y="1"/>
                  </a:lnTo>
                  <a:lnTo>
                    <a:pt x="21" y="0"/>
                  </a:lnTo>
                  <a:lnTo>
                    <a:pt x="23" y="0"/>
                  </a:lnTo>
                  <a:lnTo>
                    <a:pt x="24" y="1"/>
                  </a:lnTo>
                  <a:lnTo>
                    <a:pt x="25" y="4"/>
                  </a:lnTo>
                  <a:lnTo>
                    <a:pt x="25" y="7"/>
                  </a:lnTo>
                  <a:lnTo>
                    <a:pt x="25" y="15"/>
                  </a:lnTo>
                  <a:lnTo>
                    <a:pt x="24" y="27"/>
                  </a:lnTo>
                  <a:lnTo>
                    <a:pt x="23" y="38"/>
                  </a:lnTo>
                  <a:lnTo>
                    <a:pt x="23" y="46"/>
                  </a:lnTo>
                  <a:lnTo>
                    <a:pt x="23" y="51"/>
                  </a:lnTo>
                  <a:lnTo>
                    <a:pt x="24" y="52"/>
                  </a:lnTo>
                  <a:lnTo>
                    <a:pt x="25" y="52"/>
                  </a:lnTo>
                  <a:lnTo>
                    <a:pt x="26" y="52"/>
                  </a:lnTo>
                  <a:lnTo>
                    <a:pt x="28" y="51"/>
                  </a:lnTo>
                  <a:lnTo>
                    <a:pt x="32" y="49"/>
                  </a:lnTo>
                  <a:lnTo>
                    <a:pt x="35" y="44"/>
                  </a:lnTo>
                  <a:lnTo>
                    <a:pt x="40" y="37"/>
                  </a:lnTo>
                  <a:lnTo>
                    <a:pt x="44" y="30"/>
                  </a:lnTo>
                  <a:lnTo>
                    <a:pt x="48" y="21"/>
                  </a:lnTo>
                  <a:lnTo>
                    <a:pt x="51" y="12"/>
                  </a:lnTo>
                  <a:lnTo>
                    <a:pt x="52" y="7"/>
                  </a:lnTo>
                  <a:lnTo>
                    <a:pt x="53" y="2"/>
                  </a:lnTo>
                  <a:lnTo>
                    <a:pt x="62" y="0"/>
                  </a:lnTo>
                  <a:lnTo>
                    <a:pt x="63" y="1"/>
                  </a:lnTo>
                  <a:lnTo>
                    <a:pt x="59" y="13"/>
                  </a:lnTo>
                  <a:lnTo>
                    <a:pt x="54" y="31"/>
                  </a:lnTo>
                  <a:lnTo>
                    <a:pt x="48" y="49"/>
                  </a:lnTo>
                  <a:lnTo>
                    <a:pt x="44" y="61"/>
                  </a:lnTo>
                  <a:lnTo>
                    <a:pt x="41" y="69"/>
                  </a:lnTo>
                  <a:lnTo>
                    <a:pt x="37" y="76"/>
                  </a:lnTo>
                  <a:lnTo>
                    <a:pt x="33" y="82"/>
                  </a:lnTo>
                  <a:lnTo>
                    <a:pt x="29" y="87"/>
                  </a:lnTo>
                  <a:lnTo>
                    <a:pt x="25" y="91"/>
                  </a:lnTo>
                  <a:lnTo>
                    <a:pt x="21" y="94"/>
                  </a:lnTo>
                  <a:lnTo>
                    <a:pt x="16" y="96"/>
                  </a:lnTo>
                  <a:lnTo>
                    <a:pt x="11" y="96"/>
                  </a:lnTo>
                  <a:lnTo>
                    <a:pt x="7" y="95"/>
                  </a:lnTo>
                  <a:lnTo>
                    <a:pt x="5" y="94"/>
                  </a:lnTo>
                  <a:lnTo>
                    <a:pt x="3" y="93"/>
                  </a:lnTo>
                  <a:lnTo>
                    <a:pt x="2" y="92"/>
                  </a:lnTo>
                  <a:lnTo>
                    <a:pt x="1" y="90"/>
                  </a:lnTo>
                  <a:lnTo>
                    <a:pt x="0" y="87"/>
                  </a:lnTo>
                  <a:lnTo>
                    <a:pt x="0" y="85"/>
                  </a:lnTo>
                  <a:lnTo>
                    <a:pt x="0" y="84"/>
                  </a:lnTo>
                  <a:lnTo>
                    <a:pt x="7" y="79"/>
                  </a:lnTo>
                  <a:lnTo>
                    <a:pt x="8" y="82"/>
                  </a:lnTo>
                  <a:lnTo>
                    <a:pt x="8" y="84"/>
                  </a:lnTo>
                  <a:lnTo>
                    <a:pt x="10" y="88"/>
                  </a:lnTo>
                  <a:lnTo>
                    <a:pt x="11" y="89"/>
                  </a:lnTo>
                  <a:lnTo>
                    <a:pt x="12" y="90"/>
                  </a:lnTo>
                  <a:lnTo>
                    <a:pt x="14" y="91"/>
                  </a:lnTo>
                  <a:lnTo>
                    <a:pt x="16" y="91"/>
                  </a:lnTo>
                  <a:lnTo>
                    <a:pt x="20" y="90"/>
                  </a:lnTo>
                  <a:lnTo>
                    <a:pt x="23" y="88"/>
                  </a:lnTo>
                  <a:lnTo>
                    <a:pt x="25" y="87"/>
                  </a:lnTo>
                  <a:lnTo>
                    <a:pt x="27" y="85"/>
                  </a:lnTo>
                  <a:lnTo>
                    <a:pt x="30" y="80"/>
                  </a:lnTo>
                  <a:lnTo>
                    <a:pt x="33" y="73"/>
                  </a:lnTo>
                  <a:lnTo>
                    <a:pt x="36" y="64"/>
                  </a:lnTo>
                  <a:lnTo>
                    <a:pt x="39" y="53"/>
                  </a:lnTo>
                  <a:lnTo>
                    <a:pt x="43" y="39"/>
                  </a:lnTo>
                  <a:lnTo>
                    <a:pt x="35" y="48"/>
                  </a:lnTo>
                  <a:lnTo>
                    <a:pt x="32" y="52"/>
                  </a:lnTo>
                  <a:lnTo>
                    <a:pt x="29" y="55"/>
                  </a:lnTo>
                  <a:lnTo>
                    <a:pt x="26" y="58"/>
                  </a:lnTo>
                  <a:lnTo>
                    <a:pt x="23" y="60"/>
                  </a:lnTo>
                  <a:lnTo>
                    <a:pt x="21" y="61"/>
                  </a:lnTo>
                  <a:lnTo>
                    <a:pt x="19" y="62"/>
                  </a:lnTo>
                  <a:lnTo>
                    <a:pt x="16" y="61"/>
                  </a:lnTo>
                  <a:lnTo>
                    <a:pt x="15" y="60"/>
                  </a:lnTo>
                  <a:lnTo>
                    <a:pt x="14" y="59"/>
                  </a:lnTo>
                  <a:lnTo>
                    <a:pt x="14" y="56"/>
                  </a:lnTo>
                  <a:lnTo>
                    <a:pt x="13" y="51"/>
                  </a:lnTo>
                  <a:lnTo>
                    <a:pt x="14" y="36"/>
                  </a:lnTo>
                  <a:lnTo>
                    <a:pt x="15" y="24"/>
                  </a:lnTo>
                  <a:lnTo>
                    <a:pt x="16" y="15"/>
                  </a:lnTo>
                  <a:lnTo>
                    <a:pt x="15" y="12"/>
                  </a:lnTo>
                  <a:lnTo>
                    <a:pt x="15" y="10"/>
                  </a:lnTo>
                  <a:lnTo>
                    <a:pt x="14" y="9"/>
                  </a:lnTo>
                  <a:lnTo>
                    <a:pt x="13" y="8"/>
                  </a:lnTo>
                  <a:lnTo>
                    <a:pt x="9" y="10"/>
                  </a:lnTo>
                  <a:lnTo>
                    <a:pt x="4" y="14"/>
                  </a:lnTo>
                  <a:lnTo>
                    <a:pt x="2" y="12"/>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2" name="Freeform 120"/>
            <p:cNvSpPr>
              <a:spLocks/>
            </p:cNvSpPr>
            <p:nvPr userDrawn="1"/>
          </p:nvSpPr>
          <p:spPr bwMode="auto">
            <a:xfrm>
              <a:off x="2594" y="1247"/>
              <a:ext cx="43" cy="64"/>
            </a:xfrm>
            <a:custGeom>
              <a:avLst/>
              <a:gdLst/>
              <a:ahLst/>
              <a:cxnLst>
                <a:cxn ang="0">
                  <a:pos x="2" y="51"/>
                </a:cxn>
                <a:cxn ang="0">
                  <a:pos x="6" y="43"/>
                </a:cxn>
                <a:cxn ang="0">
                  <a:pos x="9" y="55"/>
                </a:cxn>
                <a:cxn ang="0">
                  <a:pos x="15" y="58"/>
                </a:cxn>
                <a:cxn ang="0">
                  <a:pos x="22" y="58"/>
                </a:cxn>
                <a:cxn ang="0">
                  <a:pos x="27" y="56"/>
                </a:cxn>
                <a:cxn ang="0">
                  <a:pos x="31" y="52"/>
                </a:cxn>
                <a:cxn ang="0">
                  <a:pos x="33" y="48"/>
                </a:cxn>
                <a:cxn ang="0">
                  <a:pos x="33" y="43"/>
                </a:cxn>
                <a:cxn ang="0">
                  <a:pos x="31" y="40"/>
                </a:cxn>
                <a:cxn ang="0">
                  <a:pos x="27" y="37"/>
                </a:cxn>
                <a:cxn ang="0">
                  <a:pos x="19" y="34"/>
                </a:cxn>
                <a:cxn ang="0">
                  <a:pos x="13" y="32"/>
                </a:cxn>
                <a:cxn ang="0">
                  <a:pos x="8" y="28"/>
                </a:cxn>
                <a:cxn ang="0">
                  <a:pos x="6" y="23"/>
                </a:cxn>
                <a:cxn ang="0">
                  <a:pos x="6" y="17"/>
                </a:cxn>
                <a:cxn ang="0">
                  <a:pos x="9" y="11"/>
                </a:cxn>
                <a:cxn ang="0">
                  <a:pos x="13" y="6"/>
                </a:cxn>
                <a:cxn ang="0">
                  <a:pos x="21" y="1"/>
                </a:cxn>
                <a:cxn ang="0">
                  <a:pos x="30" y="0"/>
                </a:cxn>
                <a:cxn ang="0">
                  <a:pos x="37" y="1"/>
                </a:cxn>
                <a:cxn ang="0">
                  <a:pos x="42" y="3"/>
                </a:cxn>
                <a:cxn ang="0">
                  <a:pos x="40" y="18"/>
                </a:cxn>
                <a:cxn ang="0">
                  <a:pos x="37" y="13"/>
                </a:cxn>
                <a:cxn ang="0">
                  <a:pos x="36" y="10"/>
                </a:cxn>
                <a:cxn ang="0">
                  <a:pos x="34" y="7"/>
                </a:cxn>
                <a:cxn ang="0">
                  <a:pos x="25" y="5"/>
                </a:cxn>
                <a:cxn ang="0">
                  <a:pos x="20" y="5"/>
                </a:cxn>
                <a:cxn ang="0">
                  <a:pos x="16" y="8"/>
                </a:cxn>
                <a:cxn ang="0">
                  <a:pos x="14" y="11"/>
                </a:cxn>
                <a:cxn ang="0">
                  <a:pos x="13" y="16"/>
                </a:cxn>
                <a:cxn ang="0">
                  <a:pos x="15" y="22"/>
                </a:cxn>
                <a:cxn ang="0">
                  <a:pos x="19" y="24"/>
                </a:cxn>
                <a:cxn ang="0">
                  <a:pos x="26" y="27"/>
                </a:cxn>
                <a:cxn ang="0">
                  <a:pos x="33" y="29"/>
                </a:cxn>
                <a:cxn ang="0">
                  <a:pos x="37" y="32"/>
                </a:cxn>
                <a:cxn ang="0">
                  <a:pos x="40" y="35"/>
                </a:cxn>
                <a:cxn ang="0">
                  <a:pos x="41" y="40"/>
                </a:cxn>
                <a:cxn ang="0">
                  <a:pos x="40" y="47"/>
                </a:cxn>
                <a:cxn ang="0">
                  <a:pos x="37" y="53"/>
                </a:cxn>
                <a:cxn ang="0">
                  <a:pos x="33" y="56"/>
                </a:cxn>
                <a:cxn ang="0">
                  <a:pos x="29" y="59"/>
                </a:cxn>
                <a:cxn ang="0">
                  <a:pos x="18" y="63"/>
                </a:cxn>
                <a:cxn ang="0">
                  <a:pos x="6" y="62"/>
                </a:cxn>
                <a:cxn ang="0">
                  <a:pos x="0" y="60"/>
                </a:cxn>
              </a:cxnLst>
              <a:rect l="0" t="0" r="r" b="b"/>
              <a:pathLst>
                <a:path w="42" h="63">
                  <a:moveTo>
                    <a:pt x="0" y="60"/>
                  </a:moveTo>
                  <a:lnTo>
                    <a:pt x="2" y="51"/>
                  </a:lnTo>
                  <a:lnTo>
                    <a:pt x="3" y="43"/>
                  </a:lnTo>
                  <a:lnTo>
                    <a:pt x="6" y="43"/>
                  </a:lnTo>
                  <a:lnTo>
                    <a:pt x="6" y="53"/>
                  </a:lnTo>
                  <a:lnTo>
                    <a:pt x="9" y="55"/>
                  </a:lnTo>
                  <a:lnTo>
                    <a:pt x="12" y="57"/>
                  </a:lnTo>
                  <a:lnTo>
                    <a:pt x="15" y="58"/>
                  </a:lnTo>
                  <a:lnTo>
                    <a:pt x="19" y="58"/>
                  </a:lnTo>
                  <a:lnTo>
                    <a:pt x="22" y="58"/>
                  </a:lnTo>
                  <a:lnTo>
                    <a:pt x="24" y="57"/>
                  </a:lnTo>
                  <a:lnTo>
                    <a:pt x="27" y="56"/>
                  </a:lnTo>
                  <a:lnTo>
                    <a:pt x="29" y="54"/>
                  </a:lnTo>
                  <a:lnTo>
                    <a:pt x="31" y="52"/>
                  </a:lnTo>
                  <a:lnTo>
                    <a:pt x="32" y="50"/>
                  </a:lnTo>
                  <a:lnTo>
                    <a:pt x="33" y="48"/>
                  </a:lnTo>
                  <a:lnTo>
                    <a:pt x="33" y="45"/>
                  </a:lnTo>
                  <a:lnTo>
                    <a:pt x="33" y="43"/>
                  </a:lnTo>
                  <a:lnTo>
                    <a:pt x="32" y="41"/>
                  </a:lnTo>
                  <a:lnTo>
                    <a:pt x="31" y="40"/>
                  </a:lnTo>
                  <a:lnTo>
                    <a:pt x="29" y="38"/>
                  </a:lnTo>
                  <a:lnTo>
                    <a:pt x="27" y="37"/>
                  </a:lnTo>
                  <a:lnTo>
                    <a:pt x="25" y="36"/>
                  </a:lnTo>
                  <a:lnTo>
                    <a:pt x="19" y="34"/>
                  </a:lnTo>
                  <a:lnTo>
                    <a:pt x="18" y="34"/>
                  </a:lnTo>
                  <a:lnTo>
                    <a:pt x="13" y="32"/>
                  </a:lnTo>
                  <a:lnTo>
                    <a:pt x="9" y="29"/>
                  </a:lnTo>
                  <a:lnTo>
                    <a:pt x="8" y="28"/>
                  </a:lnTo>
                  <a:lnTo>
                    <a:pt x="7" y="26"/>
                  </a:lnTo>
                  <a:lnTo>
                    <a:pt x="6" y="23"/>
                  </a:lnTo>
                  <a:lnTo>
                    <a:pt x="6" y="21"/>
                  </a:lnTo>
                  <a:lnTo>
                    <a:pt x="6" y="17"/>
                  </a:lnTo>
                  <a:lnTo>
                    <a:pt x="8" y="13"/>
                  </a:lnTo>
                  <a:lnTo>
                    <a:pt x="9" y="11"/>
                  </a:lnTo>
                  <a:lnTo>
                    <a:pt x="10" y="9"/>
                  </a:lnTo>
                  <a:lnTo>
                    <a:pt x="13" y="6"/>
                  </a:lnTo>
                  <a:lnTo>
                    <a:pt x="17" y="3"/>
                  </a:lnTo>
                  <a:lnTo>
                    <a:pt x="21" y="1"/>
                  </a:lnTo>
                  <a:lnTo>
                    <a:pt x="25" y="0"/>
                  </a:lnTo>
                  <a:lnTo>
                    <a:pt x="30" y="0"/>
                  </a:lnTo>
                  <a:lnTo>
                    <a:pt x="33" y="0"/>
                  </a:lnTo>
                  <a:lnTo>
                    <a:pt x="37" y="1"/>
                  </a:lnTo>
                  <a:lnTo>
                    <a:pt x="40" y="1"/>
                  </a:lnTo>
                  <a:lnTo>
                    <a:pt x="42" y="3"/>
                  </a:lnTo>
                  <a:lnTo>
                    <a:pt x="41" y="10"/>
                  </a:lnTo>
                  <a:lnTo>
                    <a:pt x="40" y="18"/>
                  </a:lnTo>
                  <a:lnTo>
                    <a:pt x="37" y="18"/>
                  </a:lnTo>
                  <a:lnTo>
                    <a:pt x="37" y="13"/>
                  </a:lnTo>
                  <a:lnTo>
                    <a:pt x="37" y="11"/>
                  </a:lnTo>
                  <a:lnTo>
                    <a:pt x="36" y="10"/>
                  </a:lnTo>
                  <a:lnTo>
                    <a:pt x="35" y="8"/>
                  </a:lnTo>
                  <a:lnTo>
                    <a:pt x="34" y="7"/>
                  </a:lnTo>
                  <a:lnTo>
                    <a:pt x="30" y="5"/>
                  </a:lnTo>
                  <a:lnTo>
                    <a:pt x="25" y="5"/>
                  </a:lnTo>
                  <a:lnTo>
                    <a:pt x="23" y="5"/>
                  </a:lnTo>
                  <a:lnTo>
                    <a:pt x="20" y="5"/>
                  </a:lnTo>
                  <a:lnTo>
                    <a:pt x="18" y="6"/>
                  </a:lnTo>
                  <a:lnTo>
                    <a:pt x="16" y="8"/>
                  </a:lnTo>
                  <a:lnTo>
                    <a:pt x="15" y="9"/>
                  </a:lnTo>
                  <a:lnTo>
                    <a:pt x="14" y="11"/>
                  </a:lnTo>
                  <a:lnTo>
                    <a:pt x="13" y="13"/>
                  </a:lnTo>
                  <a:lnTo>
                    <a:pt x="13" y="16"/>
                  </a:lnTo>
                  <a:lnTo>
                    <a:pt x="13" y="19"/>
                  </a:lnTo>
                  <a:lnTo>
                    <a:pt x="15" y="22"/>
                  </a:lnTo>
                  <a:lnTo>
                    <a:pt x="17" y="23"/>
                  </a:lnTo>
                  <a:lnTo>
                    <a:pt x="19" y="24"/>
                  </a:lnTo>
                  <a:lnTo>
                    <a:pt x="24" y="26"/>
                  </a:lnTo>
                  <a:lnTo>
                    <a:pt x="26" y="27"/>
                  </a:lnTo>
                  <a:lnTo>
                    <a:pt x="30" y="28"/>
                  </a:lnTo>
                  <a:lnTo>
                    <a:pt x="33" y="29"/>
                  </a:lnTo>
                  <a:lnTo>
                    <a:pt x="35" y="30"/>
                  </a:lnTo>
                  <a:lnTo>
                    <a:pt x="37" y="32"/>
                  </a:lnTo>
                  <a:lnTo>
                    <a:pt x="39" y="33"/>
                  </a:lnTo>
                  <a:lnTo>
                    <a:pt x="40" y="35"/>
                  </a:lnTo>
                  <a:lnTo>
                    <a:pt x="41" y="38"/>
                  </a:lnTo>
                  <a:lnTo>
                    <a:pt x="41" y="40"/>
                  </a:lnTo>
                  <a:lnTo>
                    <a:pt x="41" y="44"/>
                  </a:lnTo>
                  <a:lnTo>
                    <a:pt x="40" y="47"/>
                  </a:lnTo>
                  <a:lnTo>
                    <a:pt x="39" y="49"/>
                  </a:lnTo>
                  <a:lnTo>
                    <a:pt x="37" y="53"/>
                  </a:lnTo>
                  <a:lnTo>
                    <a:pt x="35" y="54"/>
                  </a:lnTo>
                  <a:lnTo>
                    <a:pt x="33" y="56"/>
                  </a:lnTo>
                  <a:lnTo>
                    <a:pt x="31" y="58"/>
                  </a:lnTo>
                  <a:lnTo>
                    <a:pt x="29" y="59"/>
                  </a:lnTo>
                  <a:lnTo>
                    <a:pt x="24" y="61"/>
                  </a:lnTo>
                  <a:lnTo>
                    <a:pt x="18" y="63"/>
                  </a:lnTo>
                  <a:lnTo>
                    <a:pt x="13" y="63"/>
                  </a:lnTo>
                  <a:lnTo>
                    <a:pt x="6" y="62"/>
                  </a:lnTo>
                  <a:lnTo>
                    <a:pt x="3" y="61"/>
                  </a:lnTo>
                  <a:lnTo>
                    <a:pt x="0" y="6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3" name="Freeform 121"/>
            <p:cNvSpPr>
              <a:spLocks/>
            </p:cNvSpPr>
            <p:nvPr userDrawn="1"/>
          </p:nvSpPr>
          <p:spPr bwMode="auto">
            <a:xfrm>
              <a:off x="2651" y="1223"/>
              <a:ext cx="34" cy="88"/>
            </a:xfrm>
            <a:custGeom>
              <a:avLst/>
              <a:gdLst/>
              <a:ahLst/>
              <a:cxnLst>
                <a:cxn ang="0">
                  <a:pos x="10" y="33"/>
                </a:cxn>
                <a:cxn ang="0">
                  <a:pos x="0" y="33"/>
                </a:cxn>
                <a:cxn ang="0">
                  <a:pos x="0" y="31"/>
                </a:cxn>
                <a:cxn ang="0">
                  <a:pos x="7" y="28"/>
                </a:cxn>
                <a:cxn ang="0">
                  <a:pos x="12" y="26"/>
                </a:cxn>
                <a:cxn ang="0">
                  <a:pos x="14" y="13"/>
                </a:cxn>
                <a:cxn ang="0">
                  <a:pos x="15" y="4"/>
                </a:cxn>
                <a:cxn ang="0">
                  <a:pos x="19" y="2"/>
                </a:cxn>
                <a:cxn ang="0">
                  <a:pos x="24" y="0"/>
                </a:cxn>
                <a:cxn ang="0">
                  <a:pos x="26" y="0"/>
                </a:cxn>
                <a:cxn ang="0">
                  <a:pos x="24" y="9"/>
                </a:cxn>
                <a:cxn ang="0">
                  <a:pos x="20" y="27"/>
                </a:cxn>
                <a:cxn ang="0">
                  <a:pos x="26" y="27"/>
                </a:cxn>
                <a:cxn ang="0">
                  <a:pos x="34" y="26"/>
                </a:cxn>
                <a:cxn ang="0">
                  <a:pos x="33" y="29"/>
                </a:cxn>
                <a:cxn ang="0">
                  <a:pos x="33" y="33"/>
                </a:cxn>
                <a:cxn ang="0">
                  <a:pos x="19" y="33"/>
                </a:cxn>
                <a:cxn ang="0">
                  <a:pos x="16" y="49"/>
                </a:cxn>
                <a:cxn ang="0">
                  <a:pos x="15" y="54"/>
                </a:cxn>
                <a:cxn ang="0">
                  <a:pos x="13" y="66"/>
                </a:cxn>
                <a:cxn ang="0">
                  <a:pos x="12" y="73"/>
                </a:cxn>
                <a:cxn ang="0">
                  <a:pos x="13" y="75"/>
                </a:cxn>
                <a:cxn ang="0">
                  <a:pos x="14" y="76"/>
                </a:cxn>
                <a:cxn ang="0">
                  <a:pos x="16" y="76"/>
                </a:cxn>
                <a:cxn ang="0">
                  <a:pos x="19" y="74"/>
                </a:cxn>
                <a:cxn ang="0">
                  <a:pos x="22" y="72"/>
                </a:cxn>
                <a:cxn ang="0">
                  <a:pos x="27" y="68"/>
                </a:cxn>
                <a:cxn ang="0">
                  <a:pos x="28" y="71"/>
                </a:cxn>
                <a:cxn ang="0">
                  <a:pos x="21" y="77"/>
                </a:cxn>
                <a:cxn ang="0">
                  <a:pos x="15" y="81"/>
                </a:cxn>
                <a:cxn ang="0">
                  <a:pos x="12" y="82"/>
                </a:cxn>
                <a:cxn ang="0">
                  <a:pos x="10" y="83"/>
                </a:cxn>
                <a:cxn ang="0">
                  <a:pos x="6" y="84"/>
                </a:cxn>
                <a:cxn ang="0">
                  <a:pos x="4" y="84"/>
                </a:cxn>
                <a:cxn ang="0">
                  <a:pos x="2" y="83"/>
                </a:cxn>
                <a:cxn ang="0">
                  <a:pos x="2" y="82"/>
                </a:cxn>
                <a:cxn ang="0">
                  <a:pos x="1" y="80"/>
                </a:cxn>
                <a:cxn ang="0">
                  <a:pos x="2" y="75"/>
                </a:cxn>
                <a:cxn ang="0">
                  <a:pos x="4" y="66"/>
                </a:cxn>
                <a:cxn ang="0">
                  <a:pos x="6" y="56"/>
                </a:cxn>
                <a:cxn ang="0">
                  <a:pos x="10" y="33"/>
                </a:cxn>
              </a:cxnLst>
              <a:rect l="0" t="0" r="r" b="b"/>
              <a:pathLst>
                <a:path w="34" h="84">
                  <a:moveTo>
                    <a:pt x="10" y="33"/>
                  </a:moveTo>
                  <a:lnTo>
                    <a:pt x="0" y="33"/>
                  </a:lnTo>
                  <a:lnTo>
                    <a:pt x="0" y="31"/>
                  </a:lnTo>
                  <a:lnTo>
                    <a:pt x="7" y="28"/>
                  </a:lnTo>
                  <a:lnTo>
                    <a:pt x="12" y="26"/>
                  </a:lnTo>
                  <a:lnTo>
                    <a:pt x="14" y="13"/>
                  </a:lnTo>
                  <a:lnTo>
                    <a:pt x="15" y="4"/>
                  </a:lnTo>
                  <a:lnTo>
                    <a:pt x="19" y="2"/>
                  </a:lnTo>
                  <a:lnTo>
                    <a:pt x="24" y="0"/>
                  </a:lnTo>
                  <a:lnTo>
                    <a:pt x="26" y="0"/>
                  </a:lnTo>
                  <a:lnTo>
                    <a:pt x="24" y="9"/>
                  </a:lnTo>
                  <a:lnTo>
                    <a:pt x="20" y="27"/>
                  </a:lnTo>
                  <a:lnTo>
                    <a:pt x="26" y="27"/>
                  </a:lnTo>
                  <a:lnTo>
                    <a:pt x="34" y="26"/>
                  </a:lnTo>
                  <a:lnTo>
                    <a:pt x="33" y="29"/>
                  </a:lnTo>
                  <a:lnTo>
                    <a:pt x="33" y="33"/>
                  </a:lnTo>
                  <a:lnTo>
                    <a:pt x="19" y="33"/>
                  </a:lnTo>
                  <a:lnTo>
                    <a:pt x="16" y="49"/>
                  </a:lnTo>
                  <a:lnTo>
                    <a:pt x="15" y="54"/>
                  </a:lnTo>
                  <a:lnTo>
                    <a:pt x="13" y="66"/>
                  </a:lnTo>
                  <a:lnTo>
                    <a:pt x="12" y="73"/>
                  </a:lnTo>
                  <a:lnTo>
                    <a:pt x="13" y="75"/>
                  </a:lnTo>
                  <a:lnTo>
                    <a:pt x="14" y="76"/>
                  </a:lnTo>
                  <a:lnTo>
                    <a:pt x="16" y="76"/>
                  </a:lnTo>
                  <a:lnTo>
                    <a:pt x="19" y="74"/>
                  </a:lnTo>
                  <a:lnTo>
                    <a:pt x="22" y="72"/>
                  </a:lnTo>
                  <a:lnTo>
                    <a:pt x="27" y="68"/>
                  </a:lnTo>
                  <a:lnTo>
                    <a:pt x="28" y="71"/>
                  </a:lnTo>
                  <a:lnTo>
                    <a:pt x="21" y="77"/>
                  </a:lnTo>
                  <a:lnTo>
                    <a:pt x="15" y="81"/>
                  </a:lnTo>
                  <a:lnTo>
                    <a:pt x="12" y="82"/>
                  </a:lnTo>
                  <a:lnTo>
                    <a:pt x="10" y="83"/>
                  </a:lnTo>
                  <a:lnTo>
                    <a:pt x="6" y="84"/>
                  </a:lnTo>
                  <a:lnTo>
                    <a:pt x="4" y="84"/>
                  </a:lnTo>
                  <a:lnTo>
                    <a:pt x="2" y="83"/>
                  </a:lnTo>
                  <a:lnTo>
                    <a:pt x="2" y="82"/>
                  </a:lnTo>
                  <a:lnTo>
                    <a:pt x="1" y="80"/>
                  </a:lnTo>
                  <a:lnTo>
                    <a:pt x="2" y="75"/>
                  </a:lnTo>
                  <a:lnTo>
                    <a:pt x="4" y="66"/>
                  </a:lnTo>
                  <a:lnTo>
                    <a:pt x="6" y="56"/>
                  </a:lnTo>
                  <a:lnTo>
                    <a:pt x="10"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4" name="Freeform 122"/>
            <p:cNvSpPr>
              <a:spLocks noEditPoints="1"/>
            </p:cNvSpPr>
            <p:nvPr userDrawn="1"/>
          </p:nvSpPr>
          <p:spPr bwMode="auto">
            <a:xfrm>
              <a:off x="2690" y="1247"/>
              <a:ext cx="47" cy="64"/>
            </a:xfrm>
            <a:custGeom>
              <a:avLst/>
              <a:gdLst/>
              <a:ahLst/>
              <a:cxnLst>
                <a:cxn ang="0">
                  <a:pos x="17" y="30"/>
                </a:cxn>
                <a:cxn ang="0">
                  <a:pos x="26" y="26"/>
                </a:cxn>
                <a:cxn ang="0">
                  <a:pos x="32" y="21"/>
                </a:cxn>
                <a:cxn ang="0">
                  <a:pos x="36" y="15"/>
                </a:cxn>
                <a:cxn ang="0">
                  <a:pos x="36" y="9"/>
                </a:cxn>
                <a:cxn ang="0">
                  <a:pos x="32" y="5"/>
                </a:cxn>
                <a:cxn ang="0">
                  <a:pos x="26" y="5"/>
                </a:cxn>
                <a:cxn ang="0">
                  <a:pos x="21" y="9"/>
                </a:cxn>
                <a:cxn ang="0">
                  <a:pos x="16" y="15"/>
                </a:cxn>
                <a:cxn ang="0">
                  <a:pos x="13" y="25"/>
                </a:cxn>
                <a:cxn ang="0">
                  <a:pos x="40" y="51"/>
                </a:cxn>
                <a:cxn ang="0">
                  <a:pos x="27" y="60"/>
                </a:cxn>
                <a:cxn ang="0">
                  <a:pos x="14" y="63"/>
                </a:cxn>
                <a:cxn ang="0">
                  <a:pos x="7" y="62"/>
                </a:cxn>
                <a:cxn ang="0">
                  <a:pos x="3" y="59"/>
                </a:cxn>
                <a:cxn ang="0">
                  <a:pos x="0" y="54"/>
                </a:cxn>
                <a:cxn ang="0">
                  <a:pos x="0" y="47"/>
                </a:cxn>
                <a:cxn ang="0">
                  <a:pos x="0" y="37"/>
                </a:cxn>
                <a:cxn ang="0">
                  <a:pos x="3" y="28"/>
                </a:cxn>
                <a:cxn ang="0">
                  <a:pos x="8" y="16"/>
                </a:cxn>
                <a:cxn ang="0">
                  <a:pos x="13" y="10"/>
                </a:cxn>
                <a:cxn ang="0">
                  <a:pos x="22" y="4"/>
                </a:cxn>
                <a:cxn ang="0">
                  <a:pos x="29" y="1"/>
                </a:cxn>
                <a:cxn ang="0">
                  <a:pos x="34" y="0"/>
                </a:cxn>
                <a:cxn ang="0">
                  <a:pos x="41" y="2"/>
                </a:cxn>
                <a:cxn ang="0">
                  <a:pos x="44" y="4"/>
                </a:cxn>
                <a:cxn ang="0">
                  <a:pos x="45" y="8"/>
                </a:cxn>
                <a:cxn ang="0">
                  <a:pos x="45" y="14"/>
                </a:cxn>
                <a:cxn ang="0">
                  <a:pos x="41" y="21"/>
                </a:cxn>
                <a:cxn ang="0">
                  <a:pos x="33" y="27"/>
                </a:cxn>
                <a:cxn ang="0">
                  <a:pos x="19" y="32"/>
                </a:cxn>
                <a:cxn ang="0">
                  <a:pos x="10" y="40"/>
                </a:cxn>
                <a:cxn ang="0">
                  <a:pos x="10" y="50"/>
                </a:cxn>
                <a:cxn ang="0">
                  <a:pos x="13" y="55"/>
                </a:cxn>
                <a:cxn ang="0">
                  <a:pos x="19" y="57"/>
                </a:cxn>
                <a:cxn ang="0">
                  <a:pos x="29" y="55"/>
                </a:cxn>
                <a:cxn ang="0">
                  <a:pos x="40" y="48"/>
                </a:cxn>
              </a:cxnLst>
              <a:rect l="0" t="0" r="r" b="b"/>
              <a:pathLst>
                <a:path w="45" h="63">
                  <a:moveTo>
                    <a:pt x="11" y="31"/>
                  </a:moveTo>
                  <a:lnTo>
                    <a:pt x="17" y="30"/>
                  </a:lnTo>
                  <a:lnTo>
                    <a:pt x="22" y="28"/>
                  </a:lnTo>
                  <a:lnTo>
                    <a:pt x="26" y="26"/>
                  </a:lnTo>
                  <a:lnTo>
                    <a:pt x="30" y="24"/>
                  </a:lnTo>
                  <a:lnTo>
                    <a:pt x="32" y="21"/>
                  </a:lnTo>
                  <a:lnTo>
                    <a:pt x="34" y="18"/>
                  </a:lnTo>
                  <a:lnTo>
                    <a:pt x="36" y="15"/>
                  </a:lnTo>
                  <a:lnTo>
                    <a:pt x="36" y="11"/>
                  </a:lnTo>
                  <a:lnTo>
                    <a:pt x="36" y="9"/>
                  </a:lnTo>
                  <a:lnTo>
                    <a:pt x="34" y="7"/>
                  </a:lnTo>
                  <a:lnTo>
                    <a:pt x="32" y="5"/>
                  </a:lnTo>
                  <a:lnTo>
                    <a:pt x="29" y="5"/>
                  </a:lnTo>
                  <a:lnTo>
                    <a:pt x="26" y="5"/>
                  </a:lnTo>
                  <a:lnTo>
                    <a:pt x="23" y="7"/>
                  </a:lnTo>
                  <a:lnTo>
                    <a:pt x="21" y="9"/>
                  </a:lnTo>
                  <a:lnTo>
                    <a:pt x="18" y="12"/>
                  </a:lnTo>
                  <a:lnTo>
                    <a:pt x="16" y="15"/>
                  </a:lnTo>
                  <a:lnTo>
                    <a:pt x="14" y="20"/>
                  </a:lnTo>
                  <a:lnTo>
                    <a:pt x="13" y="25"/>
                  </a:lnTo>
                  <a:lnTo>
                    <a:pt x="11" y="31"/>
                  </a:lnTo>
                  <a:close/>
                  <a:moveTo>
                    <a:pt x="40" y="51"/>
                  </a:moveTo>
                  <a:lnTo>
                    <a:pt x="34" y="56"/>
                  </a:lnTo>
                  <a:lnTo>
                    <a:pt x="27" y="60"/>
                  </a:lnTo>
                  <a:lnTo>
                    <a:pt x="20" y="63"/>
                  </a:lnTo>
                  <a:lnTo>
                    <a:pt x="14" y="63"/>
                  </a:lnTo>
                  <a:lnTo>
                    <a:pt x="10" y="63"/>
                  </a:lnTo>
                  <a:lnTo>
                    <a:pt x="7" y="62"/>
                  </a:lnTo>
                  <a:lnTo>
                    <a:pt x="5" y="61"/>
                  </a:lnTo>
                  <a:lnTo>
                    <a:pt x="3" y="59"/>
                  </a:lnTo>
                  <a:lnTo>
                    <a:pt x="2" y="57"/>
                  </a:lnTo>
                  <a:lnTo>
                    <a:pt x="0" y="54"/>
                  </a:lnTo>
                  <a:lnTo>
                    <a:pt x="0" y="51"/>
                  </a:lnTo>
                  <a:lnTo>
                    <a:pt x="0" y="47"/>
                  </a:lnTo>
                  <a:lnTo>
                    <a:pt x="0" y="42"/>
                  </a:lnTo>
                  <a:lnTo>
                    <a:pt x="0" y="37"/>
                  </a:lnTo>
                  <a:lnTo>
                    <a:pt x="1" y="32"/>
                  </a:lnTo>
                  <a:lnTo>
                    <a:pt x="3" y="28"/>
                  </a:lnTo>
                  <a:lnTo>
                    <a:pt x="6" y="20"/>
                  </a:lnTo>
                  <a:lnTo>
                    <a:pt x="8" y="16"/>
                  </a:lnTo>
                  <a:lnTo>
                    <a:pt x="10" y="13"/>
                  </a:lnTo>
                  <a:lnTo>
                    <a:pt x="13" y="10"/>
                  </a:lnTo>
                  <a:lnTo>
                    <a:pt x="16" y="8"/>
                  </a:lnTo>
                  <a:lnTo>
                    <a:pt x="22" y="4"/>
                  </a:lnTo>
                  <a:lnTo>
                    <a:pt x="26" y="2"/>
                  </a:lnTo>
                  <a:lnTo>
                    <a:pt x="29" y="1"/>
                  </a:lnTo>
                  <a:lnTo>
                    <a:pt x="32" y="0"/>
                  </a:lnTo>
                  <a:lnTo>
                    <a:pt x="34" y="0"/>
                  </a:lnTo>
                  <a:lnTo>
                    <a:pt x="39" y="1"/>
                  </a:lnTo>
                  <a:lnTo>
                    <a:pt x="41" y="2"/>
                  </a:lnTo>
                  <a:lnTo>
                    <a:pt x="42" y="3"/>
                  </a:lnTo>
                  <a:lnTo>
                    <a:pt x="44" y="4"/>
                  </a:lnTo>
                  <a:lnTo>
                    <a:pt x="45" y="6"/>
                  </a:lnTo>
                  <a:lnTo>
                    <a:pt x="45" y="8"/>
                  </a:lnTo>
                  <a:lnTo>
                    <a:pt x="45" y="11"/>
                  </a:lnTo>
                  <a:lnTo>
                    <a:pt x="45" y="14"/>
                  </a:lnTo>
                  <a:lnTo>
                    <a:pt x="43" y="18"/>
                  </a:lnTo>
                  <a:lnTo>
                    <a:pt x="41" y="21"/>
                  </a:lnTo>
                  <a:lnTo>
                    <a:pt x="37" y="24"/>
                  </a:lnTo>
                  <a:lnTo>
                    <a:pt x="33" y="27"/>
                  </a:lnTo>
                  <a:lnTo>
                    <a:pt x="27" y="29"/>
                  </a:lnTo>
                  <a:lnTo>
                    <a:pt x="19" y="32"/>
                  </a:lnTo>
                  <a:lnTo>
                    <a:pt x="11" y="35"/>
                  </a:lnTo>
                  <a:lnTo>
                    <a:pt x="10" y="40"/>
                  </a:lnTo>
                  <a:lnTo>
                    <a:pt x="9" y="45"/>
                  </a:lnTo>
                  <a:lnTo>
                    <a:pt x="10" y="50"/>
                  </a:lnTo>
                  <a:lnTo>
                    <a:pt x="12" y="54"/>
                  </a:lnTo>
                  <a:lnTo>
                    <a:pt x="13" y="55"/>
                  </a:lnTo>
                  <a:lnTo>
                    <a:pt x="15" y="56"/>
                  </a:lnTo>
                  <a:lnTo>
                    <a:pt x="19" y="57"/>
                  </a:lnTo>
                  <a:lnTo>
                    <a:pt x="24" y="57"/>
                  </a:lnTo>
                  <a:lnTo>
                    <a:pt x="29" y="55"/>
                  </a:lnTo>
                  <a:lnTo>
                    <a:pt x="35" y="52"/>
                  </a:lnTo>
                  <a:lnTo>
                    <a:pt x="40" y="48"/>
                  </a:lnTo>
                  <a:lnTo>
                    <a:pt x="40" y="5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5" name="Freeform 123"/>
            <p:cNvSpPr>
              <a:spLocks/>
            </p:cNvSpPr>
            <p:nvPr userDrawn="1"/>
          </p:nvSpPr>
          <p:spPr bwMode="auto">
            <a:xfrm>
              <a:off x="2744" y="1247"/>
              <a:ext cx="91" cy="64"/>
            </a:xfrm>
            <a:custGeom>
              <a:avLst/>
              <a:gdLst/>
              <a:ahLst/>
              <a:cxnLst>
                <a:cxn ang="0">
                  <a:pos x="6" y="43"/>
                </a:cxn>
                <a:cxn ang="0">
                  <a:pos x="11" y="18"/>
                </a:cxn>
                <a:cxn ang="0">
                  <a:pos x="12" y="9"/>
                </a:cxn>
                <a:cxn ang="0">
                  <a:pos x="10" y="8"/>
                </a:cxn>
                <a:cxn ang="0">
                  <a:pos x="1" y="13"/>
                </a:cxn>
                <a:cxn ang="0">
                  <a:pos x="6" y="6"/>
                </a:cxn>
                <a:cxn ang="0">
                  <a:pos x="16" y="0"/>
                </a:cxn>
                <a:cxn ang="0">
                  <a:pos x="21" y="0"/>
                </a:cxn>
                <a:cxn ang="0">
                  <a:pos x="22" y="2"/>
                </a:cxn>
                <a:cxn ang="0">
                  <a:pos x="22" y="11"/>
                </a:cxn>
                <a:cxn ang="0">
                  <a:pos x="22" y="19"/>
                </a:cxn>
                <a:cxn ang="0">
                  <a:pos x="30" y="10"/>
                </a:cxn>
                <a:cxn ang="0">
                  <a:pos x="39" y="4"/>
                </a:cxn>
                <a:cxn ang="0">
                  <a:pos x="47" y="0"/>
                </a:cxn>
                <a:cxn ang="0">
                  <a:pos x="52" y="0"/>
                </a:cxn>
                <a:cxn ang="0">
                  <a:pos x="54" y="2"/>
                </a:cxn>
                <a:cxn ang="0">
                  <a:pos x="53" y="11"/>
                </a:cxn>
                <a:cxn ang="0">
                  <a:pos x="54" y="19"/>
                </a:cxn>
                <a:cxn ang="0">
                  <a:pos x="63" y="10"/>
                </a:cxn>
                <a:cxn ang="0">
                  <a:pos x="72" y="4"/>
                </a:cxn>
                <a:cxn ang="0">
                  <a:pos x="80" y="0"/>
                </a:cxn>
                <a:cxn ang="0">
                  <a:pos x="85" y="0"/>
                </a:cxn>
                <a:cxn ang="0">
                  <a:pos x="87" y="2"/>
                </a:cxn>
                <a:cxn ang="0">
                  <a:pos x="87" y="6"/>
                </a:cxn>
                <a:cxn ang="0">
                  <a:pos x="83" y="23"/>
                </a:cxn>
                <a:cxn ang="0">
                  <a:pos x="77" y="45"/>
                </a:cxn>
                <a:cxn ang="0">
                  <a:pos x="77" y="53"/>
                </a:cxn>
                <a:cxn ang="0">
                  <a:pos x="80" y="53"/>
                </a:cxn>
                <a:cxn ang="0">
                  <a:pos x="85" y="51"/>
                </a:cxn>
                <a:cxn ang="0">
                  <a:pos x="89" y="51"/>
                </a:cxn>
                <a:cxn ang="0">
                  <a:pos x="78" y="59"/>
                </a:cxn>
                <a:cxn ang="0">
                  <a:pos x="70" y="61"/>
                </a:cxn>
                <a:cxn ang="0">
                  <a:pos x="67" y="60"/>
                </a:cxn>
                <a:cxn ang="0">
                  <a:pos x="66" y="57"/>
                </a:cxn>
                <a:cxn ang="0">
                  <a:pos x="68" y="46"/>
                </a:cxn>
                <a:cxn ang="0">
                  <a:pos x="73" y="29"/>
                </a:cxn>
                <a:cxn ang="0">
                  <a:pos x="76" y="10"/>
                </a:cxn>
                <a:cxn ang="0">
                  <a:pos x="74" y="8"/>
                </a:cxn>
                <a:cxn ang="0">
                  <a:pos x="70" y="9"/>
                </a:cxn>
                <a:cxn ang="0">
                  <a:pos x="61" y="16"/>
                </a:cxn>
                <a:cxn ang="0">
                  <a:pos x="54" y="25"/>
                </a:cxn>
                <a:cxn ang="0">
                  <a:pos x="50" y="31"/>
                </a:cxn>
                <a:cxn ang="0">
                  <a:pos x="47" y="39"/>
                </a:cxn>
                <a:cxn ang="0">
                  <a:pos x="43" y="59"/>
                </a:cxn>
                <a:cxn ang="0">
                  <a:pos x="35" y="61"/>
                </a:cxn>
                <a:cxn ang="0">
                  <a:pos x="37" y="44"/>
                </a:cxn>
                <a:cxn ang="0">
                  <a:pos x="43" y="18"/>
                </a:cxn>
                <a:cxn ang="0">
                  <a:pos x="43" y="9"/>
                </a:cxn>
                <a:cxn ang="0">
                  <a:pos x="41" y="8"/>
                </a:cxn>
                <a:cxn ang="0">
                  <a:pos x="38" y="9"/>
                </a:cxn>
                <a:cxn ang="0">
                  <a:pos x="31" y="14"/>
                </a:cxn>
                <a:cxn ang="0">
                  <a:pos x="25" y="21"/>
                </a:cxn>
                <a:cxn ang="0">
                  <a:pos x="19" y="32"/>
                </a:cxn>
                <a:cxn ang="0">
                  <a:pos x="14" y="47"/>
                </a:cxn>
                <a:cxn ang="0">
                  <a:pos x="7" y="60"/>
                </a:cxn>
                <a:cxn ang="0">
                  <a:pos x="2" y="60"/>
                </a:cxn>
              </a:cxnLst>
              <a:rect l="0" t="0" r="r" b="b"/>
              <a:pathLst>
                <a:path w="89" h="61">
                  <a:moveTo>
                    <a:pt x="2" y="60"/>
                  </a:moveTo>
                  <a:lnTo>
                    <a:pt x="6" y="43"/>
                  </a:lnTo>
                  <a:lnTo>
                    <a:pt x="9" y="29"/>
                  </a:lnTo>
                  <a:lnTo>
                    <a:pt x="11" y="18"/>
                  </a:lnTo>
                  <a:lnTo>
                    <a:pt x="12" y="12"/>
                  </a:lnTo>
                  <a:lnTo>
                    <a:pt x="12" y="9"/>
                  </a:lnTo>
                  <a:lnTo>
                    <a:pt x="11" y="8"/>
                  </a:lnTo>
                  <a:lnTo>
                    <a:pt x="10" y="8"/>
                  </a:lnTo>
                  <a:lnTo>
                    <a:pt x="6" y="9"/>
                  </a:lnTo>
                  <a:lnTo>
                    <a:pt x="1" y="13"/>
                  </a:lnTo>
                  <a:lnTo>
                    <a:pt x="0" y="10"/>
                  </a:lnTo>
                  <a:lnTo>
                    <a:pt x="6" y="6"/>
                  </a:lnTo>
                  <a:lnTo>
                    <a:pt x="12" y="2"/>
                  </a:lnTo>
                  <a:lnTo>
                    <a:pt x="16" y="0"/>
                  </a:lnTo>
                  <a:lnTo>
                    <a:pt x="19" y="0"/>
                  </a:lnTo>
                  <a:lnTo>
                    <a:pt x="21" y="0"/>
                  </a:lnTo>
                  <a:lnTo>
                    <a:pt x="22" y="0"/>
                  </a:lnTo>
                  <a:lnTo>
                    <a:pt x="22" y="2"/>
                  </a:lnTo>
                  <a:lnTo>
                    <a:pt x="23" y="4"/>
                  </a:lnTo>
                  <a:lnTo>
                    <a:pt x="22" y="11"/>
                  </a:lnTo>
                  <a:lnTo>
                    <a:pt x="19" y="25"/>
                  </a:lnTo>
                  <a:lnTo>
                    <a:pt x="22" y="19"/>
                  </a:lnTo>
                  <a:lnTo>
                    <a:pt x="26" y="15"/>
                  </a:lnTo>
                  <a:lnTo>
                    <a:pt x="30" y="10"/>
                  </a:lnTo>
                  <a:lnTo>
                    <a:pt x="35" y="7"/>
                  </a:lnTo>
                  <a:lnTo>
                    <a:pt x="39" y="4"/>
                  </a:lnTo>
                  <a:lnTo>
                    <a:pt x="43" y="1"/>
                  </a:lnTo>
                  <a:lnTo>
                    <a:pt x="47" y="0"/>
                  </a:lnTo>
                  <a:lnTo>
                    <a:pt x="50" y="0"/>
                  </a:lnTo>
                  <a:lnTo>
                    <a:pt x="52" y="0"/>
                  </a:lnTo>
                  <a:lnTo>
                    <a:pt x="53" y="1"/>
                  </a:lnTo>
                  <a:lnTo>
                    <a:pt x="54" y="2"/>
                  </a:lnTo>
                  <a:lnTo>
                    <a:pt x="54" y="4"/>
                  </a:lnTo>
                  <a:lnTo>
                    <a:pt x="53" y="11"/>
                  </a:lnTo>
                  <a:lnTo>
                    <a:pt x="50" y="25"/>
                  </a:lnTo>
                  <a:lnTo>
                    <a:pt x="54" y="19"/>
                  </a:lnTo>
                  <a:lnTo>
                    <a:pt x="58" y="15"/>
                  </a:lnTo>
                  <a:lnTo>
                    <a:pt x="63" y="10"/>
                  </a:lnTo>
                  <a:lnTo>
                    <a:pt x="67" y="7"/>
                  </a:lnTo>
                  <a:lnTo>
                    <a:pt x="72" y="4"/>
                  </a:lnTo>
                  <a:lnTo>
                    <a:pt x="76" y="1"/>
                  </a:lnTo>
                  <a:lnTo>
                    <a:pt x="80" y="0"/>
                  </a:lnTo>
                  <a:lnTo>
                    <a:pt x="83" y="0"/>
                  </a:lnTo>
                  <a:lnTo>
                    <a:pt x="85" y="0"/>
                  </a:lnTo>
                  <a:lnTo>
                    <a:pt x="86" y="0"/>
                  </a:lnTo>
                  <a:lnTo>
                    <a:pt x="87" y="2"/>
                  </a:lnTo>
                  <a:lnTo>
                    <a:pt x="87" y="3"/>
                  </a:lnTo>
                  <a:lnTo>
                    <a:pt x="87" y="6"/>
                  </a:lnTo>
                  <a:lnTo>
                    <a:pt x="86" y="10"/>
                  </a:lnTo>
                  <a:lnTo>
                    <a:pt x="83" y="23"/>
                  </a:lnTo>
                  <a:lnTo>
                    <a:pt x="80" y="34"/>
                  </a:lnTo>
                  <a:lnTo>
                    <a:pt x="77" y="45"/>
                  </a:lnTo>
                  <a:lnTo>
                    <a:pt x="76" y="50"/>
                  </a:lnTo>
                  <a:lnTo>
                    <a:pt x="77" y="53"/>
                  </a:lnTo>
                  <a:lnTo>
                    <a:pt x="78" y="54"/>
                  </a:lnTo>
                  <a:lnTo>
                    <a:pt x="80" y="53"/>
                  </a:lnTo>
                  <a:lnTo>
                    <a:pt x="82" y="52"/>
                  </a:lnTo>
                  <a:lnTo>
                    <a:pt x="85" y="51"/>
                  </a:lnTo>
                  <a:lnTo>
                    <a:pt x="88" y="48"/>
                  </a:lnTo>
                  <a:lnTo>
                    <a:pt x="89" y="51"/>
                  </a:lnTo>
                  <a:lnTo>
                    <a:pt x="83" y="55"/>
                  </a:lnTo>
                  <a:lnTo>
                    <a:pt x="78" y="59"/>
                  </a:lnTo>
                  <a:lnTo>
                    <a:pt x="73" y="61"/>
                  </a:lnTo>
                  <a:lnTo>
                    <a:pt x="70" y="61"/>
                  </a:lnTo>
                  <a:lnTo>
                    <a:pt x="68" y="61"/>
                  </a:lnTo>
                  <a:lnTo>
                    <a:pt x="67" y="60"/>
                  </a:lnTo>
                  <a:lnTo>
                    <a:pt x="66" y="59"/>
                  </a:lnTo>
                  <a:lnTo>
                    <a:pt x="66" y="57"/>
                  </a:lnTo>
                  <a:lnTo>
                    <a:pt x="66" y="53"/>
                  </a:lnTo>
                  <a:lnTo>
                    <a:pt x="68" y="46"/>
                  </a:lnTo>
                  <a:lnTo>
                    <a:pt x="70" y="39"/>
                  </a:lnTo>
                  <a:lnTo>
                    <a:pt x="73" y="29"/>
                  </a:lnTo>
                  <a:lnTo>
                    <a:pt x="75" y="17"/>
                  </a:lnTo>
                  <a:lnTo>
                    <a:pt x="76" y="10"/>
                  </a:lnTo>
                  <a:lnTo>
                    <a:pt x="76" y="8"/>
                  </a:lnTo>
                  <a:lnTo>
                    <a:pt x="74" y="8"/>
                  </a:lnTo>
                  <a:lnTo>
                    <a:pt x="72" y="8"/>
                  </a:lnTo>
                  <a:lnTo>
                    <a:pt x="70" y="9"/>
                  </a:lnTo>
                  <a:lnTo>
                    <a:pt x="66" y="12"/>
                  </a:lnTo>
                  <a:lnTo>
                    <a:pt x="61" y="16"/>
                  </a:lnTo>
                  <a:lnTo>
                    <a:pt x="56" y="22"/>
                  </a:lnTo>
                  <a:lnTo>
                    <a:pt x="54" y="25"/>
                  </a:lnTo>
                  <a:lnTo>
                    <a:pt x="52" y="28"/>
                  </a:lnTo>
                  <a:lnTo>
                    <a:pt x="50" y="31"/>
                  </a:lnTo>
                  <a:lnTo>
                    <a:pt x="49" y="35"/>
                  </a:lnTo>
                  <a:lnTo>
                    <a:pt x="47" y="39"/>
                  </a:lnTo>
                  <a:lnTo>
                    <a:pt x="46" y="45"/>
                  </a:lnTo>
                  <a:lnTo>
                    <a:pt x="43" y="59"/>
                  </a:lnTo>
                  <a:lnTo>
                    <a:pt x="38" y="60"/>
                  </a:lnTo>
                  <a:lnTo>
                    <a:pt x="35" y="61"/>
                  </a:lnTo>
                  <a:lnTo>
                    <a:pt x="33" y="60"/>
                  </a:lnTo>
                  <a:lnTo>
                    <a:pt x="37" y="44"/>
                  </a:lnTo>
                  <a:lnTo>
                    <a:pt x="41" y="30"/>
                  </a:lnTo>
                  <a:lnTo>
                    <a:pt x="43" y="18"/>
                  </a:lnTo>
                  <a:lnTo>
                    <a:pt x="44" y="12"/>
                  </a:lnTo>
                  <a:lnTo>
                    <a:pt x="43" y="9"/>
                  </a:lnTo>
                  <a:lnTo>
                    <a:pt x="42" y="8"/>
                  </a:lnTo>
                  <a:lnTo>
                    <a:pt x="41" y="8"/>
                  </a:lnTo>
                  <a:lnTo>
                    <a:pt x="40" y="8"/>
                  </a:lnTo>
                  <a:lnTo>
                    <a:pt x="38" y="9"/>
                  </a:lnTo>
                  <a:lnTo>
                    <a:pt x="34" y="12"/>
                  </a:lnTo>
                  <a:lnTo>
                    <a:pt x="31" y="14"/>
                  </a:lnTo>
                  <a:lnTo>
                    <a:pt x="29" y="16"/>
                  </a:lnTo>
                  <a:lnTo>
                    <a:pt x="25" y="21"/>
                  </a:lnTo>
                  <a:lnTo>
                    <a:pt x="20" y="28"/>
                  </a:lnTo>
                  <a:lnTo>
                    <a:pt x="19" y="32"/>
                  </a:lnTo>
                  <a:lnTo>
                    <a:pt x="17" y="36"/>
                  </a:lnTo>
                  <a:lnTo>
                    <a:pt x="14" y="47"/>
                  </a:lnTo>
                  <a:lnTo>
                    <a:pt x="11" y="59"/>
                  </a:lnTo>
                  <a:lnTo>
                    <a:pt x="7" y="60"/>
                  </a:lnTo>
                  <a:lnTo>
                    <a:pt x="3" y="61"/>
                  </a:lnTo>
                  <a:lnTo>
                    <a:pt x="2" y="6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6" name="Freeform 124"/>
            <p:cNvSpPr>
              <a:spLocks/>
            </p:cNvSpPr>
            <p:nvPr userDrawn="1"/>
          </p:nvSpPr>
          <p:spPr bwMode="auto">
            <a:xfrm>
              <a:off x="2844" y="1247"/>
              <a:ext cx="45" cy="64"/>
            </a:xfrm>
            <a:custGeom>
              <a:avLst/>
              <a:gdLst/>
              <a:ahLst/>
              <a:cxnLst>
                <a:cxn ang="0">
                  <a:pos x="2" y="51"/>
                </a:cxn>
                <a:cxn ang="0">
                  <a:pos x="6" y="43"/>
                </a:cxn>
                <a:cxn ang="0">
                  <a:pos x="8" y="55"/>
                </a:cxn>
                <a:cxn ang="0">
                  <a:pos x="15" y="58"/>
                </a:cxn>
                <a:cxn ang="0">
                  <a:pos x="21" y="58"/>
                </a:cxn>
                <a:cxn ang="0">
                  <a:pos x="27" y="56"/>
                </a:cxn>
                <a:cxn ang="0">
                  <a:pos x="31" y="52"/>
                </a:cxn>
                <a:cxn ang="0">
                  <a:pos x="33" y="48"/>
                </a:cxn>
                <a:cxn ang="0">
                  <a:pos x="33" y="43"/>
                </a:cxn>
                <a:cxn ang="0">
                  <a:pos x="32" y="40"/>
                </a:cxn>
                <a:cxn ang="0">
                  <a:pos x="28" y="37"/>
                </a:cxn>
                <a:cxn ang="0">
                  <a:pos x="18" y="34"/>
                </a:cxn>
                <a:cxn ang="0">
                  <a:pos x="9" y="29"/>
                </a:cxn>
                <a:cxn ang="0">
                  <a:pos x="6" y="26"/>
                </a:cxn>
                <a:cxn ang="0">
                  <a:pos x="5" y="21"/>
                </a:cxn>
                <a:cxn ang="0">
                  <a:pos x="7" y="13"/>
                </a:cxn>
                <a:cxn ang="0">
                  <a:pos x="9" y="9"/>
                </a:cxn>
                <a:cxn ang="0">
                  <a:pos x="16" y="3"/>
                </a:cxn>
                <a:cxn ang="0">
                  <a:pos x="26" y="0"/>
                </a:cxn>
                <a:cxn ang="0">
                  <a:pos x="34" y="0"/>
                </a:cxn>
                <a:cxn ang="0">
                  <a:pos x="40" y="1"/>
                </a:cxn>
                <a:cxn ang="0">
                  <a:pos x="41" y="10"/>
                </a:cxn>
                <a:cxn ang="0">
                  <a:pos x="38" y="18"/>
                </a:cxn>
                <a:cxn ang="0">
                  <a:pos x="37" y="11"/>
                </a:cxn>
                <a:cxn ang="0">
                  <a:pos x="36" y="8"/>
                </a:cxn>
                <a:cxn ang="0">
                  <a:pos x="31" y="5"/>
                </a:cxn>
                <a:cxn ang="0">
                  <a:pos x="22" y="5"/>
                </a:cxn>
                <a:cxn ang="0">
                  <a:pos x="18" y="6"/>
                </a:cxn>
                <a:cxn ang="0">
                  <a:pos x="14" y="9"/>
                </a:cxn>
                <a:cxn ang="0">
                  <a:pos x="13" y="13"/>
                </a:cxn>
                <a:cxn ang="0">
                  <a:pos x="13" y="19"/>
                </a:cxn>
                <a:cxn ang="0">
                  <a:pos x="16" y="23"/>
                </a:cxn>
                <a:cxn ang="0">
                  <a:pos x="25" y="26"/>
                </a:cxn>
                <a:cxn ang="0">
                  <a:pos x="31" y="28"/>
                </a:cxn>
                <a:cxn ang="0">
                  <a:pos x="36" y="30"/>
                </a:cxn>
                <a:cxn ang="0">
                  <a:pos x="40" y="33"/>
                </a:cxn>
                <a:cxn ang="0">
                  <a:pos x="42" y="38"/>
                </a:cxn>
                <a:cxn ang="0">
                  <a:pos x="41" y="44"/>
                </a:cxn>
                <a:cxn ang="0">
                  <a:pos x="40" y="49"/>
                </a:cxn>
                <a:cxn ang="0">
                  <a:pos x="36" y="54"/>
                </a:cxn>
                <a:cxn ang="0">
                  <a:pos x="31" y="58"/>
                </a:cxn>
                <a:cxn ang="0">
                  <a:pos x="24" y="61"/>
                </a:cxn>
                <a:cxn ang="0">
                  <a:pos x="12" y="63"/>
                </a:cxn>
                <a:cxn ang="0">
                  <a:pos x="3" y="61"/>
                </a:cxn>
              </a:cxnLst>
              <a:rect l="0" t="0" r="r" b="b"/>
              <a:pathLst>
                <a:path w="43" h="63">
                  <a:moveTo>
                    <a:pt x="0" y="60"/>
                  </a:moveTo>
                  <a:lnTo>
                    <a:pt x="2" y="51"/>
                  </a:lnTo>
                  <a:lnTo>
                    <a:pt x="3" y="43"/>
                  </a:lnTo>
                  <a:lnTo>
                    <a:pt x="6" y="43"/>
                  </a:lnTo>
                  <a:lnTo>
                    <a:pt x="6" y="53"/>
                  </a:lnTo>
                  <a:lnTo>
                    <a:pt x="8" y="55"/>
                  </a:lnTo>
                  <a:lnTo>
                    <a:pt x="11" y="57"/>
                  </a:lnTo>
                  <a:lnTo>
                    <a:pt x="15" y="58"/>
                  </a:lnTo>
                  <a:lnTo>
                    <a:pt x="18" y="58"/>
                  </a:lnTo>
                  <a:lnTo>
                    <a:pt x="21" y="58"/>
                  </a:lnTo>
                  <a:lnTo>
                    <a:pt x="25" y="57"/>
                  </a:lnTo>
                  <a:lnTo>
                    <a:pt x="27" y="56"/>
                  </a:lnTo>
                  <a:lnTo>
                    <a:pt x="30" y="54"/>
                  </a:lnTo>
                  <a:lnTo>
                    <a:pt x="31" y="52"/>
                  </a:lnTo>
                  <a:lnTo>
                    <a:pt x="33" y="50"/>
                  </a:lnTo>
                  <a:lnTo>
                    <a:pt x="33" y="48"/>
                  </a:lnTo>
                  <a:lnTo>
                    <a:pt x="34" y="45"/>
                  </a:lnTo>
                  <a:lnTo>
                    <a:pt x="33" y="43"/>
                  </a:lnTo>
                  <a:lnTo>
                    <a:pt x="33" y="41"/>
                  </a:lnTo>
                  <a:lnTo>
                    <a:pt x="32" y="40"/>
                  </a:lnTo>
                  <a:lnTo>
                    <a:pt x="30" y="38"/>
                  </a:lnTo>
                  <a:lnTo>
                    <a:pt x="28" y="37"/>
                  </a:lnTo>
                  <a:lnTo>
                    <a:pt x="26" y="36"/>
                  </a:lnTo>
                  <a:lnTo>
                    <a:pt x="18" y="34"/>
                  </a:lnTo>
                  <a:lnTo>
                    <a:pt x="12" y="32"/>
                  </a:lnTo>
                  <a:lnTo>
                    <a:pt x="9" y="29"/>
                  </a:lnTo>
                  <a:lnTo>
                    <a:pt x="7" y="28"/>
                  </a:lnTo>
                  <a:lnTo>
                    <a:pt x="6" y="26"/>
                  </a:lnTo>
                  <a:lnTo>
                    <a:pt x="6" y="23"/>
                  </a:lnTo>
                  <a:lnTo>
                    <a:pt x="5" y="21"/>
                  </a:lnTo>
                  <a:lnTo>
                    <a:pt x="6" y="17"/>
                  </a:lnTo>
                  <a:lnTo>
                    <a:pt x="7" y="13"/>
                  </a:lnTo>
                  <a:lnTo>
                    <a:pt x="8" y="11"/>
                  </a:lnTo>
                  <a:lnTo>
                    <a:pt x="9" y="9"/>
                  </a:lnTo>
                  <a:lnTo>
                    <a:pt x="13" y="6"/>
                  </a:lnTo>
                  <a:lnTo>
                    <a:pt x="16" y="3"/>
                  </a:lnTo>
                  <a:lnTo>
                    <a:pt x="20" y="1"/>
                  </a:lnTo>
                  <a:lnTo>
                    <a:pt x="26" y="0"/>
                  </a:lnTo>
                  <a:lnTo>
                    <a:pt x="30" y="0"/>
                  </a:lnTo>
                  <a:lnTo>
                    <a:pt x="34" y="0"/>
                  </a:lnTo>
                  <a:lnTo>
                    <a:pt x="37" y="1"/>
                  </a:lnTo>
                  <a:lnTo>
                    <a:pt x="40" y="1"/>
                  </a:lnTo>
                  <a:lnTo>
                    <a:pt x="43" y="3"/>
                  </a:lnTo>
                  <a:lnTo>
                    <a:pt x="41" y="10"/>
                  </a:lnTo>
                  <a:lnTo>
                    <a:pt x="41" y="18"/>
                  </a:lnTo>
                  <a:lnTo>
                    <a:pt x="38" y="18"/>
                  </a:lnTo>
                  <a:lnTo>
                    <a:pt x="38" y="13"/>
                  </a:lnTo>
                  <a:lnTo>
                    <a:pt x="37" y="11"/>
                  </a:lnTo>
                  <a:lnTo>
                    <a:pt x="37" y="10"/>
                  </a:lnTo>
                  <a:lnTo>
                    <a:pt x="36" y="8"/>
                  </a:lnTo>
                  <a:lnTo>
                    <a:pt x="35" y="7"/>
                  </a:lnTo>
                  <a:lnTo>
                    <a:pt x="31" y="5"/>
                  </a:lnTo>
                  <a:lnTo>
                    <a:pt x="26" y="5"/>
                  </a:lnTo>
                  <a:lnTo>
                    <a:pt x="22" y="5"/>
                  </a:lnTo>
                  <a:lnTo>
                    <a:pt x="20" y="5"/>
                  </a:lnTo>
                  <a:lnTo>
                    <a:pt x="18" y="6"/>
                  </a:lnTo>
                  <a:lnTo>
                    <a:pt x="16" y="8"/>
                  </a:lnTo>
                  <a:lnTo>
                    <a:pt x="14" y="9"/>
                  </a:lnTo>
                  <a:lnTo>
                    <a:pt x="13" y="11"/>
                  </a:lnTo>
                  <a:lnTo>
                    <a:pt x="13" y="13"/>
                  </a:lnTo>
                  <a:lnTo>
                    <a:pt x="12" y="16"/>
                  </a:lnTo>
                  <a:lnTo>
                    <a:pt x="13" y="19"/>
                  </a:lnTo>
                  <a:lnTo>
                    <a:pt x="15" y="22"/>
                  </a:lnTo>
                  <a:lnTo>
                    <a:pt x="16" y="23"/>
                  </a:lnTo>
                  <a:lnTo>
                    <a:pt x="18" y="24"/>
                  </a:lnTo>
                  <a:lnTo>
                    <a:pt x="25" y="26"/>
                  </a:lnTo>
                  <a:lnTo>
                    <a:pt x="27" y="27"/>
                  </a:lnTo>
                  <a:lnTo>
                    <a:pt x="31" y="28"/>
                  </a:lnTo>
                  <a:lnTo>
                    <a:pt x="34" y="29"/>
                  </a:lnTo>
                  <a:lnTo>
                    <a:pt x="36" y="30"/>
                  </a:lnTo>
                  <a:lnTo>
                    <a:pt x="38" y="32"/>
                  </a:lnTo>
                  <a:lnTo>
                    <a:pt x="40" y="33"/>
                  </a:lnTo>
                  <a:lnTo>
                    <a:pt x="41" y="35"/>
                  </a:lnTo>
                  <a:lnTo>
                    <a:pt x="42" y="38"/>
                  </a:lnTo>
                  <a:lnTo>
                    <a:pt x="42" y="40"/>
                  </a:lnTo>
                  <a:lnTo>
                    <a:pt x="41" y="44"/>
                  </a:lnTo>
                  <a:lnTo>
                    <a:pt x="41" y="47"/>
                  </a:lnTo>
                  <a:lnTo>
                    <a:pt x="40" y="49"/>
                  </a:lnTo>
                  <a:lnTo>
                    <a:pt x="37" y="53"/>
                  </a:lnTo>
                  <a:lnTo>
                    <a:pt x="36" y="54"/>
                  </a:lnTo>
                  <a:lnTo>
                    <a:pt x="34" y="56"/>
                  </a:lnTo>
                  <a:lnTo>
                    <a:pt x="31" y="58"/>
                  </a:lnTo>
                  <a:lnTo>
                    <a:pt x="29" y="59"/>
                  </a:lnTo>
                  <a:lnTo>
                    <a:pt x="24" y="61"/>
                  </a:lnTo>
                  <a:lnTo>
                    <a:pt x="18" y="63"/>
                  </a:lnTo>
                  <a:lnTo>
                    <a:pt x="12" y="63"/>
                  </a:lnTo>
                  <a:lnTo>
                    <a:pt x="6" y="62"/>
                  </a:lnTo>
                  <a:lnTo>
                    <a:pt x="3" y="61"/>
                  </a:lnTo>
                  <a:lnTo>
                    <a:pt x="0" y="6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7" name="Freeform 125"/>
            <p:cNvSpPr>
              <a:spLocks/>
            </p:cNvSpPr>
            <p:nvPr userDrawn="1"/>
          </p:nvSpPr>
          <p:spPr bwMode="auto">
            <a:xfrm>
              <a:off x="2932" y="1217"/>
              <a:ext cx="65" cy="91"/>
            </a:xfrm>
            <a:custGeom>
              <a:avLst/>
              <a:gdLst/>
              <a:ahLst/>
              <a:cxnLst>
                <a:cxn ang="0">
                  <a:pos x="0" y="89"/>
                </a:cxn>
                <a:cxn ang="0">
                  <a:pos x="0" y="86"/>
                </a:cxn>
                <a:cxn ang="0">
                  <a:pos x="4" y="84"/>
                </a:cxn>
                <a:cxn ang="0">
                  <a:pos x="6" y="83"/>
                </a:cxn>
                <a:cxn ang="0">
                  <a:pos x="7" y="81"/>
                </a:cxn>
                <a:cxn ang="0">
                  <a:pos x="8" y="78"/>
                </a:cxn>
                <a:cxn ang="0">
                  <a:pos x="11" y="66"/>
                </a:cxn>
                <a:cxn ang="0">
                  <a:pos x="11" y="62"/>
                </a:cxn>
                <a:cxn ang="0">
                  <a:pos x="16" y="36"/>
                </a:cxn>
                <a:cxn ang="0">
                  <a:pos x="16" y="34"/>
                </a:cxn>
                <a:cxn ang="0">
                  <a:pos x="19" y="16"/>
                </a:cxn>
                <a:cxn ang="0">
                  <a:pos x="20" y="8"/>
                </a:cxn>
                <a:cxn ang="0">
                  <a:pos x="20" y="6"/>
                </a:cxn>
                <a:cxn ang="0">
                  <a:pos x="19" y="5"/>
                </a:cxn>
                <a:cxn ang="0">
                  <a:pos x="16" y="4"/>
                </a:cxn>
                <a:cxn ang="0">
                  <a:pos x="13" y="3"/>
                </a:cxn>
                <a:cxn ang="0">
                  <a:pos x="9" y="3"/>
                </a:cxn>
                <a:cxn ang="0">
                  <a:pos x="10" y="0"/>
                </a:cxn>
                <a:cxn ang="0">
                  <a:pos x="16" y="0"/>
                </a:cxn>
                <a:cxn ang="0">
                  <a:pos x="26" y="0"/>
                </a:cxn>
                <a:cxn ang="0">
                  <a:pos x="36" y="0"/>
                </a:cxn>
                <a:cxn ang="0">
                  <a:pos x="43" y="0"/>
                </a:cxn>
                <a:cxn ang="0">
                  <a:pos x="42" y="3"/>
                </a:cxn>
                <a:cxn ang="0">
                  <a:pos x="39" y="3"/>
                </a:cxn>
                <a:cxn ang="0">
                  <a:pos x="36" y="4"/>
                </a:cxn>
                <a:cxn ang="0">
                  <a:pos x="34" y="4"/>
                </a:cxn>
                <a:cxn ang="0">
                  <a:pos x="32" y="6"/>
                </a:cxn>
                <a:cxn ang="0">
                  <a:pos x="31" y="7"/>
                </a:cxn>
                <a:cxn ang="0">
                  <a:pos x="29" y="17"/>
                </a:cxn>
                <a:cxn ang="0">
                  <a:pos x="26" y="35"/>
                </a:cxn>
                <a:cxn ang="0">
                  <a:pos x="18" y="83"/>
                </a:cxn>
                <a:cxn ang="0">
                  <a:pos x="24" y="84"/>
                </a:cxn>
                <a:cxn ang="0">
                  <a:pos x="31" y="84"/>
                </a:cxn>
                <a:cxn ang="0">
                  <a:pos x="48" y="83"/>
                </a:cxn>
                <a:cxn ang="0">
                  <a:pos x="53" y="83"/>
                </a:cxn>
                <a:cxn ang="0">
                  <a:pos x="55" y="81"/>
                </a:cxn>
                <a:cxn ang="0">
                  <a:pos x="56" y="80"/>
                </a:cxn>
                <a:cxn ang="0">
                  <a:pos x="57" y="78"/>
                </a:cxn>
                <a:cxn ang="0">
                  <a:pos x="58" y="74"/>
                </a:cxn>
                <a:cxn ang="0">
                  <a:pos x="60" y="68"/>
                </a:cxn>
                <a:cxn ang="0">
                  <a:pos x="63" y="68"/>
                </a:cxn>
                <a:cxn ang="0">
                  <a:pos x="62" y="78"/>
                </a:cxn>
                <a:cxn ang="0">
                  <a:pos x="60" y="89"/>
                </a:cxn>
                <a:cxn ang="0">
                  <a:pos x="41" y="89"/>
                </a:cxn>
                <a:cxn ang="0">
                  <a:pos x="13" y="89"/>
                </a:cxn>
                <a:cxn ang="0">
                  <a:pos x="5" y="89"/>
                </a:cxn>
                <a:cxn ang="0">
                  <a:pos x="0" y="89"/>
                </a:cxn>
              </a:cxnLst>
              <a:rect l="0" t="0" r="r" b="b"/>
              <a:pathLst>
                <a:path w="63" h="89">
                  <a:moveTo>
                    <a:pt x="0" y="89"/>
                  </a:moveTo>
                  <a:lnTo>
                    <a:pt x="0" y="86"/>
                  </a:lnTo>
                  <a:lnTo>
                    <a:pt x="4" y="84"/>
                  </a:lnTo>
                  <a:lnTo>
                    <a:pt x="6" y="83"/>
                  </a:lnTo>
                  <a:lnTo>
                    <a:pt x="7" y="81"/>
                  </a:lnTo>
                  <a:lnTo>
                    <a:pt x="8" y="78"/>
                  </a:lnTo>
                  <a:lnTo>
                    <a:pt x="11" y="66"/>
                  </a:lnTo>
                  <a:lnTo>
                    <a:pt x="11" y="62"/>
                  </a:lnTo>
                  <a:lnTo>
                    <a:pt x="16" y="36"/>
                  </a:lnTo>
                  <a:lnTo>
                    <a:pt x="16" y="34"/>
                  </a:lnTo>
                  <a:lnTo>
                    <a:pt x="19" y="16"/>
                  </a:lnTo>
                  <a:lnTo>
                    <a:pt x="20" y="8"/>
                  </a:lnTo>
                  <a:lnTo>
                    <a:pt x="20" y="6"/>
                  </a:lnTo>
                  <a:lnTo>
                    <a:pt x="19" y="5"/>
                  </a:lnTo>
                  <a:lnTo>
                    <a:pt x="16" y="4"/>
                  </a:lnTo>
                  <a:lnTo>
                    <a:pt x="13" y="3"/>
                  </a:lnTo>
                  <a:lnTo>
                    <a:pt x="9" y="3"/>
                  </a:lnTo>
                  <a:lnTo>
                    <a:pt x="10" y="0"/>
                  </a:lnTo>
                  <a:lnTo>
                    <a:pt x="16" y="0"/>
                  </a:lnTo>
                  <a:lnTo>
                    <a:pt x="26" y="0"/>
                  </a:lnTo>
                  <a:lnTo>
                    <a:pt x="36" y="0"/>
                  </a:lnTo>
                  <a:lnTo>
                    <a:pt x="43" y="0"/>
                  </a:lnTo>
                  <a:lnTo>
                    <a:pt x="42" y="3"/>
                  </a:lnTo>
                  <a:lnTo>
                    <a:pt x="39" y="3"/>
                  </a:lnTo>
                  <a:lnTo>
                    <a:pt x="36" y="4"/>
                  </a:lnTo>
                  <a:lnTo>
                    <a:pt x="34" y="4"/>
                  </a:lnTo>
                  <a:lnTo>
                    <a:pt x="32" y="6"/>
                  </a:lnTo>
                  <a:lnTo>
                    <a:pt x="31" y="7"/>
                  </a:lnTo>
                  <a:lnTo>
                    <a:pt x="29" y="17"/>
                  </a:lnTo>
                  <a:lnTo>
                    <a:pt x="26" y="35"/>
                  </a:lnTo>
                  <a:lnTo>
                    <a:pt x="18" y="83"/>
                  </a:lnTo>
                  <a:lnTo>
                    <a:pt x="24" y="84"/>
                  </a:lnTo>
                  <a:lnTo>
                    <a:pt x="31" y="84"/>
                  </a:lnTo>
                  <a:lnTo>
                    <a:pt x="48" y="83"/>
                  </a:lnTo>
                  <a:lnTo>
                    <a:pt x="53" y="83"/>
                  </a:lnTo>
                  <a:lnTo>
                    <a:pt x="55" y="81"/>
                  </a:lnTo>
                  <a:lnTo>
                    <a:pt x="56" y="80"/>
                  </a:lnTo>
                  <a:lnTo>
                    <a:pt x="57" y="78"/>
                  </a:lnTo>
                  <a:lnTo>
                    <a:pt x="58" y="74"/>
                  </a:lnTo>
                  <a:lnTo>
                    <a:pt x="60" y="68"/>
                  </a:lnTo>
                  <a:lnTo>
                    <a:pt x="63" y="68"/>
                  </a:lnTo>
                  <a:lnTo>
                    <a:pt x="62" y="78"/>
                  </a:lnTo>
                  <a:lnTo>
                    <a:pt x="60" y="89"/>
                  </a:lnTo>
                  <a:lnTo>
                    <a:pt x="41" y="89"/>
                  </a:lnTo>
                  <a:lnTo>
                    <a:pt x="13" y="89"/>
                  </a:lnTo>
                  <a:lnTo>
                    <a:pt x="5" y="89"/>
                  </a:lnTo>
                  <a:lnTo>
                    <a:pt x="0" y="89"/>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8" name="Freeform 126"/>
            <p:cNvSpPr>
              <a:spLocks noEditPoints="1"/>
            </p:cNvSpPr>
            <p:nvPr userDrawn="1"/>
          </p:nvSpPr>
          <p:spPr bwMode="auto">
            <a:xfrm>
              <a:off x="3006" y="1245"/>
              <a:ext cx="52" cy="66"/>
            </a:xfrm>
            <a:custGeom>
              <a:avLst/>
              <a:gdLst/>
              <a:ahLst/>
              <a:cxnLst>
                <a:cxn ang="0">
                  <a:pos x="35" y="8"/>
                </a:cxn>
                <a:cxn ang="0">
                  <a:pos x="26" y="7"/>
                </a:cxn>
                <a:cxn ang="0">
                  <a:pos x="21" y="11"/>
                </a:cxn>
                <a:cxn ang="0">
                  <a:pos x="15" y="21"/>
                </a:cxn>
                <a:cxn ang="0">
                  <a:pos x="13" y="32"/>
                </a:cxn>
                <a:cxn ang="0">
                  <a:pos x="9" y="51"/>
                </a:cxn>
                <a:cxn ang="0">
                  <a:pos x="11" y="55"/>
                </a:cxn>
                <a:cxn ang="0">
                  <a:pos x="13" y="55"/>
                </a:cxn>
                <a:cxn ang="0">
                  <a:pos x="19" y="51"/>
                </a:cxn>
                <a:cxn ang="0">
                  <a:pos x="28" y="41"/>
                </a:cxn>
                <a:cxn ang="0">
                  <a:pos x="36" y="25"/>
                </a:cxn>
                <a:cxn ang="0">
                  <a:pos x="40" y="9"/>
                </a:cxn>
                <a:cxn ang="0">
                  <a:pos x="26" y="48"/>
                </a:cxn>
                <a:cxn ang="0">
                  <a:pos x="18" y="57"/>
                </a:cxn>
                <a:cxn ang="0">
                  <a:pos x="11" y="62"/>
                </a:cxn>
                <a:cxn ang="0">
                  <a:pos x="5" y="64"/>
                </a:cxn>
                <a:cxn ang="0">
                  <a:pos x="2" y="62"/>
                </a:cxn>
                <a:cxn ang="0">
                  <a:pos x="1" y="59"/>
                </a:cxn>
                <a:cxn ang="0">
                  <a:pos x="1" y="46"/>
                </a:cxn>
                <a:cxn ang="0">
                  <a:pos x="8" y="22"/>
                </a:cxn>
                <a:cxn ang="0">
                  <a:pos x="11" y="13"/>
                </a:cxn>
                <a:cxn ang="0">
                  <a:pos x="21" y="5"/>
                </a:cxn>
                <a:cxn ang="0">
                  <a:pos x="28" y="1"/>
                </a:cxn>
                <a:cxn ang="0">
                  <a:pos x="38" y="1"/>
                </a:cxn>
                <a:cxn ang="0">
                  <a:pos x="50" y="0"/>
                </a:cxn>
                <a:cxn ang="0">
                  <a:pos x="46" y="19"/>
                </a:cxn>
                <a:cxn ang="0">
                  <a:pos x="40" y="46"/>
                </a:cxn>
                <a:cxn ang="0">
                  <a:pos x="40" y="55"/>
                </a:cxn>
                <a:cxn ang="0">
                  <a:pos x="42" y="55"/>
                </a:cxn>
                <a:cxn ang="0">
                  <a:pos x="45" y="54"/>
                </a:cxn>
                <a:cxn ang="0">
                  <a:pos x="51" y="53"/>
                </a:cxn>
                <a:cxn ang="0">
                  <a:pos x="40" y="61"/>
                </a:cxn>
                <a:cxn ang="0">
                  <a:pos x="36" y="63"/>
                </a:cxn>
                <a:cxn ang="0">
                  <a:pos x="32" y="64"/>
                </a:cxn>
                <a:cxn ang="0">
                  <a:pos x="30" y="61"/>
                </a:cxn>
                <a:cxn ang="0">
                  <a:pos x="31" y="51"/>
                </a:cxn>
              </a:cxnLst>
              <a:rect l="0" t="0" r="r" b="b"/>
              <a:pathLst>
                <a:path w="51" h="64">
                  <a:moveTo>
                    <a:pt x="40" y="9"/>
                  </a:moveTo>
                  <a:lnTo>
                    <a:pt x="35" y="8"/>
                  </a:lnTo>
                  <a:lnTo>
                    <a:pt x="30" y="7"/>
                  </a:lnTo>
                  <a:lnTo>
                    <a:pt x="26" y="7"/>
                  </a:lnTo>
                  <a:lnTo>
                    <a:pt x="23" y="8"/>
                  </a:lnTo>
                  <a:lnTo>
                    <a:pt x="21" y="11"/>
                  </a:lnTo>
                  <a:lnTo>
                    <a:pt x="18" y="14"/>
                  </a:lnTo>
                  <a:lnTo>
                    <a:pt x="15" y="21"/>
                  </a:lnTo>
                  <a:lnTo>
                    <a:pt x="14" y="26"/>
                  </a:lnTo>
                  <a:lnTo>
                    <a:pt x="13" y="32"/>
                  </a:lnTo>
                  <a:lnTo>
                    <a:pt x="10" y="43"/>
                  </a:lnTo>
                  <a:lnTo>
                    <a:pt x="9" y="51"/>
                  </a:lnTo>
                  <a:lnTo>
                    <a:pt x="10" y="54"/>
                  </a:lnTo>
                  <a:lnTo>
                    <a:pt x="11" y="55"/>
                  </a:lnTo>
                  <a:lnTo>
                    <a:pt x="12" y="56"/>
                  </a:lnTo>
                  <a:lnTo>
                    <a:pt x="13" y="55"/>
                  </a:lnTo>
                  <a:lnTo>
                    <a:pt x="15" y="55"/>
                  </a:lnTo>
                  <a:lnTo>
                    <a:pt x="19" y="51"/>
                  </a:lnTo>
                  <a:lnTo>
                    <a:pt x="24" y="47"/>
                  </a:lnTo>
                  <a:lnTo>
                    <a:pt x="28" y="41"/>
                  </a:lnTo>
                  <a:lnTo>
                    <a:pt x="33" y="33"/>
                  </a:lnTo>
                  <a:lnTo>
                    <a:pt x="36" y="25"/>
                  </a:lnTo>
                  <a:lnTo>
                    <a:pt x="39" y="17"/>
                  </a:lnTo>
                  <a:lnTo>
                    <a:pt x="40" y="9"/>
                  </a:lnTo>
                  <a:close/>
                  <a:moveTo>
                    <a:pt x="34" y="37"/>
                  </a:moveTo>
                  <a:lnTo>
                    <a:pt x="26" y="48"/>
                  </a:lnTo>
                  <a:lnTo>
                    <a:pt x="22" y="53"/>
                  </a:lnTo>
                  <a:lnTo>
                    <a:pt x="18" y="57"/>
                  </a:lnTo>
                  <a:lnTo>
                    <a:pt x="14" y="60"/>
                  </a:lnTo>
                  <a:lnTo>
                    <a:pt x="11" y="62"/>
                  </a:lnTo>
                  <a:lnTo>
                    <a:pt x="8" y="64"/>
                  </a:lnTo>
                  <a:lnTo>
                    <a:pt x="5" y="64"/>
                  </a:lnTo>
                  <a:lnTo>
                    <a:pt x="3" y="63"/>
                  </a:lnTo>
                  <a:lnTo>
                    <a:pt x="2" y="62"/>
                  </a:lnTo>
                  <a:lnTo>
                    <a:pt x="1" y="60"/>
                  </a:lnTo>
                  <a:lnTo>
                    <a:pt x="1" y="59"/>
                  </a:lnTo>
                  <a:lnTo>
                    <a:pt x="0" y="54"/>
                  </a:lnTo>
                  <a:lnTo>
                    <a:pt x="1" y="46"/>
                  </a:lnTo>
                  <a:lnTo>
                    <a:pt x="4" y="34"/>
                  </a:lnTo>
                  <a:lnTo>
                    <a:pt x="8" y="22"/>
                  </a:lnTo>
                  <a:lnTo>
                    <a:pt x="9" y="17"/>
                  </a:lnTo>
                  <a:lnTo>
                    <a:pt x="11" y="13"/>
                  </a:lnTo>
                  <a:lnTo>
                    <a:pt x="15" y="9"/>
                  </a:lnTo>
                  <a:lnTo>
                    <a:pt x="21" y="5"/>
                  </a:lnTo>
                  <a:lnTo>
                    <a:pt x="25" y="3"/>
                  </a:lnTo>
                  <a:lnTo>
                    <a:pt x="28" y="1"/>
                  </a:lnTo>
                  <a:lnTo>
                    <a:pt x="33" y="1"/>
                  </a:lnTo>
                  <a:lnTo>
                    <a:pt x="38" y="1"/>
                  </a:lnTo>
                  <a:lnTo>
                    <a:pt x="46" y="3"/>
                  </a:lnTo>
                  <a:lnTo>
                    <a:pt x="50" y="0"/>
                  </a:lnTo>
                  <a:lnTo>
                    <a:pt x="51" y="2"/>
                  </a:lnTo>
                  <a:lnTo>
                    <a:pt x="46" y="19"/>
                  </a:lnTo>
                  <a:lnTo>
                    <a:pt x="43" y="34"/>
                  </a:lnTo>
                  <a:lnTo>
                    <a:pt x="40" y="46"/>
                  </a:lnTo>
                  <a:lnTo>
                    <a:pt x="40" y="53"/>
                  </a:lnTo>
                  <a:lnTo>
                    <a:pt x="40" y="55"/>
                  </a:lnTo>
                  <a:lnTo>
                    <a:pt x="41" y="55"/>
                  </a:lnTo>
                  <a:lnTo>
                    <a:pt x="42" y="55"/>
                  </a:lnTo>
                  <a:lnTo>
                    <a:pt x="43" y="55"/>
                  </a:lnTo>
                  <a:lnTo>
                    <a:pt x="45" y="54"/>
                  </a:lnTo>
                  <a:lnTo>
                    <a:pt x="50" y="49"/>
                  </a:lnTo>
                  <a:lnTo>
                    <a:pt x="51" y="53"/>
                  </a:lnTo>
                  <a:lnTo>
                    <a:pt x="45" y="58"/>
                  </a:lnTo>
                  <a:lnTo>
                    <a:pt x="40" y="61"/>
                  </a:lnTo>
                  <a:lnTo>
                    <a:pt x="38" y="62"/>
                  </a:lnTo>
                  <a:lnTo>
                    <a:pt x="36" y="63"/>
                  </a:lnTo>
                  <a:lnTo>
                    <a:pt x="33" y="64"/>
                  </a:lnTo>
                  <a:lnTo>
                    <a:pt x="32" y="64"/>
                  </a:lnTo>
                  <a:lnTo>
                    <a:pt x="31" y="63"/>
                  </a:lnTo>
                  <a:lnTo>
                    <a:pt x="30" y="61"/>
                  </a:lnTo>
                  <a:lnTo>
                    <a:pt x="30" y="59"/>
                  </a:lnTo>
                  <a:lnTo>
                    <a:pt x="31" y="51"/>
                  </a:lnTo>
                  <a:lnTo>
                    <a:pt x="34" y="37"/>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9" name="Freeform 127"/>
            <p:cNvSpPr>
              <a:spLocks noEditPoints="1"/>
            </p:cNvSpPr>
            <p:nvPr userDrawn="1"/>
          </p:nvSpPr>
          <p:spPr bwMode="auto">
            <a:xfrm>
              <a:off x="3068" y="1212"/>
              <a:ext cx="52" cy="98"/>
            </a:xfrm>
            <a:custGeom>
              <a:avLst/>
              <a:gdLst/>
              <a:ahLst/>
              <a:cxnLst>
                <a:cxn ang="0">
                  <a:pos x="32" y="40"/>
                </a:cxn>
                <a:cxn ang="0">
                  <a:pos x="24" y="45"/>
                </a:cxn>
                <a:cxn ang="0">
                  <a:pos x="18" y="52"/>
                </a:cxn>
                <a:cxn ang="0">
                  <a:pos x="13" y="63"/>
                </a:cxn>
                <a:cxn ang="0">
                  <a:pos x="10" y="80"/>
                </a:cxn>
                <a:cxn ang="0">
                  <a:pos x="12" y="87"/>
                </a:cxn>
                <a:cxn ang="0">
                  <a:pos x="15" y="89"/>
                </a:cxn>
                <a:cxn ang="0">
                  <a:pos x="18" y="90"/>
                </a:cxn>
                <a:cxn ang="0">
                  <a:pos x="26" y="88"/>
                </a:cxn>
                <a:cxn ang="0">
                  <a:pos x="30" y="85"/>
                </a:cxn>
                <a:cxn ang="0">
                  <a:pos x="35" y="77"/>
                </a:cxn>
                <a:cxn ang="0">
                  <a:pos x="40" y="63"/>
                </a:cxn>
                <a:cxn ang="0">
                  <a:pos x="42" y="48"/>
                </a:cxn>
                <a:cxn ang="0">
                  <a:pos x="40" y="41"/>
                </a:cxn>
                <a:cxn ang="0">
                  <a:pos x="39" y="40"/>
                </a:cxn>
                <a:cxn ang="0">
                  <a:pos x="5" y="58"/>
                </a:cxn>
                <a:cxn ang="0">
                  <a:pos x="12" y="18"/>
                </a:cxn>
                <a:cxn ang="0">
                  <a:pos x="13" y="10"/>
                </a:cxn>
                <a:cxn ang="0">
                  <a:pos x="9" y="8"/>
                </a:cxn>
                <a:cxn ang="0">
                  <a:pos x="3" y="8"/>
                </a:cxn>
                <a:cxn ang="0">
                  <a:pos x="10" y="4"/>
                </a:cxn>
                <a:cxn ang="0">
                  <a:pos x="19" y="1"/>
                </a:cxn>
                <a:cxn ang="0">
                  <a:pos x="25" y="1"/>
                </a:cxn>
                <a:cxn ang="0">
                  <a:pos x="17" y="48"/>
                </a:cxn>
                <a:cxn ang="0">
                  <a:pos x="24" y="41"/>
                </a:cxn>
                <a:cxn ang="0">
                  <a:pos x="32" y="35"/>
                </a:cxn>
                <a:cxn ang="0">
                  <a:pos x="40" y="33"/>
                </a:cxn>
                <a:cxn ang="0">
                  <a:pos x="47" y="33"/>
                </a:cxn>
                <a:cxn ang="0">
                  <a:pos x="49" y="35"/>
                </a:cxn>
                <a:cxn ang="0">
                  <a:pos x="51" y="44"/>
                </a:cxn>
                <a:cxn ang="0">
                  <a:pos x="49" y="60"/>
                </a:cxn>
                <a:cxn ang="0">
                  <a:pos x="47" y="65"/>
                </a:cxn>
                <a:cxn ang="0">
                  <a:pos x="44" y="74"/>
                </a:cxn>
                <a:cxn ang="0">
                  <a:pos x="33" y="87"/>
                </a:cxn>
                <a:cxn ang="0">
                  <a:pos x="26" y="92"/>
                </a:cxn>
                <a:cxn ang="0">
                  <a:pos x="20" y="94"/>
                </a:cxn>
                <a:cxn ang="0">
                  <a:pos x="13" y="95"/>
                </a:cxn>
                <a:cxn ang="0">
                  <a:pos x="7" y="94"/>
                </a:cxn>
                <a:cxn ang="0">
                  <a:pos x="3" y="92"/>
                </a:cxn>
                <a:cxn ang="0">
                  <a:pos x="1" y="89"/>
                </a:cxn>
                <a:cxn ang="0">
                  <a:pos x="0" y="84"/>
                </a:cxn>
                <a:cxn ang="0">
                  <a:pos x="3" y="66"/>
                </a:cxn>
              </a:cxnLst>
              <a:rect l="0" t="0" r="r" b="b"/>
              <a:pathLst>
                <a:path w="51" h="95">
                  <a:moveTo>
                    <a:pt x="36" y="39"/>
                  </a:moveTo>
                  <a:lnTo>
                    <a:pt x="32" y="40"/>
                  </a:lnTo>
                  <a:lnTo>
                    <a:pt x="28" y="42"/>
                  </a:lnTo>
                  <a:lnTo>
                    <a:pt x="24" y="45"/>
                  </a:lnTo>
                  <a:lnTo>
                    <a:pt x="21" y="49"/>
                  </a:lnTo>
                  <a:lnTo>
                    <a:pt x="18" y="52"/>
                  </a:lnTo>
                  <a:lnTo>
                    <a:pt x="16" y="55"/>
                  </a:lnTo>
                  <a:lnTo>
                    <a:pt x="13" y="63"/>
                  </a:lnTo>
                  <a:lnTo>
                    <a:pt x="10" y="72"/>
                  </a:lnTo>
                  <a:lnTo>
                    <a:pt x="10" y="80"/>
                  </a:lnTo>
                  <a:lnTo>
                    <a:pt x="10" y="84"/>
                  </a:lnTo>
                  <a:lnTo>
                    <a:pt x="12" y="87"/>
                  </a:lnTo>
                  <a:lnTo>
                    <a:pt x="13" y="89"/>
                  </a:lnTo>
                  <a:lnTo>
                    <a:pt x="15" y="89"/>
                  </a:lnTo>
                  <a:lnTo>
                    <a:pt x="16" y="90"/>
                  </a:lnTo>
                  <a:lnTo>
                    <a:pt x="18" y="90"/>
                  </a:lnTo>
                  <a:lnTo>
                    <a:pt x="23" y="89"/>
                  </a:lnTo>
                  <a:lnTo>
                    <a:pt x="26" y="88"/>
                  </a:lnTo>
                  <a:lnTo>
                    <a:pt x="28" y="87"/>
                  </a:lnTo>
                  <a:lnTo>
                    <a:pt x="30" y="85"/>
                  </a:lnTo>
                  <a:lnTo>
                    <a:pt x="32" y="83"/>
                  </a:lnTo>
                  <a:lnTo>
                    <a:pt x="35" y="77"/>
                  </a:lnTo>
                  <a:lnTo>
                    <a:pt x="38" y="70"/>
                  </a:lnTo>
                  <a:lnTo>
                    <a:pt x="40" y="63"/>
                  </a:lnTo>
                  <a:lnTo>
                    <a:pt x="41" y="55"/>
                  </a:lnTo>
                  <a:lnTo>
                    <a:pt x="42" y="48"/>
                  </a:lnTo>
                  <a:lnTo>
                    <a:pt x="41" y="44"/>
                  </a:lnTo>
                  <a:lnTo>
                    <a:pt x="40" y="41"/>
                  </a:lnTo>
                  <a:lnTo>
                    <a:pt x="39" y="41"/>
                  </a:lnTo>
                  <a:lnTo>
                    <a:pt x="39" y="40"/>
                  </a:lnTo>
                  <a:lnTo>
                    <a:pt x="36" y="39"/>
                  </a:lnTo>
                  <a:close/>
                  <a:moveTo>
                    <a:pt x="5" y="58"/>
                  </a:moveTo>
                  <a:lnTo>
                    <a:pt x="10" y="30"/>
                  </a:lnTo>
                  <a:lnTo>
                    <a:pt x="12" y="18"/>
                  </a:lnTo>
                  <a:lnTo>
                    <a:pt x="13" y="11"/>
                  </a:lnTo>
                  <a:lnTo>
                    <a:pt x="13" y="10"/>
                  </a:lnTo>
                  <a:lnTo>
                    <a:pt x="12" y="9"/>
                  </a:lnTo>
                  <a:lnTo>
                    <a:pt x="9" y="8"/>
                  </a:lnTo>
                  <a:lnTo>
                    <a:pt x="7" y="8"/>
                  </a:lnTo>
                  <a:lnTo>
                    <a:pt x="3" y="8"/>
                  </a:lnTo>
                  <a:lnTo>
                    <a:pt x="3" y="5"/>
                  </a:lnTo>
                  <a:lnTo>
                    <a:pt x="10" y="4"/>
                  </a:lnTo>
                  <a:lnTo>
                    <a:pt x="15" y="3"/>
                  </a:lnTo>
                  <a:lnTo>
                    <a:pt x="19" y="1"/>
                  </a:lnTo>
                  <a:lnTo>
                    <a:pt x="23" y="0"/>
                  </a:lnTo>
                  <a:lnTo>
                    <a:pt x="25" y="1"/>
                  </a:lnTo>
                  <a:lnTo>
                    <a:pt x="14" y="52"/>
                  </a:lnTo>
                  <a:lnTo>
                    <a:pt x="17" y="48"/>
                  </a:lnTo>
                  <a:lnTo>
                    <a:pt x="21" y="44"/>
                  </a:lnTo>
                  <a:lnTo>
                    <a:pt x="24" y="41"/>
                  </a:lnTo>
                  <a:lnTo>
                    <a:pt x="28" y="38"/>
                  </a:lnTo>
                  <a:lnTo>
                    <a:pt x="32" y="35"/>
                  </a:lnTo>
                  <a:lnTo>
                    <a:pt x="36" y="34"/>
                  </a:lnTo>
                  <a:lnTo>
                    <a:pt x="40" y="33"/>
                  </a:lnTo>
                  <a:lnTo>
                    <a:pt x="44" y="32"/>
                  </a:lnTo>
                  <a:lnTo>
                    <a:pt x="47" y="33"/>
                  </a:lnTo>
                  <a:lnTo>
                    <a:pt x="48" y="34"/>
                  </a:lnTo>
                  <a:lnTo>
                    <a:pt x="49" y="35"/>
                  </a:lnTo>
                  <a:lnTo>
                    <a:pt x="50" y="39"/>
                  </a:lnTo>
                  <a:lnTo>
                    <a:pt x="51" y="44"/>
                  </a:lnTo>
                  <a:lnTo>
                    <a:pt x="50" y="54"/>
                  </a:lnTo>
                  <a:lnTo>
                    <a:pt x="49" y="60"/>
                  </a:lnTo>
                  <a:lnTo>
                    <a:pt x="48" y="62"/>
                  </a:lnTo>
                  <a:lnTo>
                    <a:pt x="47" y="65"/>
                  </a:lnTo>
                  <a:lnTo>
                    <a:pt x="46" y="69"/>
                  </a:lnTo>
                  <a:lnTo>
                    <a:pt x="44" y="74"/>
                  </a:lnTo>
                  <a:lnTo>
                    <a:pt x="38" y="82"/>
                  </a:lnTo>
                  <a:lnTo>
                    <a:pt x="33" y="87"/>
                  </a:lnTo>
                  <a:lnTo>
                    <a:pt x="30" y="90"/>
                  </a:lnTo>
                  <a:lnTo>
                    <a:pt x="26" y="92"/>
                  </a:lnTo>
                  <a:lnTo>
                    <a:pt x="23" y="93"/>
                  </a:lnTo>
                  <a:lnTo>
                    <a:pt x="20" y="94"/>
                  </a:lnTo>
                  <a:lnTo>
                    <a:pt x="16" y="95"/>
                  </a:lnTo>
                  <a:lnTo>
                    <a:pt x="13" y="95"/>
                  </a:lnTo>
                  <a:lnTo>
                    <a:pt x="10" y="95"/>
                  </a:lnTo>
                  <a:lnTo>
                    <a:pt x="7" y="94"/>
                  </a:lnTo>
                  <a:lnTo>
                    <a:pt x="5" y="94"/>
                  </a:lnTo>
                  <a:lnTo>
                    <a:pt x="3" y="92"/>
                  </a:lnTo>
                  <a:lnTo>
                    <a:pt x="2" y="91"/>
                  </a:lnTo>
                  <a:lnTo>
                    <a:pt x="1" y="89"/>
                  </a:lnTo>
                  <a:lnTo>
                    <a:pt x="0" y="86"/>
                  </a:lnTo>
                  <a:lnTo>
                    <a:pt x="0" y="84"/>
                  </a:lnTo>
                  <a:lnTo>
                    <a:pt x="1" y="77"/>
                  </a:lnTo>
                  <a:lnTo>
                    <a:pt x="3" y="66"/>
                  </a:lnTo>
                  <a:lnTo>
                    <a:pt x="5" y="58"/>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0" name="Freeform 128"/>
            <p:cNvSpPr>
              <a:spLocks noEditPoints="1"/>
            </p:cNvSpPr>
            <p:nvPr userDrawn="1"/>
          </p:nvSpPr>
          <p:spPr bwMode="auto">
            <a:xfrm>
              <a:off x="3125" y="1247"/>
              <a:ext cx="52" cy="64"/>
            </a:xfrm>
            <a:custGeom>
              <a:avLst/>
              <a:gdLst/>
              <a:ahLst/>
              <a:cxnLst>
                <a:cxn ang="0">
                  <a:pos x="25" y="4"/>
                </a:cxn>
                <a:cxn ang="0">
                  <a:pos x="22" y="6"/>
                </a:cxn>
                <a:cxn ang="0">
                  <a:pos x="18" y="10"/>
                </a:cxn>
                <a:cxn ang="0">
                  <a:pos x="14" y="18"/>
                </a:cxn>
                <a:cxn ang="0">
                  <a:pos x="10" y="33"/>
                </a:cxn>
                <a:cxn ang="0">
                  <a:pos x="10" y="45"/>
                </a:cxn>
                <a:cxn ang="0">
                  <a:pos x="12" y="52"/>
                </a:cxn>
                <a:cxn ang="0">
                  <a:pos x="14" y="56"/>
                </a:cxn>
                <a:cxn ang="0">
                  <a:pos x="19" y="58"/>
                </a:cxn>
                <a:cxn ang="0">
                  <a:pos x="26" y="58"/>
                </a:cxn>
                <a:cxn ang="0">
                  <a:pos x="29" y="56"/>
                </a:cxn>
                <a:cxn ang="0">
                  <a:pos x="33" y="53"/>
                </a:cxn>
                <a:cxn ang="0">
                  <a:pos x="37" y="46"/>
                </a:cxn>
                <a:cxn ang="0">
                  <a:pos x="39" y="36"/>
                </a:cxn>
                <a:cxn ang="0">
                  <a:pos x="41" y="20"/>
                </a:cxn>
                <a:cxn ang="0">
                  <a:pos x="40" y="13"/>
                </a:cxn>
                <a:cxn ang="0">
                  <a:pos x="38" y="8"/>
                </a:cxn>
                <a:cxn ang="0">
                  <a:pos x="34" y="5"/>
                </a:cxn>
                <a:cxn ang="0">
                  <a:pos x="29" y="4"/>
                </a:cxn>
                <a:cxn ang="0">
                  <a:pos x="1" y="33"/>
                </a:cxn>
                <a:cxn ang="0">
                  <a:pos x="4" y="22"/>
                </a:cxn>
                <a:cxn ang="0">
                  <a:pos x="10" y="12"/>
                </a:cxn>
                <a:cxn ang="0">
                  <a:pos x="14" y="7"/>
                </a:cxn>
                <a:cxn ang="0">
                  <a:pos x="20" y="3"/>
                </a:cxn>
                <a:cxn ang="0">
                  <a:pos x="33" y="0"/>
                </a:cxn>
                <a:cxn ang="0">
                  <a:pos x="40" y="1"/>
                </a:cxn>
                <a:cxn ang="0">
                  <a:pos x="45" y="4"/>
                </a:cxn>
                <a:cxn ang="0">
                  <a:pos x="48" y="8"/>
                </a:cxn>
                <a:cxn ang="0">
                  <a:pos x="50" y="15"/>
                </a:cxn>
                <a:cxn ang="0">
                  <a:pos x="50" y="29"/>
                </a:cxn>
                <a:cxn ang="0">
                  <a:pos x="46" y="41"/>
                </a:cxn>
                <a:cxn ang="0">
                  <a:pos x="41" y="51"/>
                </a:cxn>
                <a:cxn ang="0">
                  <a:pos x="36" y="56"/>
                </a:cxn>
                <a:cxn ang="0">
                  <a:pos x="30" y="60"/>
                </a:cxn>
                <a:cxn ang="0">
                  <a:pos x="21" y="63"/>
                </a:cxn>
                <a:cxn ang="0">
                  <a:pos x="14" y="63"/>
                </a:cxn>
                <a:cxn ang="0">
                  <a:pos x="7" y="60"/>
                </a:cxn>
                <a:cxn ang="0">
                  <a:pos x="3" y="55"/>
                </a:cxn>
                <a:cxn ang="0">
                  <a:pos x="1" y="47"/>
                </a:cxn>
              </a:cxnLst>
              <a:rect l="0" t="0" r="r" b="b"/>
              <a:pathLst>
                <a:path w="50" h="63">
                  <a:moveTo>
                    <a:pt x="29" y="4"/>
                  </a:moveTo>
                  <a:lnTo>
                    <a:pt x="25" y="4"/>
                  </a:lnTo>
                  <a:lnTo>
                    <a:pt x="24" y="5"/>
                  </a:lnTo>
                  <a:lnTo>
                    <a:pt x="22" y="6"/>
                  </a:lnTo>
                  <a:lnTo>
                    <a:pt x="19" y="8"/>
                  </a:lnTo>
                  <a:lnTo>
                    <a:pt x="18" y="10"/>
                  </a:lnTo>
                  <a:lnTo>
                    <a:pt x="17" y="12"/>
                  </a:lnTo>
                  <a:lnTo>
                    <a:pt x="14" y="18"/>
                  </a:lnTo>
                  <a:lnTo>
                    <a:pt x="12" y="26"/>
                  </a:lnTo>
                  <a:lnTo>
                    <a:pt x="10" y="33"/>
                  </a:lnTo>
                  <a:lnTo>
                    <a:pt x="10" y="42"/>
                  </a:lnTo>
                  <a:lnTo>
                    <a:pt x="10" y="45"/>
                  </a:lnTo>
                  <a:lnTo>
                    <a:pt x="11" y="49"/>
                  </a:lnTo>
                  <a:lnTo>
                    <a:pt x="12" y="52"/>
                  </a:lnTo>
                  <a:lnTo>
                    <a:pt x="13" y="54"/>
                  </a:lnTo>
                  <a:lnTo>
                    <a:pt x="14" y="56"/>
                  </a:lnTo>
                  <a:lnTo>
                    <a:pt x="16" y="58"/>
                  </a:lnTo>
                  <a:lnTo>
                    <a:pt x="19" y="58"/>
                  </a:lnTo>
                  <a:lnTo>
                    <a:pt x="21" y="59"/>
                  </a:lnTo>
                  <a:lnTo>
                    <a:pt x="26" y="58"/>
                  </a:lnTo>
                  <a:lnTo>
                    <a:pt x="28" y="57"/>
                  </a:lnTo>
                  <a:lnTo>
                    <a:pt x="29" y="56"/>
                  </a:lnTo>
                  <a:lnTo>
                    <a:pt x="31" y="55"/>
                  </a:lnTo>
                  <a:lnTo>
                    <a:pt x="33" y="53"/>
                  </a:lnTo>
                  <a:lnTo>
                    <a:pt x="36" y="48"/>
                  </a:lnTo>
                  <a:lnTo>
                    <a:pt x="37" y="46"/>
                  </a:lnTo>
                  <a:lnTo>
                    <a:pt x="38" y="43"/>
                  </a:lnTo>
                  <a:lnTo>
                    <a:pt x="39" y="36"/>
                  </a:lnTo>
                  <a:lnTo>
                    <a:pt x="40" y="29"/>
                  </a:lnTo>
                  <a:lnTo>
                    <a:pt x="41" y="20"/>
                  </a:lnTo>
                  <a:lnTo>
                    <a:pt x="41" y="16"/>
                  </a:lnTo>
                  <a:lnTo>
                    <a:pt x="40" y="13"/>
                  </a:lnTo>
                  <a:lnTo>
                    <a:pt x="39" y="10"/>
                  </a:lnTo>
                  <a:lnTo>
                    <a:pt x="38" y="8"/>
                  </a:lnTo>
                  <a:lnTo>
                    <a:pt x="36" y="6"/>
                  </a:lnTo>
                  <a:lnTo>
                    <a:pt x="34" y="5"/>
                  </a:lnTo>
                  <a:lnTo>
                    <a:pt x="32" y="4"/>
                  </a:lnTo>
                  <a:lnTo>
                    <a:pt x="29" y="4"/>
                  </a:lnTo>
                  <a:close/>
                  <a:moveTo>
                    <a:pt x="0" y="42"/>
                  </a:moveTo>
                  <a:lnTo>
                    <a:pt x="1" y="33"/>
                  </a:lnTo>
                  <a:lnTo>
                    <a:pt x="3" y="25"/>
                  </a:lnTo>
                  <a:lnTo>
                    <a:pt x="4" y="22"/>
                  </a:lnTo>
                  <a:lnTo>
                    <a:pt x="6" y="18"/>
                  </a:lnTo>
                  <a:lnTo>
                    <a:pt x="10" y="12"/>
                  </a:lnTo>
                  <a:lnTo>
                    <a:pt x="12" y="9"/>
                  </a:lnTo>
                  <a:lnTo>
                    <a:pt x="14" y="7"/>
                  </a:lnTo>
                  <a:lnTo>
                    <a:pt x="17" y="4"/>
                  </a:lnTo>
                  <a:lnTo>
                    <a:pt x="20" y="3"/>
                  </a:lnTo>
                  <a:lnTo>
                    <a:pt x="26" y="0"/>
                  </a:lnTo>
                  <a:lnTo>
                    <a:pt x="33" y="0"/>
                  </a:lnTo>
                  <a:lnTo>
                    <a:pt x="37" y="0"/>
                  </a:lnTo>
                  <a:lnTo>
                    <a:pt x="40" y="1"/>
                  </a:lnTo>
                  <a:lnTo>
                    <a:pt x="43" y="3"/>
                  </a:lnTo>
                  <a:lnTo>
                    <a:pt x="45" y="4"/>
                  </a:lnTo>
                  <a:lnTo>
                    <a:pt x="46" y="5"/>
                  </a:lnTo>
                  <a:lnTo>
                    <a:pt x="48" y="8"/>
                  </a:lnTo>
                  <a:lnTo>
                    <a:pt x="49" y="11"/>
                  </a:lnTo>
                  <a:lnTo>
                    <a:pt x="50" y="15"/>
                  </a:lnTo>
                  <a:lnTo>
                    <a:pt x="50" y="20"/>
                  </a:lnTo>
                  <a:lnTo>
                    <a:pt x="50" y="29"/>
                  </a:lnTo>
                  <a:lnTo>
                    <a:pt x="48" y="37"/>
                  </a:lnTo>
                  <a:lnTo>
                    <a:pt x="46" y="41"/>
                  </a:lnTo>
                  <a:lnTo>
                    <a:pt x="45" y="45"/>
                  </a:lnTo>
                  <a:lnTo>
                    <a:pt x="41" y="51"/>
                  </a:lnTo>
                  <a:lnTo>
                    <a:pt x="38" y="54"/>
                  </a:lnTo>
                  <a:lnTo>
                    <a:pt x="36" y="56"/>
                  </a:lnTo>
                  <a:lnTo>
                    <a:pt x="33" y="58"/>
                  </a:lnTo>
                  <a:lnTo>
                    <a:pt x="30" y="60"/>
                  </a:lnTo>
                  <a:lnTo>
                    <a:pt x="24" y="62"/>
                  </a:lnTo>
                  <a:lnTo>
                    <a:pt x="21" y="63"/>
                  </a:lnTo>
                  <a:lnTo>
                    <a:pt x="18" y="63"/>
                  </a:lnTo>
                  <a:lnTo>
                    <a:pt x="14" y="63"/>
                  </a:lnTo>
                  <a:lnTo>
                    <a:pt x="10" y="62"/>
                  </a:lnTo>
                  <a:lnTo>
                    <a:pt x="7" y="60"/>
                  </a:lnTo>
                  <a:lnTo>
                    <a:pt x="5" y="58"/>
                  </a:lnTo>
                  <a:lnTo>
                    <a:pt x="3" y="55"/>
                  </a:lnTo>
                  <a:lnTo>
                    <a:pt x="1" y="51"/>
                  </a:lnTo>
                  <a:lnTo>
                    <a:pt x="1" y="47"/>
                  </a:lnTo>
                  <a:lnTo>
                    <a:pt x="0" y="42"/>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1" name="Freeform 129"/>
            <p:cNvSpPr>
              <a:spLocks/>
            </p:cNvSpPr>
            <p:nvPr userDrawn="1"/>
          </p:nvSpPr>
          <p:spPr bwMode="auto">
            <a:xfrm>
              <a:off x="3183" y="1247"/>
              <a:ext cx="48" cy="64"/>
            </a:xfrm>
            <a:custGeom>
              <a:avLst/>
              <a:gdLst/>
              <a:ahLst/>
              <a:cxnLst>
                <a:cxn ang="0">
                  <a:pos x="3" y="61"/>
                </a:cxn>
                <a:cxn ang="0">
                  <a:pos x="8" y="46"/>
                </a:cxn>
                <a:cxn ang="0">
                  <a:pos x="11" y="31"/>
                </a:cxn>
                <a:cxn ang="0">
                  <a:pos x="13" y="19"/>
                </a:cxn>
                <a:cxn ang="0">
                  <a:pos x="14" y="11"/>
                </a:cxn>
                <a:cxn ang="0">
                  <a:pos x="13" y="9"/>
                </a:cxn>
                <a:cxn ang="0">
                  <a:pos x="12" y="8"/>
                </a:cxn>
                <a:cxn ang="0">
                  <a:pos x="10" y="9"/>
                </a:cxn>
                <a:cxn ang="0">
                  <a:pos x="8" y="10"/>
                </a:cxn>
                <a:cxn ang="0">
                  <a:pos x="2" y="14"/>
                </a:cxn>
                <a:cxn ang="0">
                  <a:pos x="0" y="12"/>
                </a:cxn>
                <a:cxn ang="0">
                  <a:pos x="7" y="7"/>
                </a:cxn>
                <a:cxn ang="0">
                  <a:pos x="13" y="3"/>
                </a:cxn>
                <a:cxn ang="0">
                  <a:pos x="18" y="1"/>
                </a:cxn>
                <a:cxn ang="0">
                  <a:pos x="21" y="0"/>
                </a:cxn>
                <a:cxn ang="0">
                  <a:pos x="22" y="0"/>
                </a:cxn>
                <a:cxn ang="0">
                  <a:pos x="23" y="1"/>
                </a:cxn>
                <a:cxn ang="0">
                  <a:pos x="24" y="2"/>
                </a:cxn>
                <a:cxn ang="0">
                  <a:pos x="24" y="3"/>
                </a:cxn>
                <a:cxn ang="0">
                  <a:pos x="23" y="12"/>
                </a:cxn>
                <a:cxn ang="0">
                  <a:pos x="20" y="27"/>
                </a:cxn>
                <a:cxn ang="0">
                  <a:pos x="27" y="14"/>
                </a:cxn>
                <a:cxn ang="0">
                  <a:pos x="31" y="10"/>
                </a:cxn>
                <a:cxn ang="0">
                  <a:pos x="33" y="6"/>
                </a:cxn>
                <a:cxn ang="0">
                  <a:pos x="36" y="3"/>
                </a:cxn>
                <a:cxn ang="0">
                  <a:pos x="39" y="1"/>
                </a:cxn>
                <a:cxn ang="0">
                  <a:pos x="41" y="0"/>
                </a:cxn>
                <a:cxn ang="0">
                  <a:pos x="43" y="0"/>
                </a:cxn>
                <a:cxn ang="0">
                  <a:pos x="45" y="0"/>
                </a:cxn>
                <a:cxn ang="0">
                  <a:pos x="46" y="0"/>
                </a:cxn>
                <a:cxn ang="0">
                  <a:pos x="46" y="1"/>
                </a:cxn>
                <a:cxn ang="0">
                  <a:pos x="44" y="13"/>
                </a:cxn>
                <a:cxn ang="0">
                  <a:pos x="43" y="14"/>
                </a:cxn>
                <a:cxn ang="0">
                  <a:pos x="41" y="12"/>
                </a:cxn>
                <a:cxn ang="0">
                  <a:pos x="39" y="12"/>
                </a:cxn>
                <a:cxn ang="0">
                  <a:pos x="35" y="13"/>
                </a:cxn>
                <a:cxn ang="0">
                  <a:pos x="33" y="14"/>
                </a:cxn>
                <a:cxn ang="0">
                  <a:pos x="31" y="15"/>
                </a:cxn>
                <a:cxn ang="0">
                  <a:pos x="29" y="17"/>
                </a:cxn>
                <a:cxn ang="0">
                  <a:pos x="28" y="19"/>
                </a:cxn>
                <a:cxn ang="0">
                  <a:pos x="26" y="22"/>
                </a:cxn>
                <a:cxn ang="0">
                  <a:pos x="24" y="25"/>
                </a:cxn>
                <a:cxn ang="0">
                  <a:pos x="21" y="32"/>
                </a:cxn>
                <a:cxn ang="0">
                  <a:pos x="18" y="40"/>
                </a:cxn>
                <a:cxn ang="0">
                  <a:pos x="15" y="50"/>
                </a:cxn>
                <a:cxn ang="0">
                  <a:pos x="13" y="61"/>
                </a:cxn>
                <a:cxn ang="0">
                  <a:pos x="8" y="61"/>
                </a:cxn>
                <a:cxn ang="0">
                  <a:pos x="5" y="62"/>
                </a:cxn>
                <a:cxn ang="0">
                  <a:pos x="3" y="61"/>
                </a:cxn>
              </a:cxnLst>
              <a:rect l="0" t="0" r="r" b="b"/>
              <a:pathLst>
                <a:path w="46" h="62">
                  <a:moveTo>
                    <a:pt x="3" y="61"/>
                  </a:moveTo>
                  <a:lnTo>
                    <a:pt x="8" y="46"/>
                  </a:lnTo>
                  <a:lnTo>
                    <a:pt x="11" y="31"/>
                  </a:lnTo>
                  <a:lnTo>
                    <a:pt x="13" y="19"/>
                  </a:lnTo>
                  <a:lnTo>
                    <a:pt x="14" y="11"/>
                  </a:lnTo>
                  <a:lnTo>
                    <a:pt x="13" y="9"/>
                  </a:lnTo>
                  <a:lnTo>
                    <a:pt x="12" y="8"/>
                  </a:lnTo>
                  <a:lnTo>
                    <a:pt x="10" y="9"/>
                  </a:lnTo>
                  <a:lnTo>
                    <a:pt x="8" y="10"/>
                  </a:lnTo>
                  <a:lnTo>
                    <a:pt x="2" y="14"/>
                  </a:lnTo>
                  <a:lnTo>
                    <a:pt x="0" y="12"/>
                  </a:lnTo>
                  <a:lnTo>
                    <a:pt x="7" y="7"/>
                  </a:lnTo>
                  <a:lnTo>
                    <a:pt x="13" y="3"/>
                  </a:lnTo>
                  <a:lnTo>
                    <a:pt x="18" y="1"/>
                  </a:lnTo>
                  <a:lnTo>
                    <a:pt x="21" y="0"/>
                  </a:lnTo>
                  <a:lnTo>
                    <a:pt x="22" y="0"/>
                  </a:lnTo>
                  <a:lnTo>
                    <a:pt x="23" y="1"/>
                  </a:lnTo>
                  <a:lnTo>
                    <a:pt x="24" y="2"/>
                  </a:lnTo>
                  <a:lnTo>
                    <a:pt x="24" y="3"/>
                  </a:lnTo>
                  <a:lnTo>
                    <a:pt x="23" y="12"/>
                  </a:lnTo>
                  <a:lnTo>
                    <a:pt x="20" y="27"/>
                  </a:lnTo>
                  <a:lnTo>
                    <a:pt x="27" y="14"/>
                  </a:lnTo>
                  <a:lnTo>
                    <a:pt x="31" y="10"/>
                  </a:lnTo>
                  <a:lnTo>
                    <a:pt x="33" y="6"/>
                  </a:lnTo>
                  <a:lnTo>
                    <a:pt x="36" y="3"/>
                  </a:lnTo>
                  <a:lnTo>
                    <a:pt x="39" y="1"/>
                  </a:lnTo>
                  <a:lnTo>
                    <a:pt x="41" y="0"/>
                  </a:lnTo>
                  <a:lnTo>
                    <a:pt x="43" y="0"/>
                  </a:lnTo>
                  <a:lnTo>
                    <a:pt x="45" y="0"/>
                  </a:lnTo>
                  <a:lnTo>
                    <a:pt x="46" y="0"/>
                  </a:lnTo>
                  <a:lnTo>
                    <a:pt x="46" y="1"/>
                  </a:lnTo>
                  <a:lnTo>
                    <a:pt x="44" y="13"/>
                  </a:lnTo>
                  <a:lnTo>
                    <a:pt x="43" y="14"/>
                  </a:lnTo>
                  <a:lnTo>
                    <a:pt x="41" y="12"/>
                  </a:lnTo>
                  <a:lnTo>
                    <a:pt x="39" y="12"/>
                  </a:lnTo>
                  <a:lnTo>
                    <a:pt x="35" y="13"/>
                  </a:lnTo>
                  <a:lnTo>
                    <a:pt x="33" y="14"/>
                  </a:lnTo>
                  <a:lnTo>
                    <a:pt x="31" y="15"/>
                  </a:lnTo>
                  <a:lnTo>
                    <a:pt x="29" y="17"/>
                  </a:lnTo>
                  <a:lnTo>
                    <a:pt x="28" y="19"/>
                  </a:lnTo>
                  <a:lnTo>
                    <a:pt x="26" y="22"/>
                  </a:lnTo>
                  <a:lnTo>
                    <a:pt x="24" y="25"/>
                  </a:lnTo>
                  <a:lnTo>
                    <a:pt x="21" y="32"/>
                  </a:lnTo>
                  <a:lnTo>
                    <a:pt x="18" y="40"/>
                  </a:lnTo>
                  <a:lnTo>
                    <a:pt x="15" y="50"/>
                  </a:lnTo>
                  <a:lnTo>
                    <a:pt x="13" y="61"/>
                  </a:lnTo>
                  <a:lnTo>
                    <a:pt x="8" y="61"/>
                  </a:lnTo>
                  <a:lnTo>
                    <a:pt x="5" y="62"/>
                  </a:lnTo>
                  <a:lnTo>
                    <a:pt x="3" y="6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2" name="Freeform 130"/>
            <p:cNvSpPr>
              <a:spLocks noEditPoints="1"/>
            </p:cNvSpPr>
            <p:nvPr userDrawn="1"/>
          </p:nvSpPr>
          <p:spPr bwMode="auto">
            <a:xfrm>
              <a:off x="3231" y="1245"/>
              <a:ext cx="53" cy="66"/>
            </a:xfrm>
            <a:custGeom>
              <a:avLst/>
              <a:gdLst/>
              <a:ahLst/>
              <a:cxnLst>
                <a:cxn ang="0">
                  <a:pos x="35" y="8"/>
                </a:cxn>
                <a:cxn ang="0">
                  <a:pos x="25" y="7"/>
                </a:cxn>
                <a:cxn ang="0">
                  <a:pos x="20" y="11"/>
                </a:cxn>
                <a:cxn ang="0">
                  <a:pos x="15" y="21"/>
                </a:cxn>
                <a:cxn ang="0">
                  <a:pos x="12" y="32"/>
                </a:cxn>
                <a:cxn ang="0">
                  <a:pos x="9" y="51"/>
                </a:cxn>
                <a:cxn ang="0">
                  <a:pos x="10" y="55"/>
                </a:cxn>
                <a:cxn ang="0">
                  <a:pos x="13" y="55"/>
                </a:cxn>
                <a:cxn ang="0">
                  <a:pos x="19" y="51"/>
                </a:cxn>
                <a:cxn ang="0">
                  <a:pos x="28" y="41"/>
                </a:cxn>
                <a:cxn ang="0">
                  <a:pos x="35" y="25"/>
                </a:cxn>
                <a:cxn ang="0">
                  <a:pos x="40" y="9"/>
                </a:cxn>
                <a:cxn ang="0">
                  <a:pos x="25" y="48"/>
                </a:cxn>
                <a:cxn ang="0">
                  <a:pos x="17" y="57"/>
                </a:cxn>
                <a:cxn ang="0">
                  <a:pos x="10" y="62"/>
                </a:cxn>
                <a:cxn ang="0">
                  <a:pos x="4" y="64"/>
                </a:cxn>
                <a:cxn ang="0">
                  <a:pos x="1" y="62"/>
                </a:cxn>
                <a:cxn ang="0">
                  <a:pos x="0" y="59"/>
                </a:cxn>
                <a:cxn ang="0">
                  <a:pos x="1" y="46"/>
                </a:cxn>
                <a:cxn ang="0">
                  <a:pos x="7" y="22"/>
                </a:cxn>
                <a:cxn ang="0">
                  <a:pos x="11" y="13"/>
                </a:cxn>
                <a:cxn ang="0">
                  <a:pos x="21" y="5"/>
                </a:cxn>
                <a:cxn ang="0">
                  <a:pos x="27" y="1"/>
                </a:cxn>
                <a:cxn ang="0">
                  <a:pos x="37" y="1"/>
                </a:cxn>
                <a:cxn ang="0">
                  <a:pos x="49" y="0"/>
                </a:cxn>
                <a:cxn ang="0">
                  <a:pos x="46" y="19"/>
                </a:cxn>
                <a:cxn ang="0">
                  <a:pos x="40" y="46"/>
                </a:cxn>
                <a:cxn ang="0">
                  <a:pos x="40" y="55"/>
                </a:cxn>
                <a:cxn ang="0">
                  <a:pos x="43" y="55"/>
                </a:cxn>
                <a:cxn ang="0">
                  <a:pos x="50" y="49"/>
                </a:cxn>
                <a:cxn ang="0">
                  <a:pos x="45" y="58"/>
                </a:cxn>
                <a:cxn ang="0">
                  <a:pos x="38" y="62"/>
                </a:cxn>
                <a:cxn ang="0">
                  <a:pos x="33" y="64"/>
                </a:cxn>
                <a:cxn ang="0">
                  <a:pos x="30" y="63"/>
                </a:cxn>
                <a:cxn ang="0">
                  <a:pos x="29" y="59"/>
                </a:cxn>
                <a:cxn ang="0">
                  <a:pos x="33" y="37"/>
                </a:cxn>
              </a:cxnLst>
              <a:rect l="0" t="0" r="r" b="b"/>
              <a:pathLst>
                <a:path w="51" h="64">
                  <a:moveTo>
                    <a:pt x="40" y="9"/>
                  </a:moveTo>
                  <a:lnTo>
                    <a:pt x="35" y="8"/>
                  </a:lnTo>
                  <a:lnTo>
                    <a:pt x="29" y="7"/>
                  </a:lnTo>
                  <a:lnTo>
                    <a:pt x="25" y="7"/>
                  </a:lnTo>
                  <a:lnTo>
                    <a:pt x="22" y="8"/>
                  </a:lnTo>
                  <a:lnTo>
                    <a:pt x="20" y="11"/>
                  </a:lnTo>
                  <a:lnTo>
                    <a:pt x="18" y="14"/>
                  </a:lnTo>
                  <a:lnTo>
                    <a:pt x="15" y="21"/>
                  </a:lnTo>
                  <a:lnTo>
                    <a:pt x="13" y="26"/>
                  </a:lnTo>
                  <a:lnTo>
                    <a:pt x="12" y="32"/>
                  </a:lnTo>
                  <a:lnTo>
                    <a:pt x="10" y="43"/>
                  </a:lnTo>
                  <a:lnTo>
                    <a:pt x="9" y="51"/>
                  </a:lnTo>
                  <a:lnTo>
                    <a:pt x="9" y="54"/>
                  </a:lnTo>
                  <a:lnTo>
                    <a:pt x="10" y="55"/>
                  </a:lnTo>
                  <a:lnTo>
                    <a:pt x="11" y="56"/>
                  </a:lnTo>
                  <a:lnTo>
                    <a:pt x="13" y="55"/>
                  </a:lnTo>
                  <a:lnTo>
                    <a:pt x="14" y="55"/>
                  </a:lnTo>
                  <a:lnTo>
                    <a:pt x="19" y="51"/>
                  </a:lnTo>
                  <a:lnTo>
                    <a:pt x="23" y="47"/>
                  </a:lnTo>
                  <a:lnTo>
                    <a:pt x="28" y="41"/>
                  </a:lnTo>
                  <a:lnTo>
                    <a:pt x="32" y="33"/>
                  </a:lnTo>
                  <a:lnTo>
                    <a:pt x="35" y="25"/>
                  </a:lnTo>
                  <a:lnTo>
                    <a:pt x="38" y="17"/>
                  </a:lnTo>
                  <a:lnTo>
                    <a:pt x="40" y="9"/>
                  </a:lnTo>
                  <a:close/>
                  <a:moveTo>
                    <a:pt x="33" y="37"/>
                  </a:moveTo>
                  <a:lnTo>
                    <a:pt x="25" y="48"/>
                  </a:lnTo>
                  <a:lnTo>
                    <a:pt x="21" y="53"/>
                  </a:lnTo>
                  <a:lnTo>
                    <a:pt x="17" y="57"/>
                  </a:lnTo>
                  <a:lnTo>
                    <a:pt x="14" y="60"/>
                  </a:lnTo>
                  <a:lnTo>
                    <a:pt x="10" y="62"/>
                  </a:lnTo>
                  <a:lnTo>
                    <a:pt x="7" y="64"/>
                  </a:lnTo>
                  <a:lnTo>
                    <a:pt x="4" y="64"/>
                  </a:lnTo>
                  <a:lnTo>
                    <a:pt x="2" y="63"/>
                  </a:lnTo>
                  <a:lnTo>
                    <a:pt x="1" y="62"/>
                  </a:lnTo>
                  <a:lnTo>
                    <a:pt x="1" y="60"/>
                  </a:lnTo>
                  <a:lnTo>
                    <a:pt x="0" y="59"/>
                  </a:lnTo>
                  <a:lnTo>
                    <a:pt x="0" y="54"/>
                  </a:lnTo>
                  <a:lnTo>
                    <a:pt x="1" y="46"/>
                  </a:lnTo>
                  <a:lnTo>
                    <a:pt x="3" y="34"/>
                  </a:lnTo>
                  <a:lnTo>
                    <a:pt x="7" y="22"/>
                  </a:lnTo>
                  <a:lnTo>
                    <a:pt x="9" y="17"/>
                  </a:lnTo>
                  <a:lnTo>
                    <a:pt x="11" y="13"/>
                  </a:lnTo>
                  <a:lnTo>
                    <a:pt x="14" y="9"/>
                  </a:lnTo>
                  <a:lnTo>
                    <a:pt x="21" y="5"/>
                  </a:lnTo>
                  <a:lnTo>
                    <a:pt x="24" y="3"/>
                  </a:lnTo>
                  <a:lnTo>
                    <a:pt x="27" y="1"/>
                  </a:lnTo>
                  <a:lnTo>
                    <a:pt x="32" y="1"/>
                  </a:lnTo>
                  <a:lnTo>
                    <a:pt x="37" y="1"/>
                  </a:lnTo>
                  <a:lnTo>
                    <a:pt x="45" y="3"/>
                  </a:lnTo>
                  <a:lnTo>
                    <a:pt x="49" y="0"/>
                  </a:lnTo>
                  <a:lnTo>
                    <a:pt x="51" y="2"/>
                  </a:lnTo>
                  <a:lnTo>
                    <a:pt x="46" y="19"/>
                  </a:lnTo>
                  <a:lnTo>
                    <a:pt x="42" y="34"/>
                  </a:lnTo>
                  <a:lnTo>
                    <a:pt x="40" y="46"/>
                  </a:lnTo>
                  <a:lnTo>
                    <a:pt x="39" y="53"/>
                  </a:lnTo>
                  <a:lnTo>
                    <a:pt x="40" y="55"/>
                  </a:lnTo>
                  <a:lnTo>
                    <a:pt x="41" y="55"/>
                  </a:lnTo>
                  <a:lnTo>
                    <a:pt x="43" y="55"/>
                  </a:lnTo>
                  <a:lnTo>
                    <a:pt x="45" y="54"/>
                  </a:lnTo>
                  <a:lnTo>
                    <a:pt x="50" y="49"/>
                  </a:lnTo>
                  <a:lnTo>
                    <a:pt x="51" y="53"/>
                  </a:lnTo>
                  <a:lnTo>
                    <a:pt x="45" y="58"/>
                  </a:lnTo>
                  <a:lnTo>
                    <a:pt x="40" y="61"/>
                  </a:lnTo>
                  <a:lnTo>
                    <a:pt x="38" y="62"/>
                  </a:lnTo>
                  <a:lnTo>
                    <a:pt x="36" y="63"/>
                  </a:lnTo>
                  <a:lnTo>
                    <a:pt x="33" y="64"/>
                  </a:lnTo>
                  <a:lnTo>
                    <a:pt x="31" y="64"/>
                  </a:lnTo>
                  <a:lnTo>
                    <a:pt x="30" y="63"/>
                  </a:lnTo>
                  <a:lnTo>
                    <a:pt x="29" y="61"/>
                  </a:lnTo>
                  <a:lnTo>
                    <a:pt x="29" y="59"/>
                  </a:lnTo>
                  <a:lnTo>
                    <a:pt x="30" y="51"/>
                  </a:lnTo>
                  <a:lnTo>
                    <a:pt x="33" y="37"/>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3" name="Freeform 131"/>
            <p:cNvSpPr>
              <a:spLocks/>
            </p:cNvSpPr>
            <p:nvPr userDrawn="1"/>
          </p:nvSpPr>
          <p:spPr bwMode="auto">
            <a:xfrm>
              <a:off x="3295" y="1223"/>
              <a:ext cx="36" cy="88"/>
            </a:xfrm>
            <a:custGeom>
              <a:avLst/>
              <a:gdLst/>
              <a:ahLst/>
              <a:cxnLst>
                <a:cxn ang="0">
                  <a:pos x="11" y="33"/>
                </a:cxn>
                <a:cxn ang="0">
                  <a:pos x="1" y="33"/>
                </a:cxn>
                <a:cxn ang="0">
                  <a:pos x="0" y="33"/>
                </a:cxn>
                <a:cxn ang="0">
                  <a:pos x="1" y="31"/>
                </a:cxn>
                <a:cxn ang="0">
                  <a:pos x="8" y="28"/>
                </a:cxn>
                <a:cxn ang="0">
                  <a:pos x="12" y="26"/>
                </a:cxn>
                <a:cxn ang="0">
                  <a:pos x="15" y="13"/>
                </a:cxn>
                <a:cxn ang="0">
                  <a:pos x="16" y="4"/>
                </a:cxn>
                <a:cxn ang="0">
                  <a:pos x="20" y="2"/>
                </a:cxn>
                <a:cxn ang="0">
                  <a:pos x="25" y="0"/>
                </a:cxn>
                <a:cxn ang="0">
                  <a:pos x="26" y="0"/>
                </a:cxn>
                <a:cxn ang="0">
                  <a:pos x="24" y="9"/>
                </a:cxn>
                <a:cxn ang="0">
                  <a:pos x="21" y="27"/>
                </a:cxn>
                <a:cxn ang="0">
                  <a:pos x="27" y="27"/>
                </a:cxn>
                <a:cxn ang="0">
                  <a:pos x="35" y="26"/>
                </a:cxn>
                <a:cxn ang="0">
                  <a:pos x="34" y="29"/>
                </a:cxn>
                <a:cxn ang="0">
                  <a:pos x="34" y="33"/>
                </a:cxn>
                <a:cxn ang="0">
                  <a:pos x="20" y="33"/>
                </a:cxn>
                <a:cxn ang="0">
                  <a:pos x="17" y="49"/>
                </a:cxn>
                <a:cxn ang="0">
                  <a:pos x="16" y="54"/>
                </a:cxn>
                <a:cxn ang="0">
                  <a:pos x="14" y="66"/>
                </a:cxn>
                <a:cxn ang="0">
                  <a:pos x="13" y="73"/>
                </a:cxn>
                <a:cxn ang="0">
                  <a:pos x="13" y="75"/>
                </a:cxn>
                <a:cxn ang="0">
                  <a:pos x="15" y="76"/>
                </a:cxn>
                <a:cxn ang="0">
                  <a:pos x="17" y="76"/>
                </a:cxn>
                <a:cxn ang="0">
                  <a:pos x="19" y="74"/>
                </a:cxn>
                <a:cxn ang="0">
                  <a:pos x="23" y="72"/>
                </a:cxn>
                <a:cxn ang="0">
                  <a:pos x="27" y="68"/>
                </a:cxn>
                <a:cxn ang="0">
                  <a:pos x="29" y="71"/>
                </a:cxn>
                <a:cxn ang="0">
                  <a:pos x="22" y="77"/>
                </a:cxn>
                <a:cxn ang="0">
                  <a:pos x="16" y="81"/>
                </a:cxn>
                <a:cxn ang="0">
                  <a:pos x="13" y="82"/>
                </a:cxn>
                <a:cxn ang="0">
                  <a:pos x="11" y="83"/>
                </a:cxn>
                <a:cxn ang="0">
                  <a:pos x="6" y="84"/>
                </a:cxn>
                <a:cxn ang="0">
                  <a:pos x="5" y="84"/>
                </a:cxn>
                <a:cxn ang="0">
                  <a:pos x="3" y="83"/>
                </a:cxn>
                <a:cxn ang="0">
                  <a:pos x="2" y="82"/>
                </a:cxn>
                <a:cxn ang="0">
                  <a:pos x="2" y="80"/>
                </a:cxn>
                <a:cxn ang="0">
                  <a:pos x="3" y="75"/>
                </a:cxn>
                <a:cxn ang="0">
                  <a:pos x="4" y="66"/>
                </a:cxn>
                <a:cxn ang="0">
                  <a:pos x="6" y="56"/>
                </a:cxn>
                <a:cxn ang="0">
                  <a:pos x="11" y="33"/>
                </a:cxn>
              </a:cxnLst>
              <a:rect l="0" t="0" r="r" b="b"/>
              <a:pathLst>
                <a:path w="35" h="84">
                  <a:moveTo>
                    <a:pt x="11" y="33"/>
                  </a:moveTo>
                  <a:lnTo>
                    <a:pt x="1" y="33"/>
                  </a:lnTo>
                  <a:lnTo>
                    <a:pt x="0" y="33"/>
                  </a:lnTo>
                  <a:lnTo>
                    <a:pt x="1" y="31"/>
                  </a:lnTo>
                  <a:lnTo>
                    <a:pt x="8" y="28"/>
                  </a:lnTo>
                  <a:lnTo>
                    <a:pt x="12" y="26"/>
                  </a:lnTo>
                  <a:lnTo>
                    <a:pt x="15" y="13"/>
                  </a:lnTo>
                  <a:lnTo>
                    <a:pt x="16" y="4"/>
                  </a:lnTo>
                  <a:lnTo>
                    <a:pt x="20" y="2"/>
                  </a:lnTo>
                  <a:lnTo>
                    <a:pt x="25" y="0"/>
                  </a:lnTo>
                  <a:lnTo>
                    <a:pt x="26" y="0"/>
                  </a:lnTo>
                  <a:lnTo>
                    <a:pt x="24" y="9"/>
                  </a:lnTo>
                  <a:lnTo>
                    <a:pt x="21" y="27"/>
                  </a:lnTo>
                  <a:lnTo>
                    <a:pt x="27" y="27"/>
                  </a:lnTo>
                  <a:lnTo>
                    <a:pt x="35" y="26"/>
                  </a:lnTo>
                  <a:lnTo>
                    <a:pt x="34" y="29"/>
                  </a:lnTo>
                  <a:lnTo>
                    <a:pt x="34" y="33"/>
                  </a:lnTo>
                  <a:lnTo>
                    <a:pt x="20" y="33"/>
                  </a:lnTo>
                  <a:lnTo>
                    <a:pt x="17" y="49"/>
                  </a:lnTo>
                  <a:lnTo>
                    <a:pt x="16" y="54"/>
                  </a:lnTo>
                  <a:lnTo>
                    <a:pt x="14" y="66"/>
                  </a:lnTo>
                  <a:lnTo>
                    <a:pt x="13" y="73"/>
                  </a:lnTo>
                  <a:lnTo>
                    <a:pt x="13" y="75"/>
                  </a:lnTo>
                  <a:lnTo>
                    <a:pt x="15" y="76"/>
                  </a:lnTo>
                  <a:lnTo>
                    <a:pt x="17" y="76"/>
                  </a:lnTo>
                  <a:lnTo>
                    <a:pt x="19" y="74"/>
                  </a:lnTo>
                  <a:lnTo>
                    <a:pt x="23" y="72"/>
                  </a:lnTo>
                  <a:lnTo>
                    <a:pt x="27" y="68"/>
                  </a:lnTo>
                  <a:lnTo>
                    <a:pt x="29" y="71"/>
                  </a:lnTo>
                  <a:lnTo>
                    <a:pt x="22" y="77"/>
                  </a:lnTo>
                  <a:lnTo>
                    <a:pt x="16" y="81"/>
                  </a:lnTo>
                  <a:lnTo>
                    <a:pt x="13" y="82"/>
                  </a:lnTo>
                  <a:lnTo>
                    <a:pt x="11" y="83"/>
                  </a:lnTo>
                  <a:lnTo>
                    <a:pt x="6" y="84"/>
                  </a:lnTo>
                  <a:lnTo>
                    <a:pt x="5" y="84"/>
                  </a:lnTo>
                  <a:lnTo>
                    <a:pt x="3" y="83"/>
                  </a:lnTo>
                  <a:lnTo>
                    <a:pt x="2" y="82"/>
                  </a:lnTo>
                  <a:lnTo>
                    <a:pt x="2" y="80"/>
                  </a:lnTo>
                  <a:lnTo>
                    <a:pt x="3" y="75"/>
                  </a:lnTo>
                  <a:lnTo>
                    <a:pt x="4" y="66"/>
                  </a:lnTo>
                  <a:lnTo>
                    <a:pt x="6" y="56"/>
                  </a:lnTo>
                  <a:lnTo>
                    <a:pt x="11"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4" name="Freeform 132"/>
            <p:cNvSpPr>
              <a:spLocks noEditPoints="1"/>
            </p:cNvSpPr>
            <p:nvPr userDrawn="1"/>
          </p:nvSpPr>
          <p:spPr bwMode="auto">
            <a:xfrm>
              <a:off x="3336" y="1247"/>
              <a:ext cx="52" cy="64"/>
            </a:xfrm>
            <a:custGeom>
              <a:avLst/>
              <a:gdLst/>
              <a:ahLst/>
              <a:cxnLst>
                <a:cxn ang="0">
                  <a:pos x="25" y="4"/>
                </a:cxn>
                <a:cxn ang="0">
                  <a:pos x="22" y="6"/>
                </a:cxn>
                <a:cxn ang="0">
                  <a:pos x="18" y="10"/>
                </a:cxn>
                <a:cxn ang="0">
                  <a:pos x="14" y="18"/>
                </a:cxn>
                <a:cxn ang="0">
                  <a:pos x="10" y="33"/>
                </a:cxn>
                <a:cxn ang="0">
                  <a:pos x="10" y="45"/>
                </a:cxn>
                <a:cxn ang="0">
                  <a:pos x="11" y="52"/>
                </a:cxn>
                <a:cxn ang="0">
                  <a:pos x="14" y="56"/>
                </a:cxn>
                <a:cxn ang="0">
                  <a:pos x="18" y="58"/>
                </a:cxn>
                <a:cxn ang="0">
                  <a:pos x="25" y="58"/>
                </a:cxn>
                <a:cxn ang="0">
                  <a:pos x="29" y="56"/>
                </a:cxn>
                <a:cxn ang="0">
                  <a:pos x="32" y="53"/>
                </a:cxn>
                <a:cxn ang="0">
                  <a:pos x="36" y="46"/>
                </a:cxn>
                <a:cxn ang="0">
                  <a:pos x="39" y="36"/>
                </a:cxn>
                <a:cxn ang="0">
                  <a:pos x="40" y="20"/>
                </a:cxn>
                <a:cxn ang="0">
                  <a:pos x="40" y="13"/>
                </a:cxn>
                <a:cxn ang="0">
                  <a:pos x="37" y="8"/>
                </a:cxn>
                <a:cxn ang="0">
                  <a:pos x="34" y="5"/>
                </a:cxn>
                <a:cxn ang="0">
                  <a:pos x="29" y="4"/>
                </a:cxn>
                <a:cxn ang="0">
                  <a:pos x="0" y="33"/>
                </a:cxn>
                <a:cxn ang="0">
                  <a:pos x="3" y="22"/>
                </a:cxn>
                <a:cxn ang="0">
                  <a:pos x="9" y="12"/>
                </a:cxn>
                <a:cxn ang="0">
                  <a:pos x="14" y="7"/>
                </a:cxn>
                <a:cxn ang="0">
                  <a:pos x="19" y="3"/>
                </a:cxn>
                <a:cxn ang="0">
                  <a:pos x="32" y="0"/>
                </a:cxn>
                <a:cxn ang="0">
                  <a:pos x="40" y="1"/>
                </a:cxn>
                <a:cxn ang="0">
                  <a:pos x="44" y="4"/>
                </a:cxn>
                <a:cxn ang="0">
                  <a:pos x="47" y="8"/>
                </a:cxn>
                <a:cxn ang="0">
                  <a:pos x="49" y="15"/>
                </a:cxn>
                <a:cxn ang="0">
                  <a:pos x="49" y="29"/>
                </a:cxn>
                <a:cxn ang="0">
                  <a:pos x="46" y="41"/>
                </a:cxn>
                <a:cxn ang="0">
                  <a:pos x="40" y="51"/>
                </a:cxn>
                <a:cxn ang="0">
                  <a:pos x="35" y="56"/>
                </a:cxn>
                <a:cxn ang="0">
                  <a:pos x="30" y="60"/>
                </a:cxn>
                <a:cxn ang="0">
                  <a:pos x="20" y="63"/>
                </a:cxn>
                <a:cxn ang="0">
                  <a:pos x="13" y="63"/>
                </a:cxn>
                <a:cxn ang="0">
                  <a:pos x="7" y="60"/>
                </a:cxn>
                <a:cxn ang="0">
                  <a:pos x="2" y="55"/>
                </a:cxn>
                <a:cxn ang="0">
                  <a:pos x="0" y="47"/>
                </a:cxn>
              </a:cxnLst>
              <a:rect l="0" t="0" r="r" b="b"/>
              <a:pathLst>
                <a:path w="50" h="63">
                  <a:moveTo>
                    <a:pt x="29" y="4"/>
                  </a:moveTo>
                  <a:lnTo>
                    <a:pt x="25" y="4"/>
                  </a:lnTo>
                  <a:lnTo>
                    <a:pt x="23" y="5"/>
                  </a:lnTo>
                  <a:lnTo>
                    <a:pt x="22" y="6"/>
                  </a:lnTo>
                  <a:lnTo>
                    <a:pt x="19" y="8"/>
                  </a:lnTo>
                  <a:lnTo>
                    <a:pt x="18" y="10"/>
                  </a:lnTo>
                  <a:lnTo>
                    <a:pt x="17" y="12"/>
                  </a:lnTo>
                  <a:lnTo>
                    <a:pt x="14" y="18"/>
                  </a:lnTo>
                  <a:lnTo>
                    <a:pt x="11" y="26"/>
                  </a:lnTo>
                  <a:lnTo>
                    <a:pt x="10" y="33"/>
                  </a:lnTo>
                  <a:lnTo>
                    <a:pt x="9" y="42"/>
                  </a:lnTo>
                  <a:lnTo>
                    <a:pt x="10" y="45"/>
                  </a:lnTo>
                  <a:lnTo>
                    <a:pt x="10" y="49"/>
                  </a:lnTo>
                  <a:lnTo>
                    <a:pt x="11" y="52"/>
                  </a:lnTo>
                  <a:lnTo>
                    <a:pt x="12" y="54"/>
                  </a:lnTo>
                  <a:lnTo>
                    <a:pt x="14" y="56"/>
                  </a:lnTo>
                  <a:lnTo>
                    <a:pt x="16" y="58"/>
                  </a:lnTo>
                  <a:lnTo>
                    <a:pt x="18" y="58"/>
                  </a:lnTo>
                  <a:lnTo>
                    <a:pt x="21" y="59"/>
                  </a:lnTo>
                  <a:lnTo>
                    <a:pt x="25" y="58"/>
                  </a:lnTo>
                  <a:lnTo>
                    <a:pt x="27" y="57"/>
                  </a:lnTo>
                  <a:lnTo>
                    <a:pt x="29" y="56"/>
                  </a:lnTo>
                  <a:lnTo>
                    <a:pt x="31" y="55"/>
                  </a:lnTo>
                  <a:lnTo>
                    <a:pt x="32" y="53"/>
                  </a:lnTo>
                  <a:lnTo>
                    <a:pt x="35" y="48"/>
                  </a:lnTo>
                  <a:lnTo>
                    <a:pt x="36" y="46"/>
                  </a:lnTo>
                  <a:lnTo>
                    <a:pt x="37" y="43"/>
                  </a:lnTo>
                  <a:lnTo>
                    <a:pt x="39" y="36"/>
                  </a:lnTo>
                  <a:lnTo>
                    <a:pt x="40" y="29"/>
                  </a:lnTo>
                  <a:lnTo>
                    <a:pt x="40" y="20"/>
                  </a:lnTo>
                  <a:lnTo>
                    <a:pt x="40" y="16"/>
                  </a:lnTo>
                  <a:lnTo>
                    <a:pt x="40" y="13"/>
                  </a:lnTo>
                  <a:lnTo>
                    <a:pt x="39" y="10"/>
                  </a:lnTo>
                  <a:lnTo>
                    <a:pt x="37" y="8"/>
                  </a:lnTo>
                  <a:lnTo>
                    <a:pt x="36" y="6"/>
                  </a:lnTo>
                  <a:lnTo>
                    <a:pt x="34" y="5"/>
                  </a:lnTo>
                  <a:lnTo>
                    <a:pt x="31" y="4"/>
                  </a:lnTo>
                  <a:lnTo>
                    <a:pt x="29" y="4"/>
                  </a:lnTo>
                  <a:close/>
                  <a:moveTo>
                    <a:pt x="0" y="42"/>
                  </a:moveTo>
                  <a:lnTo>
                    <a:pt x="0" y="33"/>
                  </a:lnTo>
                  <a:lnTo>
                    <a:pt x="2" y="25"/>
                  </a:lnTo>
                  <a:lnTo>
                    <a:pt x="3" y="22"/>
                  </a:lnTo>
                  <a:lnTo>
                    <a:pt x="5" y="18"/>
                  </a:lnTo>
                  <a:lnTo>
                    <a:pt x="9" y="12"/>
                  </a:lnTo>
                  <a:lnTo>
                    <a:pt x="11" y="9"/>
                  </a:lnTo>
                  <a:lnTo>
                    <a:pt x="14" y="7"/>
                  </a:lnTo>
                  <a:lnTo>
                    <a:pt x="17" y="4"/>
                  </a:lnTo>
                  <a:lnTo>
                    <a:pt x="19" y="3"/>
                  </a:lnTo>
                  <a:lnTo>
                    <a:pt x="25" y="0"/>
                  </a:lnTo>
                  <a:lnTo>
                    <a:pt x="32" y="0"/>
                  </a:lnTo>
                  <a:lnTo>
                    <a:pt x="36" y="0"/>
                  </a:lnTo>
                  <a:lnTo>
                    <a:pt x="40" y="1"/>
                  </a:lnTo>
                  <a:lnTo>
                    <a:pt x="43" y="3"/>
                  </a:lnTo>
                  <a:lnTo>
                    <a:pt x="44" y="4"/>
                  </a:lnTo>
                  <a:lnTo>
                    <a:pt x="45" y="5"/>
                  </a:lnTo>
                  <a:lnTo>
                    <a:pt x="47" y="8"/>
                  </a:lnTo>
                  <a:lnTo>
                    <a:pt x="49" y="11"/>
                  </a:lnTo>
                  <a:lnTo>
                    <a:pt x="49" y="15"/>
                  </a:lnTo>
                  <a:lnTo>
                    <a:pt x="50" y="20"/>
                  </a:lnTo>
                  <a:lnTo>
                    <a:pt x="49" y="29"/>
                  </a:lnTo>
                  <a:lnTo>
                    <a:pt x="47" y="37"/>
                  </a:lnTo>
                  <a:lnTo>
                    <a:pt x="46" y="41"/>
                  </a:lnTo>
                  <a:lnTo>
                    <a:pt x="44" y="45"/>
                  </a:lnTo>
                  <a:lnTo>
                    <a:pt x="40" y="51"/>
                  </a:lnTo>
                  <a:lnTo>
                    <a:pt x="38" y="54"/>
                  </a:lnTo>
                  <a:lnTo>
                    <a:pt x="35" y="56"/>
                  </a:lnTo>
                  <a:lnTo>
                    <a:pt x="33" y="58"/>
                  </a:lnTo>
                  <a:lnTo>
                    <a:pt x="30" y="60"/>
                  </a:lnTo>
                  <a:lnTo>
                    <a:pt x="24" y="62"/>
                  </a:lnTo>
                  <a:lnTo>
                    <a:pt x="20" y="63"/>
                  </a:lnTo>
                  <a:lnTo>
                    <a:pt x="17" y="63"/>
                  </a:lnTo>
                  <a:lnTo>
                    <a:pt x="13" y="63"/>
                  </a:lnTo>
                  <a:lnTo>
                    <a:pt x="10" y="62"/>
                  </a:lnTo>
                  <a:lnTo>
                    <a:pt x="7" y="60"/>
                  </a:lnTo>
                  <a:lnTo>
                    <a:pt x="4" y="58"/>
                  </a:lnTo>
                  <a:lnTo>
                    <a:pt x="2" y="55"/>
                  </a:lnTo>
                  <a:lnTo>
                    <a:pt x="1" y="51"/>
                  </a:lnTo>
                  <a:lnTo>
                    <a:pt x="0" y="47"/>
                  </a:lnTo>
                  <a:lnTo>
                    <a:pt x="0" y="42"/>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5" name="Freeform 133"/>
            <p:cNvSpPr>
              <a:spLocks/>
            </p:cNvSpPr>
            <p:nvPr userDrawn="1"/>
          </p:nvSpPr>
          <p:spPr bwMode="auto">
            <a:xfrm>
              <a:off x="3397" y="1247"/>
              <a:ext cx="47" cy="64"/>
            </a:xfrm>
            <a:custGeom>
              <a:avLst/>
              <a:gdLst/>
              <a:ahLst/>
              <a:cxnLst>
                <a:cxn ang="0">
                  <a:pos x="3" y="61"/>
                </a:cxn>
                <a:cxn ang="0">
                  <a:pos x="7" y="46"/>
                </a:cxn>
                <a:cxn ang="0">
                  <a:pos x="10" y="31"/>
                </a:cxn>
                <a:cxn ang="0">
                  <a:pos x="12" y="19"/>
                </a:cxn>
                <a:cxn ang="0">
                  <a:pos x="13" y="11"/>
                </a:cxn>
                <a:cxn ang="0">
                  <a:pos x="13" y="9"/>
                </a:cxn>
                <a:cxn ang="0">
                  <a:pos x="12" y="8"/>
                </a:cxn>
                <a:cxn ang="0">
                  <a:pos x="10" y="9"/>
                </a:cxn>
                <a:cxn ang="0">
                  <a:pos x="8" y="10"/>
                </a:cxn>
                <a:cxn ang="0">
                  <a:pos x="1" y="14"/>
                </a:cxn>
                <a:cxn ang="0">
                  <a:pos x="0" y="12"/>
                </a:cxn>
                <a:cxn ang="0">
                  <a:pos x="7" y="7"/>
                </a:cxn>
                <a:cxn ang="0">
                  <a:pos x="13" y="3"/>
                </a:cxn>
                <a:cxn ang="0">
                  <a:pos x="17" y="1"/>
                </a:cxn>
                <a:cxn ang="0">
                  <a:pos x="21" y="0"/>
                </a:cxn>
                <a:cxn ang="0">
                  <a:pos x="22" y="0"/>
                </a:cxn>
                <a:cxn ang="0">
                  <a:pos x="23" y="1"/>
                </a:cxn>
                <a:cxn ang="0">
                  <a:pos x="23" y="2"/>
                </a:cxn>
                <a:cxn ang="0">
                  <a:pos x="23" y="3"/>
                </a:cxn>
                <a:cxn ang="0">
                  <a:pos x="22" y="12"/>
                </a:cxn>
                <a:cxn ang="0">
                  <a:pos x="19" y="27"/>
                </a:cxn>
                <a:cxn ang="0">
                  <a:pos x="27" y="14"/>
                </a:cxn>
                <a:cxn ang="0">
                  <a:pos x="30" y="10"/>
                </a:cxn>
                <a:cxn ang="0">
                  <a:pos x="33" y="6"/>
                </a:cxn>
                <a:cxn ang="0">
                  <a:pos x="36" y="3"/>
                </a:cxn>
                <a:cxn ang="0">
                  <a:pos x="38" y="1"/>
                </a:cxn>
                <a:cxn ang="0">
                  <a:pos x="41" y="0"/>
                </a:cxn>
                <a:cxn ang="0">
                  <a:pos x="43" y="0"/>
                </a:cxn>
                <a:cxn ang="0">
                  <a:pos x="44" y="0"/>
                </a:cxn>
                <a:cxn ang="0">
                  <a:pos x="45" y="0"/>
                </a:cxn>
                <a:cxn ang="0">
                  <a:pos x="46" y="1"/>
                </a:cxn>
                <a:cxn ang="0">
                  <a:pos x="43" y="13"/>
                </a:cxn>
                <a:cxn ang="0">
                  <a:pos x="42" y="14"/>
                </a:cxn>
                <a:cxn ang="0">
                  <a:pos x="40" y="12"/>
                </a:cxn>
                <a:cxn ang="0">
                  <a:pos x="38" y="12"/>
                </a:cxn>
                <a:cxn ang="0">
                  <a:pos x="34" y="13"/>
                </a:cxn>
                <a:cxn ang="0">
                  <a:pos x="33" y="14"/>
                </a:cxn>
                <a:cxn ang="0">
                  <a:pos x="31" y="15"/>
                </a:cxn>
                <a:cxn ang="0">
                  <a:pos x="29" y="17"/>
                </a:cxn>
                <a:cxn ang="0">
                  <a:pos x="27" y="19"/>
                </a:cxn>
                <a:cxn ang="0">
                  <a:pos x="25" y="22"/>
                </a:cxn>
                <a:cxn ang="0">
                  <a:pos x="24" y="25"/>
                </a:cxn>
                <a:cxn ang="0">
                  <a:pos x="20" y="32"/>
                </a:cxn>
                <a:cxn ang="0">
                  <a:pos x="18" y="40"/>
                </a:cxn>
                <a:cxn ang="0">
                  <a:pos x="15" y="50"/>
                </a:cxn>
                <a:cxn ang="0">
                  <a:pos x="13" y="61"/>
                </a:cxn>
                <a:cxn ang="0">
                  <a:pos x="8" y="61"/>
                </a:cxn>
                <a:cxn ang="0">
                  <a:pos x="4" y="62"/>
                </a:cxn>
                <a:cxn ang="0">
                  <a:pos x="3" y="61"/>
                </a:cxn>
              </a:cxnLst>
              <a:rect l="0" t="0" r="r" b="b"/>
              <a:pathLst>
                <a:path w="46" h="62">
                  <a:moveTo>
                    <a:pt x="3" y="61"/>
                  </a:moveTo>
                  <a:lnTo>
                    <a:pt x="7" y="46"/>
                  </a:lnTo>
                  <a:lnTo>
                    <a:pt x="10" y="31"/>
                  </a:lnTo>
                  <a:lnTo>
                    <a:pt x="12" y="19"/>
                  </a:lnTo>
                  <a:lnTo>
                    <a:pt x="13" y="11"/>
                  </a:lnTo>
                  <a:lnTo>
                    <a:pt x="13" y="9"/>
                  </a:lnTo>
                  <a:lnTo>
                    <a:pt x="12" y="8"/>
                  </a:lnTo>
                  <a:lnTo>
                    <a:pt x="10" y="9"/>
                  </a:lnTo>
                  <a:lnTo>
                    <a:pt x="8" y="10"/>
                  </a:lnTo>
                  <a:lnTo>
                    <a:pt x="1" y="14"/>
                  </a:lnTo>
                  <a:lnTo>
                    <a:pt x="0" y="12"/>
                  </a:lnTo>
                  <a:lnTo>
                    <a:pt x="7" y="7"/>
                  </a:lnTo>
                  <a:lnTo>
                    <a:pt x="13" y="3"/>
                  </a:lnTo>
                  <a:lnTo>
                    <a:pt x="17" y="1"/>
                  </a:lnTo>
                  <a:lnTo>
                    <a:pt x="21" y="0"/>
                  </a:lnTo>
                  <a:lnTo>
                    <a:pt x="22" y="0"/>
                  </a:lnTo>
                  <a:lnTo>
                    <a:pt x="23" y="1"/>
                  </a:lnTo>
                  <a:lnTo>
                    <a:pt x="23" y="2"/>
                  </a:lnTo>
                  <a:lnTo>
                    <a:pt x="23" y="3"/>
                  </a:lnTo>
                  <a:lnTo>
                    <a:pt x="22" y="12"/>
                  </a:lnTo>
                  <a:lnTo>
                    <a:pt x="19" y="27"/>
                  </a:lnTo>
                  <a:lnTo>
                    <a:pt x="27" y="14"/>
                  </a:lnTo>
                  <a:lnTo>
                    <a:pt x="30" y="10"/>
                  </a:lnTo>
                  <a:lnTo>
                    <a:pt x="33" y="6"/>
                  </a:lnTo>
                  <a:lnTo>
                    <a:pt x="36" y="3"/>
                  </a:lnTo>
                  <a:lnTo>
                    <a:pt x="38" y="1"/>
                  </a:lnTo>
                  <a:lnTo>
                    <a:pt x="41" y="0"/>
                  </a:lnTo>
                  <a:lnTo>
                    <a:pt x="43" y="0"/>
                  </a:lnTo>
                  <a:lnTo>
                    <a:pt x="44" y="0"/>
                  </a:lnTo>
                  <a:lnTo>
                    <a:pt x="45" y="0"/>
                  </a:lnTo>
                  <a:lnTo>
                    <a:pt x="46" y="1"/>
                  </a:lnTo>
                  <a:lnTo>
                    <a:pt x="43" y="13"/>
                  </a:lnTo>
                  <a:lnTo>
                    <a:pt x="42" y="14"/>
                  </a:lnTo>
                  <a:lnTo>
                    <a:pt x="40" y="12"/>
                  </a:lnTo>
                  <a:lnTo>
                    <a:pt x="38" y="12"/>
                  </a:lnTo>
                  <a:lnTo>
                    <a:pt x="34" y="13"/>
                  </a:lnTo>
                  <a:lnTo>
                    <a:pt x="33" y="14"/>
                  </a:lnTo>
                  <a:lnTo>
                    <a:pt x="31" y="15"/>
                  </a:lnTo>
                  <a:lnTo>
                    <a:pt x="29" y="17"/>
                  </a:lnTo>
                  <a:lnTo>
                    <a:pt x="27" y="19"/>
                  </a:lnTo>
                  <a:lnTo>
                    <a:pt x="25" y="22"/>
                  </a:lnTo>
                  <a:lnTo>
                    <a:pt x="24" y="25"/>
                  </a:lnTo>
                  <a:lnTo>
                    <a:pt x="20" y="32"/>
                  </a:lnTo>
                  <a:lnTo>
                    <a:pt x="18" y="40"/>
                  </a:lnTo>
                  <a:lnTo>
                    <a:pt x="15" y="50"/>
                  </a:lnTo>
                  <a:lnTo>
                    <a:pt x="13" y="61"/>
                  </a:lnTo>
                  <a:lnTo>
                    <a:pt x="8" y="61"/>
                  </a:lnTo>
                  <a:lnTo>
                    <a:pt x="4" y="62"/>
                  </a:lnTo>
                  <a:lnTo>
                    <a:pt x="3" y="6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6" name="Freeform 134"/>
            <p:cNvSpPr>
              <a:spLocks/>
            </p:cNvSpPr>
            <p:nvPr userDrawn="1"/>
          </p:nvSpPr>
          <p:spPr bwMode="auto">
            <a:xfrm>
              <a:off x="3445" y="1247"/>
              <a:ext cx="65" cy="98"/>
            </a:xfrm>
            <a:custGeom>
              <a:avLst/>
              <a:gdLst/>
              <a:ahLst/>
              <a:cxnLst>
                <a:cxn ang="0">
                  <a:pos x="9" y="6"/>
                </a:cxn>
                <a:cxn ang="0">
                  <a:pos x="18" y="1"/>
                </a:cxn>
                <a:cxn ang="0">
                  <a:pos x="23" y="0"/>
                </a:cxn>
                <a:cxn ang="0">
                  <a:pos x="25" y="4"/>
                </a:cxn>
                <a:cxn ang="0">
                  <a:pos x="25" y="15"/>
                </a:cxn>
                <a:cxn ang="0">
                  <a:pos x="23" y="38"/>
                </a:cxn>
                <a:cxn ang="0">
                  <a:pos x="23" y="51"/>
                </a:cxn>
                <a:cxn ang="0">
                  <a:pos x="25" y="52"/>
                </a:cxn>
                <a:cxn ang="0">
                  <a:pos x="28" y="51"/>
                </a:cxn>
                <a:cxn ang="0">
                  <a:pos x="36" y="44"/>
                </a:cxn>
                <a:cxn ang="0">
                  <a:pos x="44" y="30"/>
                </a:cxn>
                <a:cxn ang="0">
                  <a:pos x="51" y="12"/>
                </a:cxn>
                <a:cxn ang="0">
                  <a:pos x="53" y="2"/>
                </a:cxn>
                <a:cxn ang="0">
                  <a:pos x="63" y="1"/>
                </a:cxn>
                <a:cxn ang="0">
                  <a:pos x="54" y="31"/>
                </a:cxn>
                <a:cxn ang="0">
                  <a:pos x="44" y="61"/>
                </a:cxn>
                <a:cxn ang="0">
                  <a:pos x="37" y="76"/>
                </a:cxn>
                <a:cxn ang="0">
                  <a:pos x="30" y="87"/>
                </a:cxn>
                <a:cxn ang="0">
                  <a:pos x="21" y="94"/>
                </a:cxn>
                <a:cxn ang="0">
                  <a:pos x="11" y="96"/>
                </a:cxn>
                <a:cxn ang="0">
                  <a:pos x="5" y="94"/>
                </a:cxn>
                <a:cxn ang="0">
                  <a:pos x="2" y="92"/>
                </a:cxn>
                <a:cxn ang="0">
                  <a:pos x="0" y="87"/>
                </a:cxn>
                <a:cxn ang="0">
                  <a:pos x="0" y="84"/>
                </a:cxn>
                <a:cxn ang="0">
                  <a:pos x="8" y="82"/>
                </a:cxn>
                <a:cxn ang="0">
                  <a:pos x="10" y="88"/>
                </a:cxn>
                <a:cxn ang="0">
                  <a:pos x="12" y="90"/>
                </a:cxn>
                <a:cxn ang="0">
                  <a:pos x="16" y="91"/>
                </a:cxn>
                <a:cxn ang="0">
                  <a:pos x="23" y="88"/>
                </a:cxn>
                <a:cxn ang="0">
                  <a:pos x="27" y="85"/>
                </a:cxn>
                <a:cxn ang="0">
                  <a:pos x="33" y="73"/>
                </a:cxn>
                <a:cxn ang="0">
                  <a:pos x="39" y="53"/>
                </a:cxn>
                <a:cxn ang="0">
                  <a:pos x="35" y="48"/>
                </a:cxn>
                <a:cxn ang="0">
                  <a:pos x="29" y="55"/>
                </a:cxn>
                <a:cxn ang="0">
                  <a:pos x="23" y="60"/>
                </a:cxn>
                <a:cxn ang="0">
                  <a:pos x="19" y="62"/>
                </a:cxn>
                <a:cxn ang="0">
                  <a:pos x="15" y="60"/>
                </a:cxn>
                <a:cxn ang="0">
                  <a:pos x="14" y="56"/>
                </a:cxn>
                <a:cxn ang="0">
                  <a:pos x="14" y="36"/>
                </a:cxn>
                <a:cxn ang="0">
                  <a:pos x="16" y="15"/>
                </a:cxn>
                <a:cxn ang="0">
                  <a:pos x="15" y="10"/>
                </a:cxn>
                <a:cxn ang="0">
                  <a:pos x="13" y="8"/>
                </a:cxn>
                <a:cxn ang="0">
                  <a:pos x="4" y="14"/>
                </a:cxn>
              </a:cxnLst>
              <a:rect l="0" t="0" r="r" b="b"/>
              <a:pathLst>
                <a:path w="63" h="96">
                  <a:moveTo>
                    <a:pt x="2" y="12"/>
                  </a:moveTo>
                  <a:lnTo>
                    <a:pt x="9" y="6"/>
                  </a:lnTo>
                  <a:lnTo>
                    <a:pt x="14" y="2"/>
                  </a:lnTo>
                  <a:lnTo>
                    <a:pt x="18" y="1"/>
                  </a:lnTo>
                  <a:lnTo>
                    <a:pt x="21" y="0"/>
                  </a:lnTo>
                  <a:lnTo>
                    <a:pt x="23" y="0"/>
                  </a:lnTo>
                  <a:lnTo>
                    <a:pt x="24" y="1"/>
                  </a:lnTo>
                  <a:lnTo>
                    <a:pt x="25" y="4"/>
                  </a:lnTo>
                  <a:lnTo>
                    <a:pt x="25" y="7"/>
                  </a:lnTo>
                  <a:lnTo>
                    <a:pt x="25" y="15"/>
                  </a:lnTo>
                  <a:lnTo>
                    <a:pt x="24" y="27"/>
                  </a:lnTo>
                  <a:lnTo>
                    <a:pt x="23" y="38"/>
                  </a:lnTo>
                  <a:lnTo>
                    <a:pt x="23" y="46"/>
                  </a:lnTo>
                  <a:lnTo>
                    <a:pt x="23" y="51"/>
                  </a:lnTo>
                  <a:lnTo>
                    <a:pt x="24" y="52"/>
                  </a:lnTo>
                  <a:lnTo>
                    <a:pt x="25" y="52"/>
                  </a:lnTo>
                  <a:lnTo>
                    <a:pt x="27" y="52"/>
                  </a:lnTo>
                  <a:lnTo>
                    <a:pt x="28" y="51"/>
                  </a:lnTo>
                  <a:lnTo>
                    <a:pt x="32" y="49"/>
                  </a:lnTo>
                  <a:lnTo>
                    <a:pt x="36" y="44"/>
                  </a:lnTo>
                  <a:lnTo>
                    <a:pt x="40" y="37"/>
                  </a:lnTo>
                  <a:lnTo>
                    <a:pt x="44" y="30"/>
                  </a:lnTo>
                  <a:lnTo>
                    <a:pt x="48" y="21"/>
                  </a:lnTo>
                  <a:lnTo>
                    <a:pt x="51" y="12"/>
                  </a:lnTo>
                  <a:lnTo>
                    <a:pt x="52" y="7"/>
                  </a:lnTo>
                  <a:lnTo>
                    <a:pt x="53" y="2"/>
                  </a:lnTo>
                  <a:lnTo>
                    <a:pt x="62" y="0"/>
                  </a:lnTo>
                  <a:lnTo>
                    <a:pt x="63" y="1"/>
                  </a:lnTo>
                  <a:lnTo>
                    <a:pt x="59" y="13"/>
                  </a:lnTo>
                  <a:lnTo>
                    <a:pt x="54" y="31"/>
                  </a:lnTo>
                  <a:lnTo>
                    <a:pt x="48" y="49"/>
                  </a:lnTo>
                  <a:lnTo>
                    <a:pt x="44" y="61"/>
                  </a:lnTo>
                  <a:lnTo>
                    <a:pt x="41" y="69"/>
                  </a:lnTo>
                  <a:lnTo>
                    <a:pt x="37" y="76"/>
                  </a:lnTo>
                  <a:lnTo>
                    <a:pt x="34" y="82"/>
                  </a:lnTo>
                  <a:lnTo>
                    <a:pt x="30" y="87"/>
                  </a:lnTo>
                  <a:lnTo>
                    <a:pt x="25" y="91"/>
                  </a:lnTo>
                  <a:lnTo>
                    <a:pt x="21" y="94"/>
                  </a:lnTo>
                  <a:lnTo>
                    <a:pt x="16" y="96"/>
                  </a:lnTo>
                  <a:lnTo>
                    <a:pt x="11" y="96"/>
                  </a:lnTo>
                  <a:lnTo>
                    <a:pt x="7" y="95"/>
                  </a:lnTo>
                  <a:lnTo>
                    <a:pt x="5" y="94"/>
                  </a:lnTo>
                  <a:lnTo>
                    <a:pt x="3" y="93"/>
                  </a:lnTo>
                  <a:lnTo>
                    <a:pt x="2" y="92"/>
                  </a:lnTo>
                  <a:lnTo>
                    <a:pt x="1" y="90"/>
                  </a:lnTo>
                  <a:lnTo>
                    <a:pt x="0" y="87"/>
                  </a:lnTo>
                  <a:lnTo>
                    <a:pt x="0" y="85"/>
                  </a:lnTo>
                  <a:lnTo>
                    <a:pt x="0" y="84"/>
                  </a:lnTo>
                  <a:lnTo>
                    <a:pt x="7" y="79"/>
                  </a:lnTo>
                  <a:lnTo>
                    <a:pt x="8" y="82"/>
                  </a:lnTo>
                  <a:lnTo>
                    <a:pt x="8" y="84"/>
                  </a:lnTo>
                  <a:lnTo>
                    <a:pt x="10" y="88"/>
                  </a:lnTo>
                  <a:lnTo>
                    <a:pt x="11" y="89"/>
                  </a:lnTo>
                  <a:lnTo>
                    <a:pt x="12" y="90"/>
                  </a:lnTo>
                  <a:lnTo>
                    <a:pt x="14" y="91"/>
                  </a:lnTo>
                  <a:lnTo>
                    <a:pt x="16" y="91"/>
                  </a:lnTo>
                  <a:lnTo>
                    <a:pt x="20" y="90"/>
                  </a:lnTo>
                  <a:lnTo>
                    <a:pt x="23" y="88"/>
                  </a:lnTo>
                  <a:lnTo>
                    <a:pt x="25" y="87"/>
                  </a:lnTo>
                  <a:lnTo>
                    <a:pt x="27" y="85"/>
                  </a:lnTo>
                  <a:lnTo>
                    <a:pt x="30" y="80"/>
                  </a:lnTo>
                  <a:lnTo>
                    <a:pt x="33" y="73"/>
                  </a:lnTo>
                  <a:lnTo>
                    <a:pt x="36" y="64"/>
                  </a:lnTo>
                  <a:lnTo>
                    <a:pt x="39" y="53"/>
                  </a:lnTo>
                  <a:lnTo>
                    <a:pt x="43" y="39"/>
                  </a:lnTo>
                  <a:lnTo>
                    <a:pt x="35" y="48"/>
                  </a:lnTo>
                  <a:lnTo>
                    <a:pt x="32" y="52"/>
                  </a:lnTo>
                  <a:lnTo>
                    <a:pt x="29" y="55"/>
                  </a:lnTo>
                  <a:lnTo>
                    <a:pt x="26" y="58"/>
                  </a:lnTo>
                  <a:lnTo>
                    <a:pt x="23" y="60"/>
                  </a:lnTo>
                  <a:lnTo>
                    <a:pt x="21" y="61"/>
                  </a:lnTo>
                  <a:lnTo>
                    <a:pt x="19" y="62"/>
                  </a:lnTo>
                  <a:lnTo>
                    <a:pt x="16" y="61"/>
                  </a:lnTo>
                  <a:lnTo>
                    <a:pt x="15" y="60"/>
                  </a:lnTo>
                  <a:lnTo>
                    <a:pt x="15" y="59"/>
                  </a:lnTo>
                  <a:lnTo>
                    <a:pt x="14" y="56"/>
                  </a:lnTo>
                  <a:lnTo>
                    <a:pt x="13" y="51"/>
                  </a:lnTo>
                  <a:lnTo>
                    <a:pt x="14" y="36"/>
                  </a:lnTo>
                  <a:lnTo>
                    <a:pt x="15" y="24"/>
                  </a:lnTo>
                  <a:lnTo>
                    <a:pt x="16" y="15"/>
                  </a:lnTo>
                  <a:lnTo>
                    <a:pt x="15" y="12"/>
                  </a:lnTo>
                  <a:lnTo>
                    <a:pt x="15" y="10"/>
                  </a:lnTo>
                  <a:lnTo>
                    <a:pt x="14" y="9"/>
                  </a:lnTo>
                  <a:lnTo>
                    <a:pt x="13" y="8"/>
                  </a:lnTo>
                  <a:lnTo>
                    <a:pt x="9" y="10"/>
                  </a:lnTo>
                  <a:lnTo>
                    <a:pt x="4" y="14"/>
                  </a:lnTo>
                  <a:lnTo>
                    <a:pt x="2" y="12"/>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7" name="Freeform 135"/>
            <p:cNvSpPr>
              <a:spLocks/>
            </p:cNvSpPr>
            <p:nvPr userDrawn="1"/>
          </p:nvSpPr>
          <p:spPr bwMode="auto">
            <a:xfrm>
              <a:off x="2225" y="1081"/>
              <a:ext cx="79" cy="97"/>
            </a:xfrm>
            <a:custGeom>
              <a:avLst/>
              <a:gdLst/>
              <a:ahLst/>
              <a:cxnLst>
                <a:cxn ang="0">
                  <a:pos x="67" y="86"/>
                </a:cxn>
                <a:cxn ang="0">
                  <a:pos x="59" y="90"/>
                </a:cxn>
                <a:cxn ang="0">
                  <a:pos x="46" y="94"/>
                </a:cxn>
                <a:cxn ang="0">
                  <a:pos x="28" y="94"/>
                </a:cxn>
                <a:cxn ang="0">
                  <a:pos x="21" y="92"/>
                </a:cxn>
                <a:cxn ang="0">
                  <a:pos x="15" y="89"/>
                </a:cxn>
                <a:cxn ang="0">
                  <a:pos x="10" y="84"/>
                </a:cxn>
                <a:cxn ang="0">
                  <a:pos x="4" y="75"/>
                </a:cxn>
                <a:cxn ang="0">
                  <a:pos x="1" y="68"/>
                </a:cxn>
                <a:cxn ang="0">
                  <a:pos x="0" y="60"/>
                </a:cxn>
                <a:cxn ang="0">
                  <a:pos x="0" y="49"/>
                </a:cxn>
                <a:cxn ang="0">
                  <a:pos x="3" y="37"/>
                </a:cxn>
                <a:cxn ang="0">
                  <a:pos x="8" y="25"/>
                </a:cxn>
                <a:cxn ang="0">
                  <a:pos x="16" y="16"/>
                </a:cxn>
                <a:cxn ang="0">
                  <a:pos x="27" y="7"/>
                </a:cxn>
                <a:cxn ang="0">
                  <a:pos x="38" y="2"/>
                </a:cxn>
                <a:cxn ang="0">
                  <a:pos x="52" y="0"/>
                </a:cxn>
                <a:cxn ang="0">
                  <a:pos x="65" y="2"/>
                </a:cxn>
                <a:cxn ang="0">
                  <a:pos x="77" y="6"/>
                </a:cxn>
                <a:cxn ang="0">
                  <a:pos x="74" y="25"/>
                </a:cxn>
                <a:cxn ang="0">
                  <a:pos x="71" y="22"/>
                </a:cxn>
                <a:cxn ang="0">
                  <a:pos x="70" y="15"/>
                </a:cxn>
                <a:cxn ang="0">
                  <a:pos x="67" y="11"/>
                </a:cxn>
                <a:cxn ang="0">
                  <a:pos x="55" y="6"/>
                </a:cxn>
                <a:cxn ang="0">
                  <a:pos x="48" y="6"/>
                </a:cxn>
                <a:cxn ang="0">
                  <a:pos x="37" y="8"/>
                </a:cxn>
                <a:cxn ang="0">
                  <a:pos x="30" y="11"/>
                </a:cxn>
                <a:cxn ang="0">
                  <a:pos x="24" y="15"/>
                </a:cxn>
                <a:cxn ang="0">
                  <a:pos x="19" y="21"/>
                </a:cxn>
                <a:cxn ang="0">
                  <a:pos x="16" y="29"/>
                </a:cxn>
                <a:cxn ang="0">
                  <a:pos x="13" y="37"/>
                </a:cxn>
                <a:cxn ang="0">
                  <a:pos x="12" y="47"/>
                </a:cxn>
                <a:cxn ang="0">
                  <a:pos x="12" y="60"/>
                </a:cxn>
                <a:cxn ang="0">
                  <a:pos x="14" y="67"/>
                </a:cxn>
                <a:cxn ang="0">
                  <a:pos x="20" y="78"/>
                </a:cxn>
                <a:cxn ang="0">
                  <a:pos x="24" y="82"/>
                </a:cxn>
                <a:cxn ang="0">
                  <a:pos x="36" y="87"/>
                </a:cxn>
                <a:cxn ang="0">
                  <a:pos x="43" y="87"/>
                </a:cxn>
                <a:cxn ang="0">
                  <a:pos x="58" y="85"/>
                </a:cxn>
                <a:cxn ang="0">
                  <a:pos x="72" y="78"/>
                </a:cxn>
              </a:cxnLst>
              <a:rect l="0" t="0" r="r" b="b"/>
              <a:pathLst>
                <a:path w="77" h="94">
                  <a:moveTo>
                    <a:pt x="71" y="83"/>
                  </a:moveTo>
                  <a:lnTo>
                    <a:pt x="67" y="86"/>
                  </a:lnTo>
                  <a:lnTo>
                    <a:pt x="63" y="88"/>
                  </a:lnTo>
                  <a:lnTo>
                    <a:pt x="59" y="90"/>
                  </a:lnTo>
                  <a:lnTo>
                    <a:pt x="55" y="92"/>
                  </a:lnTo>
                  <a:lnTo>
                    <a:pt x="46" y="94"/>
                  </a:lnTo>
                  <a:lnTo>
                    <a:pt x="36" y="94"/>
                  </a:lnTo>
                  <a:lnTo>
                    <a:pt x="28" y="94"/>
                  </a:lnTo>
                  <a:lnTo>
                    <a:pt x="25" y="93"/>
                  </a:lnTo>
                  <a:lnTo>
                    <a:pt x="21" y="92"/>
                  </a:lnTo>
                  <a:lnTo>
                    <a:pt x="18" y="90"/>
                  </a:lnTo>
                  <a:lnTo>
                    <a:pt x="15" y="89"/>
                  </a:lnTo>
                  <a:lnTo>
                    <a:pt x="12" y="86"/>
                  </a:lnTo>
                  <a:lnTo>
                    <a:pt x="10" y="84"/>
                  </a:lnTo>
                  <a:lnTo>
                    <a:pt x="6" y="78"/>
                  </a:lnTo>
                  <a:lnTo>
                    <a:pt x="4" y="75"/>
                  </a:lnTo>
                  <a:lnTo>
                    <a:pt x="3" y="72"/>
                  </a:lnTo>
                  <a:lnTo>
                    <a:pt x="1" y="68"/>
                  </a:lnTo>
                  <a:lnTo>
                    <a:pt x="1" y="64"/>
                  </a:lnTo>
                  <a:lnTo>
                    <a:pt x="0" y="60"/>
                  </a:lnTo>
                  <a:lnTo>
                    <a:pt x="0" y="55"/>
                  </a:lnTo>
                  <a:lnTo>
                    <a:pt x="0" y="49"/>
                  </a:lnTo>
                  <a:lnTo>
                    <a:pt x="1" y="43"/>
                  </a:lnTo>
                  <a:lnTo>
                    <a:pt x="3" y="37"/>
                  </a:lnTo>
                  <a:lnTo>
                    <a:pt x="5" y="31"/>
                  </a:lnTo>
                  <a:lnTo>
                    <a:pt x="8" y="25"/>
                  </a:lnTo>
                  <a:lnTo>
                    <a:pt x="12" y="20"/>
                  </a:lnTo>
                  <a:lnTo>
                    <a:pt x="16" y="16"/>
                  </a:lnTo>
                  <a:lnTo>
                    <a:pt x="20" y="11"/>
                  </a:lnTo>
                  <a:lnTo>
                    <a:pt x="27" y="7"/>
                  </a:lnTo>
                  <a:lnTo>
                    <a:pt x="34" y="3"/>
                  </a:lnTo>
                  <a:lnTo>
                    <a:pt x="38" y="2"/>
                  </a:lnTo>
                  <a:lnTo>
                    <a:pt x="43" y="1"/>
                  </a:lnTo>
                  <a:lnTo>
                    <a:pt x="52" y="0"/>
                  </a:lnTo>
                  <a:lnTo>
                    <a:pt x="58" y="1"/>
                  </a:lnTo>
                  <a:lnTo>
                    <a:pt x="65" y="2"/>
                  </a:lnTo>
                  <a:lnTo>
                    <a:pt x="71" y="3"/>
                  </a:lnTo>
                  <a:lnTo>
                    <a:pt x="77" y="6"/>
                  </a:lnTo>
                  <a:lnTo>
                    <a:pt x="75" y="15"/>
                  </a:lnTo>
                  <a:lnTo>
                    <a:pt x="74" y="25"/>
                  </a:lnTo>
                  <a:lnTo>
                    <a:pt x="71" y="25"/>
                  </a:lnTo>
                  <a:lnTo>
                    <a:pt x="71" y="22"/>
                  </a:lnTo>
                  <a:lnTo>
                    <a:pt x="71" y="19"/>
                  </a:lnTo>
                  <a:lnTo>
                    <a:pt x="70" y="15"/>
                  </a:lnTo>
                  <a:lnTo>
                    <a:pt x="70" y="13"/>
                  </a:lnTo>
                  <a:lnTo>
                    <a:pt x="67" y="11"/>
                  </a:lnTo>
                  <a:lnTo>
                    <a:pt x="62" y="8"/>
                  </a:lnTo>
                  <a:lnTo>
                    <a:pt x="55" y="6"/>
                  </a:lnTo>
                  <a:lnTo>
                    <a:pt x="52" y="6"/>
                  </a:lnTo>
                  <a:lnTo>
                    <a:pt x="48" y="6"/>
                  </a:lnTo>
                  <a:lnTo>
                    <a:pt x="40" y="7"/>
                  </a:lnTo>
                  <a:lnTo>
                    <a:pt x="37" y="8"/>
                  </a:lnTo>
                  <a:lnTo>
                    <a:pt x="33" y="9"/>
                  </a:lnTo>
                  <a:lnTo>
                    <a:pt x="30" y="11"/>
                  </a:lnTo>
                  <a:lnTo>
                    <a:pt x="27" y="13"/>
                  </a:lnTo>
                  <a:lnTo>
                    <a:pt x="24" y="15"/>
                  </a:lnTo>
                  <a:lnTo>
                    <a:pt x="22" y="18"/>
                  </a:lnTo>
                  <a:lnTo>
                    <a:pt x="19" y="21"/>
                  </a:lnTo>
                  <a:lnTo>
                    <a:pt x="17" y="25"/>
                  </a:lnTo>
                  <a:lnTo>
                    <a:pt x="16" y="29"/>
                  </a:lnTo>
                  <a:lnTo>
                    <a:pt x="14" y="33"/>
                  </a:lnTo>
                  <a:lnTo>
                    <a:pt x="13" y="37"/>
                  </a:lnTo>
                  <a:lnTo>
                    <a:pt x="12" y="42"/>
                  </a:lnTo>
                  <a:lnTo>
                    <a:pt x="12" y="47"/>
                  </a:lnTo>
                  <a:lnTo>
                    <a:pt x="12" y="52"/>
                  </a:lnTo>
                  <a:lnTo>
                    <a:pt x="12" y="60"/>
                  </a:lnTo>
                  <a:lnTo>
                    <a:pt x="13" y="64"/>
                  </a:lnTo>
                  <a:lnTo>
                    <a:pt x="14" y="67"/>
                  </a:lnTo>
                  <a:lnTo>
                    <a:pt x="16" y="73"/>
                  </a:lnTo>
                  <a:lnTo>
                    <a:pt x="20" y="78"/>
                  </a:lnTo>
                  <a:lnTo>
                    <a:pt x="22" y="80"/>
                  </a:lnTo>
                  <a:lnTo>
                    <a:pt x="24" y="82"/>
                  </a:lnTo>
                  <a:lnTo>
                    <a:pt x="30" y="85"/>
                  </a:lnTo>
                  <a:lnTo>
                    <a:pt x="36" y="87"/>
                  </a:lnTo>
                  <a:lnTo>
                    <a:pt x="39" y="87"/>
                  </a:lnTo>
                  <a:lnTo>
                    <a:pt x="43" y="87"/>
                  </a:lnTo>
                  <a:lnTo>
                    <a:pt x="50" y="87"/>
                  </a:lnTo>
                  <a:lnTo>
                    <a:pt x="58" y="85"/>
                  </a:lnTo>
                  <a:lnTo>
                    <a:pt x="65" y="82"/>
                  </a:lnTo>
                  <a:lnTo>
                    <a:pt x="72" y="78"/>
                  </a:lnTo>
                  <a:lnTo>
                    <a:pt x="71" y="8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8" name="Freeform 136"/>
            <p:cNvSpPr>
              <a:spLocks noEditPoints="1"/>
            </p:cNvSpPr>
            <p:nvPr userDrawn="1"/>
          </p:nvSpPr>
          <p:spPr bwMode="auto">
            <a:xfrm>
              <a:off x="2315" y="1112"/>
              <a:ext cx="52" cy="66"/>
            </a:xfrm>
            <a:custGeom>
              <a:avLst/>
              <a:gdLst/>
              <a:ahLst/>
              <a:cxnLst>
                <a:cxn ang="0">
                  <a:pos x="25" y="4"/>
                </a:cxn>
                <a:cxn ang="0">
                  <a:pos x="22" y="6"/>
                </a:cxn>
                <a:cxn ang="0">
                  <a:pos x="17" y="10"/>
                </a:cxn>
                <a:cxn ang="0">
                  <a:pos x="13" y="18"/>
                </a:cxn>
                <a:cxn ang="0">
                  <a:pos x="10" y="33"/>
                </a:cxn>
                <a:cxn ang="0">
                  <a:pos x="9" y="45"/>
                </a:cxn>
                <a:cxn ang="0">
                  <a:pos x="11" y="52"/>
                </a:cxn>
                <a:cxn ang="0">
                  <a:pos x="14" y="56"/>
                </a:cxn>
                <a:cxn ang="0">
                  <a:pos x="18" y="58"/>
                </a:cxn>
                <a:cxn ang="0">
                  <a:pos x="25" y="58"/>
                </a:cxn>
                <a:cxn ang="0">
                  <a:pos x="29" y="56"/>
                </a:cxn>
                <a:cxn ang="0">
                  <a:pos x="32" y="53"/>
                </a:cxn>
                <a:cxn ang="0">
                  <a:pos x="36" y="46"/>
                </a:cxn>
                <a:cxn ang="0">
                  <a:pos x="39" y="36"/>
                </a:cxn>
                <a:cxn ang="0">
                  <a:pos x="40" y="20"/>
                </a:cxn>
                <a:cxn ang="0">
                  <a:pos x="39" y="13"/>
                </a:cxn>
                <a:cxn ang="0">
                  <a:pos x="37" y="8"/>
                </a:cxn>
                <a:cxn ang="0">
                  <a:pos x="33" y="5"/>
                </a:cxn>
                <a:cxn ang="0">
                  <a:pos x="28" y="4"/>
                </a:cxn>
                <a:cxn ang="0">
                  <a:pos x="0" y="33"/>
                </a:cxn>
                <a:cxn ang="0">
                  <a:pos x="3" y="22"/>
                </a:cxn>
                <a:cxn ang="0">
                  <a:pos x="9" y="12"/>
                </a:cxn>
                <a:cxn ang="0">
                  <a:pos x="14" y="7"/>
                </a:cxn>
                <a:cxn ang="0">
                  <a:pos x="19" y="3"/>
                </a:cxn>
                <a:cxn ang="0">
                  <a:pos x="32" y="0"/>
                </a:cxn>
                <a:cxn ang="0">
                  <a:pos x="40" y="1"/>
                </a:cxn>
                <a:cxn ang="0">
                  <a:pos x="44" y="4"/>
                </a:cxn>
                <a:cxn ang="0">
                  <a:pos x="47" y="8"/>
                </a:cxn>
                <a:cxn ang="0">
                  <a:pos x="49" y="15"/>
                </a:cxn>
                <a:cxn ang="0">
                  <a:pos x="49" y="29"/>
                </a:cxn>
                <a:cxn ang="0">
                  <a:pos x="46" y="41"/>
                </a:cxn>
                <a:cxn ang="0">
                  <a:pos x="40" y="51"/>
                </a:cxn>
                <a:cxn ang="0">
                  <a:pos x="35" y="56"/>
                </a:cxn>
                <a:cxn ang="0">
                  <a:pos x="30" y="60"/>
                </a:cxn>
                <a:cxn ang="0">
                  <a:pos x="20" y="63"/>
                </a:cxn>
                <a:cxn ang="0">
                  <a:pos x="13" y="63"/>
                </a:cxn>
                <a:cxn ang="0">
                  <a:pos x="7" y="60"/>
                </a:cxn>
                <a:cxn ang="0">
                  <a:pos x="2" y="55"/>
                </a:cxn>
                <a:cxn ang="0">
                  <a:pos x="0" y="47"/>
                </a:cxn>
              </a:cxnLst>
              <a:rect l="0" t="0" r="r" b="b"/>
              <a:pathLst>
                <a:path w="49" h="63">
                  <a:moveTo>
                    <a:pt x="28" y="4"/>
                  </a:moveTo>
                  <a:lnTo>
                    <a:pt x="25" y="4"/>
                  </a:lnTo>
                  <a:lnTo>
                    <a:pt x="23" y="5"/>
                  </a:lnTo>
                  <a:lnTo>
                    <a:pt x="22" y="6"/>
                  </a:lnTo>
                  <a:lnTo>
                    <a:pt x="19" y="8"/>
                  </a:lnTo>
                  <a:lnTo>
                    <a:pt x="17" y="10"/>
                  </a:lnTo>
                  <a:lnTo>
                    <a:pt x="16" y="12"/>
                  </a:lnTo>
                  <a:lnTo>
                    <a:pt x="13" y="18"/>
                  </a:lnTo>
                  <a:lnTo>
                    <a:pt x="11" y="26"/>
                  </a:lnTo>
                  <a:lnTo>
                    <a:pt x="10" y="33"/>
                  </a:lnTo>
                  <a:lnTo>
                    <a:pt x="9" y="42"/>
                  </a:lnTo>
                  <a:lnTo>
                    <a:pt x="9" y="45"/>
                  </a:lnTo>
                  <a:lnTo>
                    <a:pt x="10" y="49"/>
                  </a:lnTo>
                  <a:lnTo>
                    <a:pt x="11" y="52"/>
                  </a:lnTo>
                  <a:lnTo>
                    <a:pt x="12" y="54"/>
                  </a:lnTo>
                  <a:lnTo>
                    <a:pt x="14" y="56"/>
                  </a:lnTo>
                  <a:lnTo>
                    <a:pt x="16" y="58"/>
                  </a:lnTo>
                  <a:lnTo>
                    <a:pt x="18" y="58"/>
                  </a:lnTo>
                  <a:lnTo>
                    <a:pt x="21" y="59"/>
                  </a:lnTo>
                  <a:lnTo>
                    <a:pt x="25" y="58"/>
                  </a:lnTo>
                  <a:lnTo>
                    <a:pt x="27" y="57"/>
                  </a:lnTo>
                  <a:lnTo>
                    <a:pt x="29" y="56"/>
                  </a:lnTo>
                  <a:lnTo>
                    <a:pt x="30" y="55"/>
                  </a:lnTo>
                  <a:lnTo>
                    <a:pt x="32" y="53"/>
                  </a:lnTo>
                  <a:lnTo>
                    <a:pt x="35" y="48"/>
                  </a:lnTo>
                  <a:lnTo>
                    <a:pt x="36" y="46"/>
                  </a:lnTo>
                  <a:lnTo>
                    <a:pt x="37" y="43"/>
                  </a:lnTo>
                  <a:lnTo>
                    <a:pt x="39" y="36"/>
                  </a:lnTo>
                  <a:lnTo>
                    <a:pt x="40" y="29"/>
                  </a:lnTo>
                  <a:lnTo>
                    <a:pt x="40" y="20"/>
                  </a:lnTo>
                  <a:lnTo>
                    <a:pt x="40" y="16"/>
                  </a:lnTo>
                  <a:lnTo>
                    <a:pt x="39" y="13"/>
                  </a:lnTo>
                  <a:lnTo>
                    <a:pt x="38" y="10"/>
                  </a:lnTo>
                  <a:lnTo>
                    <a:pt x="37" y="8"/>
                  </a:lnTo>
                  <a:lnTo>
                    <a:pt x="36" y="6"/>
                  </a:lnTo>
                  <a:lnTo>
                    <a:pt x="33" y="5"/>
                  </a:lnTo>
                  <a:lnTo>
                    <a:pt x="31" y="4"/>
                  </a:lnTo>
                  <a:lnTo>
                    <a:pt x="28" y="4"/>
                  </a:lnTo>
                  <a:close/>
                  <a:moveTo>
                    <a:pt x="0" y="42"/>
                  </a:moveTo>
                  <a:lnTo>
                    <a:pt x="0" y="33"/>
                  </a:lnTo>
                  <a:lnTo>
                    <a:pt x="2" y="25"/>
                  </a:lnTo>
                  <a:lnTo>
                    <a:pt x="3" y="22"/>
                  </a:lnTo>
                  <a:lnTo>
                    <a:pt x="5" y="18"/>
                  </a:lnTo>
                  <a:lnTo>
                    <a:pt x="9" y="12"/>
                  </a:lnTo>
                  <a:lnTo>
                    <a:pt x="11" y="9"/>
                  </a:lnTo>
                  <a:lnTo>
                    <a:pt x="14" y="7"/>
                  </a:lnTo>
                  <a:lnTo>
                    <a:pt x="17" y="4"/>
                  </a:lnTo>
                  <a:lnTo>
                    <a:pt x="19" y="3"/>
                  </a:lnTo>
                  <a:lnTo>
                    <a:pt x="25" y="0"/>
                  </a:lnTo>
                  <a:lnTo>
                    <a:pt x="32" y="0"/>
                  </a:lnTo>
                  <a:lnTo>
                    <a:pt x="36" y="0"/>
                  </a:lnTo>
                  <a:lnTo>
                    <a:pt x="40" y="1"/>
                  </a:lnTo>
                  <a:lnTo>
                    <a:pt x="43" y="3"/>
                  </a:lnTo>
                  <a:lnTo>
                    <a:pt x="44" y="4"/>
                  </a:lnTo>
                  <a:lnTo>
                    <a:pt x="45" y="5"/>
                  </a:lnTo>
                  <a:lnTo>
                    <a:pt x="47" y="8"/>
                  </a:lnTo>
                  <a:lnTo>
                    <a:pt x="48" y="11"/>
                  </a:lnTo>
                  <a:lnTo>
                    <a:pt x="49" y="15"/>
                  </a:lnTo>
                  <a:lnTo>
                    <a:pt x="49" y="20"/>
                  </a:lnTo>
                  <a:lnTo>
                    <a:pt x="49" y="29"/>
                  </a:lnTo>
                  <a:lnTo>
                    <a:pt x="47" y="37"/>
                  </a:lnTo>
                  <a:lnTo>
                    <a:pt x="46" y="41"/>
                  </a:lnTo>
                  <a:lnTo>
                    <a:pt x="44" y="45"/>
                  </a:lnTo>
                  <a:lnTo>
                    <a:pt x="40" y="51"/>
                  </a:lnTo>
                  <a:lnTo>
                    <a:pt x="38" y="54"/>
                  </a:lnTo>
                  <a:lnTo>
                    <a:pt x="35" y="56"/>
                  </a:lnTo>
                  <a:lnTo>
                    <a:pt x="33" y="58"/>
                  </a:lnTo>
                  <a:lnTo>
                    <a:pt x="30" y="60"/>
                  </a:lnTo>
                  <a:lnTo>
                    <a:pt x="24" y="62"/>
                  </a:lnTo>
                  <a:lnTo>
                    <a:pt x="20" y="63"/>
                  </a:lnTo>
                  <a:lnTo>
                    <a:pt x="17" y="63"/>
                  </a:lnTo>
                  <a:lnTo>
                    <a:pt x="13" y="63"/>
                  </a:lnTo>
                  <a:lnTo>
                    <a:pt x="10" y="62"/>
                  </a:lnTo>
                  <a:lnTo>
                    <a:pt x="7" y="60"/>
                  </a:lnTo>
                  <a:lnTo>
                    <a:pt x="4" y="58"/>
                  </a:lnTo>
                  <a:lnTo>
                    <a:pt x="2" y="55"/>
                  </a:lnTo>
                  <a:lnTo>
                    <a:pt x="1" y="51"/>
                  </a:lnTo>
                  <a:lnTo>
                    <a:pt x="0" y="47"/>
                  </a:lnTo>
                  <a:lnTo>
                    <a:pt x="0" y="42"/>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39" name="Freeform 137"/>
            <p:cNvSpPr>
              <a:spLocks/>
            </p:cNvSpPr>
            <p:nvPr userDrawn="1"/>
          </p:nvSpPr>
          <p:spPr bwMode="auto">
            <a:xfrm>
              <a:off x="2377" y="1114"/>
              <a:ext cx="93" cy="64"/>
            </a:xfrm>
            <a:custGeom>
              <a:avLst/>
              <a:gdLst/>
              <a:ahLst/>
              <a:cxnLst>
                <a:cxn ang="0">
                  <a:pos x="7" y="43"/>
                </a:cxn>
                <a:cxn ang="0">
                  <a:pos x="12" y="18"/>
                </a:cxn>
                <a:cxn ang="0">
                  <a:pos x="12" y="9"/>
                </a:cxn>
                <a:cxn ang="0">
                  <a:pos x="11" y="8"/>
                </a:cxn>
                <a:cxn ang="0">
                  <a:pos x="1" y="13"/>
                </a:cxn>
                <a:cxn ang="0">
                  <a:pos x="7" y="6"/>
                </a:cxn>
                <a:cxn ang="0">
                  <a:pos x="17" y="0"/>
                </a:cxn>
                <a:cxn ang="0">
                  <a:pos x="22" y="0"/>
                </a:cxn>
                <a:cxn ang="0">
                  <a:pos x="23" y="2"/>
                </a:cxn>
                <a:cxn ang="0">
                  <a:pos x="22" y="11"/>
                </a:cxn>
                <a:cxn ang="0">
                  <a:pos x="23" y="19"/>
                </a:cxn>
                <a:cxn ang="0">
                  <a:pos x="31" y="10"/>
                </a:cxn>
                <a:cxn ang="0">
                  <a:pos x="40" y="4"/>
                </a:cxn>
                <a:cxn ang="0">
                  <a:pos x="48" y="0"/>
                </a:cxn>
                <a:cxn ang="0">
                  <a:pos x="53" y="0"/>
                </a:cxn>
                <a:cxn ang="0">
                  <a:pos x="54" y="2"/>
                </a:cxn>
                <a:cxn ang="0">
                  <a:pos x="53" y="11"/>
                </a:cxn>
                <a:cxn ang="0">
                  <a:pos x="55" y="19"/>
                </a:cxn>
                <a:cxn ang="0">
                  <a:pos x="63" y="10"/>
                </a:cxn>
                <a:cxn ang="0">
                  <a:pos x="73" y="4"/>
                </a:cxn>
                <a:cxn ang="0">
                  <a:pos x="81" y="0"/>
                </a:cxn>
                <a:cxn ang="0">
                  <a:pos x="86" y="0"/>
                </a:cxn>
                <a:cxn ang="0">
                  <a:pos x="88" y="2"/>
                </a:cxn>
                <a:cxn ang="0">
                  <a:pos x="88" y="6"/>
                </a:cxn>
                <a:cxn ang="0">
                  <a:pos x="84" y="23"/>
                </a:cxn>
                <a:cxn ang="0">
                  <a:pos x="78" y="45"/>
                </a:cxn>
                <a:cxn ang="0">
                  <a:pos x="77" y="53"/>
                </a:cxn>
                <a:cxn ang="0">
                  <a:pos x="79" y="54"/>
                </a:cxn>
                <a:cxn ang="0">
                  <a:pos x="83" y="52"/>
                </a:cxn>
                <a:cxn ang="0">
                  <a:pos x="89" y="48"/>
                </a:cxn>
                <a:cxn ang="0">
                  <a:pos x="84" y="55"/>
                </a:cxn>
                <a:cxn ang="0">
                  <a:pos x="74" y="61"/>
                </a:cxn>
                <a:cxn ang="0">
                  <a:pos x="69" y="61"/>
                </a:cxn>
                <a:cxn ang="0">
                  <a:pos x="67" y="59"/>
                </a:cxn>
                <a:cxn ang="0">
                  <a:pos x="67" y="53"/>
                </a:cxn>
                <a:cxn ang="0">
                  <a:pos x="71" y="39"/>
                </a:cxn>
                <a:cxn ang="0">
                  <a:pos x="76" y="17"/>
                </a:cxn>
                <a:cxn ang="0">
                  <a:pos x="76" y="8"/>
                </a:cxn>
                <a:cxn ang="0">
                  <a:pos x="73" y="8"/>
                </a:cxn>
                <a:cxn ang="0">
                  <a:pos x="67" y="12"/>
                </a:cxn>
                <a:cxn ang="0">
                  <a:pos x="56" y="22"/>
                </a:cxn>
                <a:cxn ang="0">
                  <a:pos x="52" y="28"/>
                </a:cxn>
                <a:cxn ang="0">
                  <a:pos x="49" y="35"/>
                </a:cxn>
                <a:cxn ang="0">
                  <a:pos x="47" y="45"/>
                </a:cxn>
                <a:cxn ang="0">
                  <a:pos x="39" y="60"/>
                </a:cxn>
                <a:cxn ang="0">
                  <a:pos x="34" y="60"/>
                </a:cxn>
                <a:cxn ang="0">
                  <a:pos x="41" y="30"/>
                </a:cxn>
                <a:cxn ang="0">
                  <a:pos x="44" y="12"/>
                </a:cxn>
                <a:cxn ang="0">
                  <a:pos x="43" y="8"/>
                </a:cxn>
                <a:cxn ang="0">
                  <a:pos x="40" y="8"/>
                </a:cxn>
                <a:cxn ang="0">
                  <a:pos x="34" y="12"/>
                </a:cxn>
                <a:cxn ang="0">
                  <a:pos x="30" y="16"/>
                </a:cxn>
                <a:cxn ang="0">
                  <a:pos x="21" y="28"/>
                </a:cxn>
                <a:cxn ang="0">
                  <a:pos x="18" y="36"/>
                </a:cxn>
                <a:cxn ang="0">
                  <a:pos x="12" y="59"/>
                </a:cxn>
                <a:cxn ang="0">
                  <a:pos x="3" y="61"/>
                </a:cxn>
              </a:cxnLst>
              <a:rect l="0" t="0" r="r" b="b"/>
              <a:pathLst>
                <a:path w="90" h="61">
                  <a:moveTo>
                    <a:pt x="2" y="60"/>
                  </a:moveTo>
                  <a:lnTo>
                    <a:pt x="7" y="43"/>
                  </a:lnTo>
                  <a:lnTo>
                    <a:pt x="10" y="29"/>
                  </a:lnTo>
                  <a:lnTo>
                    <a:pt x="12" y="18"/>
                  </a:lnTo>
                  <a:lnTo>
                    <a:pt x="13" y="12"/>
                  </a:lnTo>
                  <a:lnTo>
                    <a:pt x="12" y="9"/>
                  </a:lnTo>
                  <a:lnTo>
                    <a:pt x="12" y="8"/>
                  </a:lnTo>
                  <a:lnTo>
                    <a:pt x="11" y="8"/>
                  </a:lnTo>
                  <a:lnTo>
                    <a:pt x="7" y="9"/>
                  </a:lnTo>
                  <a:lnTo>
                    <a:pt x="1" y="13"/>
                  </a:lnTo>
                  <a:lnTo>
                    <a:pt x="0" y="10"/>
                  </a:lnTo>
                  <a:lnTo>
                    <a:pt x="7" y="6"/>
                  </a:lnTo>
                  <a:lnTo>
                    <a:pt x="12" y="2"/>
                  </a:lnTo>
                  <a:lnTo>
                    <a:pt x="17" y="0"/>
                  </a:lnTo>
                  <a:lnTo>
                    <a:pt x="20" y="0"/>
                  </a:lnTo>
                  <a:lnTo>
                    <a:pt x="22" y="0"/>
                  </a:lnTo>
                  <a:lnTo>
                    <a:pt x="23" y="0"/>
                  </a:lnTo>
                  <a:lnTo>
                    <a:pt x="23" y="2"/>
                  </a:lnTo>
                  <a:lnTo>
                    <a:pt x="23" y="4"/>
                  </a:lnTo>
                  <a:lnTo>
                    <a:pt x="22" y="11"/>
                  </a:lnTo>
                  <a:lnTo>
                    <a:pt x="19" y="25"/>
                  </a:lnTo>
                  <a:lnTo>
                    <a:pt x="23" y="19"/>
                  </a:lnTo>
                  <a:lnTo>
                    <a:pt x="27" y="15"/>
                  </a:lnTo>
                  <a:lnTo>
                    <a:pt x="31" y="10"/>
                  </a:lnTo>
                  <a:lnTo>
                    <a:pt x="36" y="7"/>
                  </a:lnTo>
                  <a:lnTo>
                    <a:pt x="40" y="4"/>
                  </a:lnTo>
                  <a:lnTo>
                    <a:pt x="44" y="1"/>
                  </a:lnTo>
                  <a:lnTo>
                    <a:pt x="48" y="0"/>
                  </a:lnTo>
                  <a:lnTo>
                    <a:pt x="51" y="0"/>
                  </a:lnTo>
                  <a:lnTo>
                    <a:pt x="53" y="0"/>
                  </a:lnTo>
                  <a:lnTo>
                    <a:pt x="54" y="1"/>
                  </a:lnTo>
                  <a:lnTo>
                    <a:pt x="54" y="2"/>
                  </a:lnTo>
                  <a:lnTo>
                    <a:pt x="55" y="4"/>
                  </a:lnTo>
                  <a:lnTo>
                    <a:pt x="53" y="11"/>
                  </a:lnTo>
                  <a:lnTo>
                    <a:pt x="50" y="25"/>
                  </a:lnTo>
                  <a:lnTo>
                    <a:pt x="55" y="19"/>
                  </a:lnTo>
                  <a:lnTo>
                    <a:pt x="59" y="15"/>
                  </a:lnTo>
                  <a:lnTo>
                    <a:pt x="63" y="10"/>
                  </a:lnTo>
                  <a:lnTo>
                    <a:pt x="68" y="7"/>
                  </a:lnTo>
                  <a:lnTo>
                    <a:pt x="73" y="4"/>
                  </a:lnTo>
                  <a:lnTo>
                    <a:pt x="77" y="1"/>
                  </a:lnTo>
                  <a:lnTo>
                    <a:pt x="81" y="0"/>
                  </a:lnTo>
                  <a:lnTo>
                    <a:pt x="84" y="0"/>
                  </a:lnTo>
                  <a:lnTo>
                    <a:pt x="86" y="0"/>
                  </a:lnTo>
                  <a:lnTo>
                    <a:pt x="87" y="0"/>
                  </a:lnTo>
                  <a:lnTo>
                    <a:pt x="88" y="2"/>
                  </a:lnTo>
                  <a:lnTo>
                    <a:pt x="88" y="3"/>
                  </a:lnTo>
                  <a:lnTo>
                    <a:pt x="88" y="6"/>
                  </a:lnTo>
                  <a:lnTo>
                    <a:pt x="87" y="10"/>
                  </a:lnTo>
                  <a:lnTo>
                    <a:pt x="84" y="23"/>
                  </a:lnTo>
                  <a:lnTo>
                    <a:pt x="80" y="34"/>
                  </a:lnTo>
                  <a:lnTo>
                    <a:pt x="78" y="45"/>
                  </a:lnTo>
                  <a:lnTo>
                    <a:pt x="77" y="50"/>
                  </a:lnTo>
                  <a:lnTo>
                    <a:pt x="77" y="53"/>
                  </a:lnTo>
                  <a:lnTo>
                    <a:pt x="78" y="53"/>
                  </a:lnTo>
                  <a:lnTo>
                    <a:pt x="79" y="54"/>
                  </a:lnTo>
                  <a:lnTo>
                    <a:pt x="81" y="53"/>
                  </a:lnTo>
                  <a:lnTo>
                    <a:pt x="83" y="52"/>
                  </a:lnTo>
                  <a:lnTo>
                    <a:pt x="85" y="51"/>
                  </a:lnTo>
                  <a:lnTo>
                    <a:pt x="89" y="48"/>
                  </a:lnTo>
                  <a:lnTo>
                    <a:pt x="90" y="51"/>
                  </a:lnTo>
                  <a:lnTo>
                    <a:pt x="84" y="55"/>
                  </a:lnTo>
                  <a:lnTo>
                    <a:pt x="79" y="59"/>
                  </a:lnTo>
                  <a:lnTo>
                    <a:pt x="74" y="61"/>
                  </a:lnTo>
                  <a:lnTo>
                    <a:pt x="71" y="61"/>
                  </a:lnTo>
                  <a:lnTo>
                    <a:pt x="69" y="61"/>
                  </a:lnTo>
                  <a:lnTo>
                    <a:pt x="68" y="60"/>
                  </a:lnTo>
                  <a:lnTo>
                    <a:pt x="67" y="59"/>
                  </a:lnTo>
                  <a:lnTo>
                    <a:pt x="67" y="57"/>
                  </a:lnTo>
                  <a:lnTo>
                    <a:pt x="67" y="53"/>
                  </a:lnTo>
                  <a:lnTo>
                    <a:pt x="69" y="46"/>
                  </a:lnTo>
                  <a:lnTo>
                    <a:pt x="71" y="39"/>
                  </a:lnTo>
                  <a:lnTo>
                    <a:pt x="73" y="29"/>
                  </a:lnTo>
                  <a:lnTo>
                    <a:pt x="76" y="17"/>
                  </a:lnTo>
                  <a:lnTo>
                    <a:pt x="77" y="10"/>
                  </a:lnTo>
                  <a:lnTo>
                    <a:pt x="76" y="8"/>
                  </a:lnTo>
                  <a:lnTo>
                    <a:pt x="75" y="8"/>
                  </a:lnTo>
                  <a:lnTo>
                    <a:pt x="73" y="8"/>
                  </a:lnTo>
                  <a:lnTo>
                    <a:pt x="71" y="9"/>
                  </a:lnTo>
                  <a:lnTo>
                    <a:pt x="67" y="12"/>
                  </a:lnTo>
                  <a:lnTo>
                    <a:pt x="62" y="16"/>
                  </a:lnTo>
                  <a:lnTo>
                    <a:pt x="56" y="22"/>
                  </a:lnTo>
                  <a:lnTo>
                    <a:pt x="54" y="25"/>
                  </a:lnTo>
                  <a:lnTo>
                    <a:pt x="52" y="28"/>
                  </a:lnTo>
                  <a:lnTo>
                    <a:pt x="51" y="31"/>
                  </a:lnTo>
                  <a:lnTo>
                    <a:pt x="49" y="35"/>
                  </a:lnTo>
                  <a:lnTo>
                    <a:pt x="48" y="39"/>
                  </a:lnTo>
                  <a:lnTo>
                    <a:pt x="47" y="45"/>
                  </a:lnTo>
                  <a:lnTo>
                    <a:pt x="44" y="59"/>
                  </a:lnTo>
                  <a:lnTo>
                    <a:pt x="39" y="60"/>
                  </a:lnTo>
                  <a:lnTo>
                    <a:pt x="35" y="61"/>
                  </a:lnTo>
                  <a:lnTo>
                    <a:pt x="34" y="60"/>
                  </a:lnTo>
                  <a:lnTo>
                    <a:pt x="38" y="44"/>
                  </a:lnTo>
                  <a:lnTo>
                    <a:pt x="41" y="30"/>
                  </a:lnTo>
                  <a:lnTo>
                    <a:pt x="44" y="18"/>
                  </a:lnTo>
                  <a:lnTo>
                    <a:pt x="44" y="12"/>
                  </a:lnTo>
                  <a:lnTo>
                    <a:pt x="44" y="9"/>
                  </a:lnTo>
                  <a:lnTo>
                    <a:pt x="43" y="8"/>
                  </a:lnTo>
                  <a:lnTo>
                    <a:pt x="42" y="8"/>
                  </a:lnTo>
                  <a:lnTo>
                    <a:pt x="40" y="8"/>
                  </a:lnTo>
                  <a:lnTo>
                    <a:pt x="39" y="9"/>
                  </a:lnTo>
                  <a:lnTo>
                    <a:pt x="34" y="12"/>
                  </a:lnTo>
                  <a:lnTo>
                    <a:pt x="32" y="14"/>
                  </a:lnTo>
                  <a:lnTo>
                    <a:pt x="30" y="16"/>
                  </a:lnTo>
                  <a:lnTo>
                    <a:pt x="25" y="21"/>
                  </a:lnTo>
                  <a:lnTo>
                    <a:pt x="21" y="28"/>
                  </a:lnTo>
                  <a:lnTo>
                    <a:pt x="19" y="32"/>
                  </a:lnTo>
                  <a:lnTo>
                    <a:pt x="18" y="36"/>
                  </a:lnTo>
                  <a:lnTo>
                    <a:pt x="15" y="47"/>
                  </a:lnTo>
                  <a:lnTo>
                    <a:pt x="12" y="59"/>
                  </a:lnTo>
                  <a:lnTo>
                    <a:pt x="8" y="60"/>
                  </a:lnTo>
                  <a:lnTo>
                    <a:pt x="3" y="61"/>
                  </a:lnTo>
                  <a:lnTo>
                    <a:pt x="2" y="6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0" name="Freeform 138"/>
            <p:cNvSpPr>
              <a:spLocks noEditPoints="1"/>
            </p:cNvSpPr>
            <p:nvPr userDrawn="1"/>
          </p:nvSpPr>
          <p:spPr bwMode="auto">
            <a:xfrm>
              <a:off x="2473" y="1112"/>
              <a:ext cx="62" cy="100"/>
            </a:xfrm>
            <a:custGeom>
              <a:avLst/>
              <a:gdLst/>
              <a:ahLst/>
              <a:cxnLst>
                <a:cxn ang="0">
                  <a:pos x="20" y="55"/>
                </a:cxn>
                <a:cxn ang="0">
                  <a:pos x="28" y="56"/>
                </a:cxn>
                <a:cxn ang="0">
                  <a:pos x="34" y="55"/>
                </a:cxn>
                <a:cxn ang="0">
                  <a:pos x="38" y="52"/>
                </a:cxn>
                <a:cxn ang="0">
                  <a:pos x="42" y="46"/>
                </a:cxn>
                <a:cxn ang="0">
                  <a:pos x="48" y="31"/>
                </a:cxn>
                <a:cxn ang="0">
                  <a:pos x="50" y="14"/>
                </a:cxn>
                <a:cxn ang="0">
                  <a:pos x="49" y="8"/>
                </a:cxn>
                <a:cxn ang="0">
                  <a:pos x="45" y="7"/>
                </a:cxn>
                <a:cxn ang="0">
                  <a:pos x="38" y="9"/>
                </a:cxn>
                <a:cxn ang="0">
                  <a:pos x="32" y="14"/>
                </a:cxn>
                <a:cxn ang="0">
                  <a:pos x="25" y="23"/>
                </a:cxn>
                <a:cxn ang="0">
                  <a:pos x="21" y="35"/>
                </a:cxn>
                <a:cxn ang="0">
                  <a:pos x="17" y="54"/>
                </a:cxn>
                <a:cxn ang="0">
                  <a:pos x="1" y="92"/>
                </a:cxn>
                <a:cxn ang="0">
                  <a:pos x="6" y="68"/>
                </a:cxn>
                <a:cxn ang="0">
                  <a:pos x="14" y="21"/>
                </a:cxn>
                <a:cxn ang="0">
                  <a:pos x="15" y="9"/>
                </a:cxn>
                <a:cxn ang="0">
                  <a:pos x="12" y="9"/>
                </a:cxn>
                <a:cxn ang="0">
                  <a:pos x="3" y="14"/>
                </a:cxn>
                <a:cxn ang="0">
                  <a:pos x="1" y="12"/>
                </a:cxn>
                <a:cxn ang="0">
                  <a:pos x="13" y="3"/>
                </a:cxn>
                <a:cxn ang="0">
                  <a:pos x="23" y="0"/>
                </a:cxn>
                <a:cxn ang="0">
                  <a:pos x="25" y="0"/>
                </a:cxn>
                <a:cxn ang="0">
                  <a:pos x="24" y="11"/>
                </a:cxn>
                <a:cxn ang="0">
                  <a:pos x="26" y="18"/>
                </a:cxn>
                <a:cxn ang="0">
                  <a:pos x="33" y="9"/>
                </a:cxn>
                <a:cxn ang="0">
                  <a:pos x="41" y="3"/>
                </a:cxn>
                <a:cxn ang="0">
                  <a:pos x="48" y="0"/>
                </a:cxn>
                <a:cxn ang="0">
                  <a:pos x="54" y="0"/>
                </a:cxn>
                <a:cxn ang="0">
                  <a:pos x="57" y="1"/>
                </a:cxn>
                <a:cxn ang="0">
                  <a:pos x="59" y="7"/>
                </a:cxn>
                <a:cxn ang="0">
                  <a:pos x="60" y="19"/>
                </a:cxn>
                <a:cxn ang="0">
                  <a:pos x="58" y="29"/>
                </a:cxn>
                <a:cxn ang="0">
                  <a:pos x="54" y="38"/>
                </a:cxn>
                <a:cxn ang="0">
                  <a:pos x="49" y="46"/>
                </a:cxn>
                <a:cxn ang="0">
                  <a:pos x="44" y="52"/>
                </a:cxn>
                <a:cxn ang="0">
                  <a:pos x="35" y="58"/>
                </a:cxn>
                <a:cxn ang="0">
                  <a:pos x="23" y="61"/>
                </a:cxn>
                <a:cxn ang="0">
                  <a:pos x="16" y="60"/>
                </a:cxn>
                <a:cxn ang="0">
                  <a:pos x="10" y="94"/>
                </a:cxn>
                <a:cxn ang="0">
                  <a:pos x="2" y="96"/>
                </a:cxn>
              </a:cxnLst>
              <a:rect l="0" t="0" r="r" b="b"/>
              <a:pathLst>
                <a:path w="60" h="96">
                  <a:moveTo>
                    <a:pt x="17" y="54"/>
                  </a:moveTo>
                  <a:lnTo>
                    <a:pt x="20" y="55"/>
                  </a:lnTo>
                  <a:lnTo>
                    <a:pt x="22" y="56"/>
                  </a:lnTo>
                  <a:lnTo>
                    <a:pt x="28" y="56"/>
                  </a:lnTo>
                  <a:lnTo>
                    <a:pt x="32" y="56"/>
                  </a:lnTo>
                  <a:lnTo>
                    <a:pt x="34" y="55"/>
                  </a:lnTo>
                  <a:lnTo>
                    <a:pt x="36" y="54"/>
                  </a:lnTo>
                  <a:lnTo>
                    <a:pt x="38" y="52"/>
                  </a:lnTo>
                  <a:lnTo>
                    <a:pt x="39" y="51"/>
                  </a:lnTo>
                  <a:lnTo>
                    <a:pt x="42" y="46"/>
                  </a:lnTo>
                  <a:lnTo>
                    <a:pt x="45" y="39"/>
                  </a:lnTo>
                  <a:lnTo>
                    <a:pt x="48" y="31"/>
                  </a:lnTo>
                  <a:lnTo>
                    <a:pt x="50" y="22"/>
                  </a:lnTo>
                  <a:lnTo>
                    <a:pt x="50" y="14"/>
                  </a:lnTo>
                  <a:lnTo>
                    <a:pt x="50" y="10"/>
                  </a:lnTo>
                  <a:lnTo>
                    <a:pt x="49" y="8"/>
                  </a:lnTo>
                  <a:lnTo>
                    <a:pt x="48" y="7"/>
                  </a:lnTo>
                  <a:lnTo>
                    <a:pt x="45" y="7"/>
                  </a:lnTo>
                  <a:lnTo>
                    <a:pt x="41" y="8"/>
                  </a:lnTo>
                  <a:lnTo>
                    <a:pt x="38" y="9"/>
                  </a:lnTo>
                  <a:lnTo>
                    <a:pt x="36" y="10"/>
                  </a:lnTo>
                  <a:lnTo>
                    <a:pt x="32" y="14"/>
                  </a:lnTo>
                  <a:lnTo>
                    <a:pt x="27" y="20"/>
                  </a:lnTo>
                  <a:lnTo>
                    <a:pt x="25" y="23"/>
                  </a:lnTo>
                  <a:lnTo>
                    <a:pt x="24" y="27"/>
                  </a:lnTo>
                  <a:lnTo>
                    <a:pt x="21" y="35"/>
                  </a:lnTo>
                  <a:lnTo>
                    <a:pt x="18" y="44"/>
                  </a:lnTo>
                  <a:lnTo>
                    <a:pt x="17" y="54"/>
                  </a:lnTo>
                  <a:close/>
                  <a:moveTo>
                    <a:pt x="0" y="95"/>
                  </a:moveTo>
                  <a:lnTo>
                    <a:pt x="1" y="92"/>
                  </a:lnTo>
                  <a:lnTo>
                    <a:pt x="2" y="86"/>
                  </a:lnTo>
                  <a:lnTo>
                    <a:pt x="6" y="68"/>
                  </a:lnTo>
                  <a:lnTo>
                    <a:pt x="11" y="41"/>
                  </a:lnTo>
                  <a:lnTo>
                    <a:pt x="14" y="21"/>
                  </a:lnTo>
                  <a:lnTo>
                    <a:pt x="15" y="11"/>
                  </a:lnTo>
                  <a:lnTo>
                    <a:pt x="15" y="9"/>
                  </a:lnTo>
                  <a:lnTo>
                    <a:pt x="13" y="8"/>
                  </a:lnTo>
                  <a:lnTo>
                    <a:pt x="12" y="9"/>
                  </a:lnTo>
                  <a:lnTo>
                    <a:pt x="9" y="10"/>
                  </a:lnTo>
                  <a:lnTo>
                    <a:pt x="3" y="14"/>
                  </a:lnTo>
                  <a:lnTo>
                    <a:pt x="2" y="14"/>
                  </a:lnTo>
                  <a:lnTo>
                    <a:pt x="1" y="12"/>
                  </a:lnTo>
                  <a:lnTo>
                    <a:pt x="8" y="7"/>
                  </a:lnTo>
                  <a:lnTo>
                    <a:pt x="13" y="3"/>
                  </a:lnTo>
                  <a:lnTo>
                    <a:pt x="19" y="1"/>
                  </a:lnTo>
                  <a:lnTo>
                    <a:pt x="23" y="0"/>
                  </a:lnTo>
                  <a:lnTo>
                    <a:pt x="24" y="0"/>
                  </a:lnTo>
                  <a:lnTo>
                    <a:pt x="25" y="0"/>
                  </a:lnTo>
                  <a:lnTo>
                    <a:pt x="25" y="3"/>
                  </a:lnTo>
                  <a:lnTo>
                    <a:pt x="24" y="11"/>
                  </a:lnTo>
                  <a:lnTo>
                    <a:pt x="22" y="23"/>
                  </a:lnTo>
                  <a:lnTo>
                    <a:pt x="26" y="18"/>
                  </a:lnTo>
                  <a:lnTo>
                    <a:pt x="29" y="13"/>
                  </a:lnTo>
                  <a:lnTo>
                    <a:pt x="33" y="9"/>
                  </a:lnTo>
                  <a:lnTo>
                    <a:pt x="37" y="6"/>
                  </a:lnTo>
                  <a:lnTo>
                    <a:pt x="41" y="3"/>
                  </a:lnTo>
                  <a:lnTo>
                    <a:pt x="45" y="1"/>
                  </a:lnTo>
                  <a:lnTo>
                    <a:pt x="48" y="0"/>
                  </a:lnTo>
                  <a:lnTo>
                    <a:pt x="52" y="0"/>
                  </a:lnTo>
                  <a:lnTo>
                    <a:pt x="54" y="0"/>
                  </a:lnTo>
                  <a:lnTo>
                    <a:pt x="56" y="1"/>
                  </a:lnTo>
                  <a:lnTo>
                    <a:pt x="57" y="1"/>
                  </a:lnTo>
                  <a:lnTo>
                    <a:pt x="58" y="3"/>
                  </a:lnTo>
                  <a:lnTo>
                    <a:pt x="59" y="7"/>
                  </a:lnTo>
                  <a:lnTo>
                    <a:pt x="60" y="14"/>
                  </a:lnTo>
                  <a:lnTo>
                    <a:pt x="60" y="19"/>
                  </a:lnTo>
                  <a:lnTo>
                    <a:pt x="59" y="24"/>
                  </a:lnTo>
                  <a:lnTo>
                    <a:pt x="58" y="29"/>
                  </a:lnTo>
                  <a:lnTo>
                    <a:pt x="56" y="33"/>
                  </a:lnTo>
                  <a:lnTo>
                    <a:pt x="54" y="38"/>
                  </a:lnTo>
                  <a:lnTo>
                    <a:pt x="52" y="42"/>
                  </a:lnTo>
                  <a:lnTo>
                    <a:pt x="49" y="46"/>
                  </a:lnTo>
                  <a:lnTo>
                    <a:pt x="46" y="50"/>
                  </a:lnTo>
                  <a:lnTo>
                    <a:pt x="44" y="52"/>
                  </a:lnTo>
                  <a:lnTo>
                    <a:pt x="41" y="55"/>
                  </a:lnTo>
                  <a:lnTo>
                    <a:pt x="35" y="58"/>
                  </a:lnTo>
                  <a:lnTo>
                    <a:pt x="29" y="61"/>
                  </a:lnTo>
                  <a:lnTo>
                    <a:pt x="23" y="61"/>
                  </a:lnTo>
                  <a:lnTo>
                    <a:pt x="19" y="61"/>
                  </a:lnTo>
                  <a:lnTo>
                    <a:pt x="16" y="60"/>
                  </a:lnTo>
                  <a:lnTo>
                    <a:pt x="12" y="81"/>
                  </a:lnTo>
                  <a:lnTo>
                    <a:pt x="10" y="94"/>
                  </a:lnTo>
                  <a:lnTo>
                    <a:pt x="6" y="95"/>
                  </a:lnTo>
                  <a:lnTo>
                    <a:pt x="2" y="96"/>
                  </a:lnTo>
                  <a:lnTo>
                    <a:pt x="0" y="95"/>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1" name="Freeform 139"/>
            <p:cNvSpPr>
              <a:spLocks/>
            </p:cNvSpPr>
            <p:nvPr userDrawn="1"/>
          </p:nvSpPr>
          <p:spPr bwMode="auto">
            <a:xfrm>
              <a:off x="2551" y="1112"/>
              <a:ext cx="62" cy="66"/>
            </a:xfrm>
            <a:custGeom>
              <a:avLst/>
              <a:gdLst/>
              <a:ahLst/>
              <a:cxnLst>
                <a:cxn ang="0">
                  <a:pos x="32" y="46"/>
                </a:cxn>
                <a:cxn ang="0">
                  <a:pos x="23" y="55"/>
                </a:cxn>
                <a:cxn ang="0">
                  <a:pos x="15" y="61"/>
                </a:cxn>
                <a:cxn ang="0">
                  <a:pos x="9" y="63"/>
                </a:cxn>
                <a:cxn ang="0">
                  <a:pos x="5" y="62"/>
                </a:cxn>
                <a:cxn ang="0">
                  <a:pos x="4" y="60"/>
                </a:cxn>
                <a:cxn ang="0">
                  <a:pos x="5" y="51"/>
                </a:cxn>
                <a:cxn ang="0">
                  <a:pos x="8" y="37"/>
                </a:cxn>
                <a:cxn ang="0">
                  <a:pos x="12" y="17"/>
                </a:cxn>
                <a:cxn ang="0">
                  <a:pos x="12" y="10"/>
                </a:cxn>
                <a:cxn ang="0">
                  <a:pos x="10" y="9"/>
                </a:cxn>
                <a:cxn ang="0">
                  <a:pos x="1" y="14"/>
                </a:cxn>
                <a:cxn ang="0">
                  <a:pos x="7" y="7"/>
                </a:cxn>
                <a:cxn ang="0">
                  <a:pos x="18" y="1"/>
                </a:cxn>
                <a:cxn ang="0">
                  <a:pos x="22" y="1"/>
                </a:cxn>
                <a:cxn ang="0">
                  <a:pos x="24" y="2"/>
                </a:cxn>
                <a:cxn ang="0">
                  <a:pos x="23" y="7"/>
                </a:cxn>
                <a:cxn ang="0">
                  <a:pos x="20" y="20"/>
                </a:cxn>
                <a:cxn ang="0">
                  <a:pos x="15" y="44"/>
                </a:cxn>
                <a:cxn ang="0">
                  <a:pos x="14" y="52"/>
                </a:cxn>
                <a:cxn ang="0">
                  <a:pos x="15" y="54"/>
                </a:cxn>
                <a:cxn ang="0">
                  <a:pos x="18" y="54"/>
                </a:cxn>
                <a:cxn ang="0">
                  <a:pos x="23" y="51"/>
                </a:cxn>
                <a:cxn ang="0">
                  <a:pos x="33" y="40"/>
                </a:cxn>
                <a:cxn ang="0">
                  <a:pos x="43" y="24"/>
                </a:cxn>
                <a:cxn ang="0">
                  <a:pos x="46" y="15"/>
                </a:cxn>
                <a:cxn ang="0">
                  <a:pos x="54" y="1"/>
                </a:cxn>
                <a:cxn ang="0">
                  <a:pos x="58" y="1"/>
                </a:cxn>
                <a:cxn ang="0">
                  <a:pos x="47" y="45"/>
                </a:cxn>
                <a:cxn ang="0">
                  <a:pos x="47" y="54"/>
                </a:cxn>
                <a:cxn ang="0">
                  <a:pos x="49" y="55"/>
                </a:cxn>
                <a:cxn ang="0">
                  <a:pos x="53" y="53"/>
                </a:cxn>
                <a:cxn ang="0">
                  <a:pos x="59" y="48"/>
                </a:cxn>
                <a:cxn ang="0">
                  <a:pos x="54" y="56"/>
                </a:cxn>
                <a:cxn ang="0">
                  <a:pos x="46" y="62"/>
                </a:cxn>
                <a:cxn ang="0">
                  <a:pos x="40" y="64"/>
                </a:cxn>
                <a:cxn ang="0">
                  <a:pos x="37" y="62"/>
                </a:cxn>
                <a:cxn ang="0">
                  <a:pos x="36" y="59"/>
                </a:cxn>
                <a:cxn ang="0">
                  <a:pos x="42" y="33"/>
                </a:cxn>
              </a:cxnLst>
              <a:rect l="0" t="0" r="r" b="b"/>
              <a:pathLst>
                <a:path w="60" h="64">
                  <a:moveTo>
                    <a:pt x="42" y="33"/>
                  </a:moveTo>
                  <a:lnTo>
                    <a:pt x="32" y="46"/>
                  </a:lnTo>
                  <a:lnTo>
                    <a:pt x="28" y="51"/>
                  </a:lnTo>
                  <a:lnTo>
                    <a:pt x="23" y="55"/>
                  </a:lnTo>
                  <a:lnTo>
                    <a:pt x="19" y="59"/>
                  </a:lnTo>
                  <a:lnTo>
                    <a:pt x="15" y="61"/>
                  </a:lnTo>
                  <a:lnTo>
                    <a:pt x="12" y="63"/>
                  </a:lnTo>
                  <a:lnTo>
                    <a:pt x="9" y="63"/>
                  </a:lnTo>
                  <a:lnTo>
                    <a:pt x="7" y="63"/>
                  </a:lnTo>
                  <a:lnTo>
                    <a:pt x="5" y="62"/>
                  </a:lnTo>
                  <a:lnTo>
                    <a:pt x="5" y="61"/>
                  </a:lnTo>
                  <a:lnTo>
                    <a:pt x="4" y="60"/>
                  </a:lnTo>
                  <a:lnTo>
                    <a:pt x="4" y="57"/>
                  </a:lnTo>
                  <a:lnTo>
                    <a:pt x="5" y="51"/>
                  </a:lnTo>
                  <a:lnTo>
                    <a:pt x="6" y="42"/>
                  </a:lnTo>
                  <a:lnTo>
                    <a:pt x="8" y="37"/>
                  </a:lnTo>
                  <a:lnTo>
                    <a:pt x="10" y="27"/>
                  </a:lnTo>
                  <a:lnTo>
                    <a:pt x="12" y="17"/>
                  </a:lnTo>
                  <a:lnTo>
                    <a:pt x="13" y="12"/>
                  </a:lnTo>
                  <a:lnTo>
                    <a:pt x="12" y="10"/>
                  </a:lnTo>
                  <a:lnTo>
                    <a:pt x="11" y="9"/>
                  </a:lnTo>
                  <a:lnTo>
                    <a:pt x="10" y="9"/>
                  </a:lnTo>
                  <a:lnTo>
                    <a:pt x="8" y="10"/>
                  </a:lnTo>
                  <a:lnTo>
                    <a:pt x="1" y="14"/>
                  </a:lnTo>
                  <a:lnTo>
                    <a:pt x="0" y="12"/>
                  </a:lnTo>
                  <a:lnTo>
                    <a:pt x="7" y="7"/>
                  </a:lnTo>
                  <a:lnTo>
                    <a:pt x="13" y="3"/>
                  </a:lnTo>
                  <a:lnTo>
                    <a:pt x="18" y="1"/>
                  </a:lnTo>
                  <a:lnTo>
                    <a:pt x="21" y="0"/>
                  </a:lnTo>
                  <a:lnTo>
                    <a:pt x="22" y="1"/>
                  </a:lnTo>
                  <a:lnTo>
                    <a:pt x="23" y="1"/>
                  </a:lnTo>
                  <a:lnTo>
                    <a:pt x="24" y="2"/>
                  </a:lnTo>
                  <a:lnTo>
                    <a:pt x="24" y="4"/>
                  </a:lnTo>
                  <a:lnTo>
                    <a:pt x="23" y="7"/>
                  </a:lnTo>
                  <a:lnTo>
                    <a:pt x="22" y="14"/>
                  </a:lnTo>
                  <a:lnTo>
                    <a:pt x="20" y="20"/>
                  </a:lnTo>
                  <a:lnTo>
                    <a:pt x="18" y="31"/>
                  </a:lnTo>
                  <a:lnTo>
                    <a:pt x="15" y="44"/>
                  </a:lnTo>
                  <a:lnTo>
                    <a:pt x="14" y="49"/>
                  </a:lnTo>
                  <a:lnTo>
                    <a:pt x="14" y="52"/>
                  </a:lnTo>
                  <a:lnTo>
                    <a:pt x="14" y="54"/>
                  </a:lnTo>
                  <a:lnTo>
                    <a:pt x="15" y="54"/>
                  </a:lnTo>
                  <a:lnTo>
                    <a:pt x="16" y="55"/>
                  </a:lnTo>
                  <a:lnTo>
                    <a:pt x="18" y="54"/>
                  </a:lnTo>
                  <a:lnTo>
                    <a:pt x="19" y="54"/>
                  </a:lnTo>
                  <a:lnTo>
                    <a:pt x="23" y="51"/>
                  </a:lnTo>
                  <a:lnTo>
                    <a:pt x="28" y="46"/>
                  </a:lnTo>
                  <a:lnTo>
                    <a:pt x="33" y="40"/>
                  </a:lnTo>
                  <a:lnTo>
                    <a:pt x="39" y="32"/>
                  </a:lnTo>
                  <a:lnTo>
                    <a:pt x="43" y="24"/>
                  </a:lnTo>
                  <a:lnTo>
                    <a:pt x="44" y="20"/>
                  </a:lnTo>
                  <a:lnTo>
                    <a:pt x="46" y="15"/>
                  </a:lnTo>
                  <a:lnTo>
                    <a:pt x="49" y="3"/>
                  </a:lnTo>
                  <a:lnTo>
                    <a:pt x="54" y="1"/>
                  </a:lnTo>
                  <a:lnTo>
                    <a:pt x="56" y="1"/>
                  </a:lnTo>
                  <a:lnTo>
                    <a:pt x="58" y="1"/>
                  </a:lnTo>
                  <a:lnTo>
                    <a:pt x="50" y="34"/>
                  </a:lnTo>
                  <a:lnTo>
                    <a:pt x="47" y="45"/>
                  </a:lnTo>
                  <a:lnTo>
                    <a:pt x="47" y="51"/>
                  </a:lnTo>
                  <a:lnTo>
                    <a:pt x="47" y="54"/>
                  </a:lnTo>
                  <a:lnTo>
                    <a:pt x="48" y="55"/>
                  </a:lnTo>
                  <a:lnTo>
                    <a:pt x="49" y="55"/>
                  </a:lnTo>
                  <a:lnTo>
                    <a:pt x="50" y="54"/>
                  </a:lnTo>
                  <a:lnTo>
                    <a:pt x="53" y="53"/>
                  </a:lnTo>
                  <a:lnTo>
                    <a:pt x="55" y="51"/>
                  </a:lnTo>
                  <a:lnTo>
                    <a:pt x="59" y="48"/>
                  </a:lnTo>
                  <a:lnTo>
                    <a:pt x="60" y="51"/>
                  </a:lnTo>
                  <a:lnTo>
                    <a:pt x="54" y="56"/>
                  </a:lnTo>
                  <a:lnTo>
                    <a:pt x="49" y="60"/>
                  </a:lnTo>
                  <a:lnTo>
                    <a:pt x="46" y="62"/>
                  </a:lnTo>
                  <a:lnTo>
                    <a:pt x="44" y="63"/>
                  </a:lnTo>
                  <a:lnTo>
                    <a:pt x="40" y="64"/>
                  </a:lnTo>
                  <a:lnTo>
                    <a:pt x="38" y="63"/>
                  </a:lnTo>
                  <a:lnTo>
                    <a:pt x="37" y="62"/>
                  </a:lnTo>
                  <a:lnTo>
                    <a:pt x="37" y="61"/>
                  </a:lnTo>
                  <a:lnTo>
                    <a:pt x="36" y="59"/>
                  </a:lnTo>
                  <a:lnTo>
                    <a:pt x="38" y="51"/>
                  </a:lnTo>
                  <a:lnTo>
                    <a:pt x="42"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2" name="Freeform 140"/>
            <p:cNvSpPr>
              <a:spLocks/>
            </p:cNvSpPr>
            <p:nvPr userDrawn="1"/>
          </p:nvSpPr>
          <p:spPr bwMode="auto">
            <a:xfrm>
              <a:off x="2628" y="1090"/>
              <a:ext cx="36" cy="88"/>
            </a:xfrm>
            <a:custGeom>
              <a:avLst/>
              <a:gdLst/>
              <a:ahLst/>
              <a:cxnLst>
                <a:cxn ang="0">
                  <a:pos x="11" y="33"/>
                </a:cxn>
                <a:cxn ang="0">
                  <a:pos x="1" y="33"/>
                </a:cxn>
                <a:cxn ang="0">
                  <a:pos x="0" y="33"/>
                </a:cxn>
                <a:cxn ang="0">
                  <a:pos x="1" y="31"/>
                </a:cxn>
                <a:cxn ang="0">
                  <a:pos x="8" y="28"/>
                </a:cxn>
                <a:cxn ang="0">
                  <a:pos x="12" y="26"/>
                </a:cxn>
                <a:cxn ang="0">
                  <a:pos x="14" y="13"/>
                </a:cxn>
                <a:cxn ang="0">
                  <a:pos x="16" y="4"/>
                </a:cxn>
                <a:cxn ang="0">
                  <a:pos x="20" y="2"/>
                </a:cxn>
                <a:cxn ang="0">
                  <a:pos x="24" y="0"/>
                </a:cxn>
                <a:cxn ang="0">
                  <a:pos x="26" y="0"/>
                </a:cxn>
                <a:cxn ang="0">
                  <a:pos x="24" y="9"/>
                </a:cxn>
                <a:cxn ang="0">
                  <a:pos x="21" y="27"/>
                </a:cxn>
                <a:cxn ang="0">
                  <a:pos x="27" y="27"/>
                </a:cxn>
                <a:cxn ang="0">
                  <a:pos x="34" y="26"/>
                </a:cxn>
                <a:cxn ang="0">
                  <a:pos x="34" y="29"/>
                </a:cxn>
                <a:cxn ang="0">
                  <a:pos x="33" y="33"/>
                </a:cxn>
                <a:cxn ang="0">
                  <a:pos x="19" y="33"/>
                </a:cxn>
                <a:cxn ang="0">
                  <a:pos x="16" y="49"/>
                </a:cxn>
                <a:cxn ang="0">
                  <a:pos x="16" y="54"/>
                </a:cxn>
                <a:cxn ang="0">
                  <a:pos x="13" y="66"/>
                </a:cxn>
                <a:cxn ang="0">
                  <a:pos x="13" y="73"/>
                </a:cxn>
                <a:cxn ang="0">
                  <a:pos x="13" y="75"/>
                </a:cxn>
                <a:cxn ang="0">
                  <a:pos x="15" y="76"/>
                </a:cxn>
                <a:cxn ang="0">
                  <a:pos x="17" y="76"/>
                </a:cxn>
                <a:cxn ang="0">
                  <a:pos x="19" y="74"/>
                </a:cxn>
                <a:cxn ang="0">
                  <a:pos x="23" y="72"/>
                </a:cxn>
                <a:cxn ang="0">
                  <a:pos x="27" y="68"/>
                </a:cxn>
                <a:cxn ang="0">
                  <a:pos x="28" y="71"/>
                </a:cxn>
                <a:cxn ang="0">
                  <a:pos x="22" y="77"/>
                </a:cxn>
                <a:cxn ang="0">
                  <a:pos x="16" y="81"/>
                </a:cxn>
                <a:cxn ang="0">
                  <a:pos x="13" y="82"/>
                </a:cxn>
                <a:cxn ang="0">
                  <a:pos x="11" y="83"/>
                </a:cxn>
                <a:cxn ang="0">
                  <a:pos x="6" y="84"/>
                </a:cxn>
                <a:cxn ang="0">
                  <a:pos x="4" y="84"/>
                </a:cxn>
                <a:cxn ang="0">
                  <a:pos x="3" y="83"/>
                </a:cxn>
                <a:cxn ang="0">
                  <a:pos x="2" y="82"/>
                </a:cxn>
                <a:cxn ang="0">
                  <a:pos x="2" y="80"/>
                </a:cxn>
                <a:cxn ang="0">
                  <a:pos x="3" y="75"/>
                </a:cxn>
                <a:cxn ang="0">
                  <a:pos x="4" y="66"/>
                </a:cxn>
                <a:cxn ang="0">
                  <a:pos x="6" y="56"/>
                </a:cxn>
                <a:cxn ang="0">
                  <a:pos x="11" y="33"/>
                </a:cxn>
              </a:cxnLst>
              <a:rect l="0" t="0" r="r" b="b"/>
              <a:pathLst>
                <a:path w="34" h="84">
                  <a:moveTo>
                    <a:pt x="11" y="33"/>
                  </a:moveTo>
                  <a:lnTo>
                    <a:pt x="1" y="33"/>
                  </a:lnTo>
                  <a:lnTo>
                    <a:pt x="0" y="33"/>
                  </a:lnTo>
                  <a:lnTo>
                    <a:pt x="1" y="31"/>
                  </a:lnTo>
                  <a:lnTo>
                    <a:pt x="8" y="28"/>
                  </a:lnTo>
                  <a:lnTo>
                    <a:pt x="12" y="26"/>
                  </a:lnTo>
                  <a:lnTo>
                    <a:pt x="14" y="13"/>
                  </a:lnTo>
                  <a:lnTo>
                    <a:pt x="16" y="4"/>
                  </a:lnTo>
                  <a:lnTo>
                    <a:pt x="20" y="2"/>
                  </a:lnTo>
                  <a:lnTo>
                    <a:pt x="24" y="0"/>
                  </a:lnTo>
                  <a:lnTo>
                    <a:pt x="26" y="0"/>
                  </a:lnTo>
                  <a:lnTo>
                    <a:pt x="24" y="9"/>
                  </a:lnTo>
                  <a:lnTo>
                    <a:pt x="21" y="27"/>
                  </a:lnTo>
                  <a:lnTo>
                    <a:pt x="27" y="27"/>
                  </a:lnTo>
                  <a:lnTo>
                    <a:pt x="34" y="26"/>
                  </a:lnTo>
                  <a:lnTo>
                    <a:pt x="34" y="29"/>
                  </a:lnTo>
                  <a:lnTo>
                    <a:pt x="33" y="33"/>
                  </a:lnTo>
                  <a:lnTo>
                    <a:pt x="19" y="33"/>
                  </a:lnTo>
                  <a:lnTo>
                    <a:pt x="16" y="49"/>
                  </a:lnTo>
                  <a:lnTo>
                    <a:pt x="16" y="54"/>
                  </a:lnTo>
                  <a:lnTo>
                    <a:pt x="13" y="66"/>
                  </a:lnTo>
                  <a:lnTo>
                    <a:pt x="13" y="73"/>
                  </a:lnTo>
                  <a:lnTo>
                    <a:pt x="13" y="75"/>
                  </a:lnTo>
                  <a:lnTo>
                    <a:pt x="15" y="76"/>
                  </a:lnTo>
                  <a:lnTo>
                    <a:pt x="17" y="76"/>
                  </a:lnTo>
                  <a:lnTo>
                    <a:pt x="19" y="74"/>
                  </a:lnTo>
                  <a:lnTo>
                    <a:pt x="23" y="72"/>
                  </a:lnTo>
                  <a:lnTo>
                    <a:pt x="27" y="68"/>
                  </a:lnTo>
                  <a:lnTo>
                    <a:pt x="28" y="71"/>
                  </a:lnTo>
                  <a:lnTo>
                    <a:pt x="22" y="77"/>
                  </a:lnTo>
                  <a:lnTo>
                    <a:pt x="16" y="81"/>
                  </a:lnTo>
                  <a:lnTo>
                    <a:pt x="13" y="82"/>
                  </a:lnTo>
                  <a:lnTo>
                    <a:pt x="11" y="83"/>
                  </a:lnTo>
                  <a:lnTo>
                    <a:pt x="6" y="84"/>
                  </a:lnTo>
                  <a:lnTo>
                    <a:pt x="4" y="84"/>
                  </a:lnTo>
                  <a:lnTo>
                    <a:pt x="3" y="83"/>
                  </a:lnTo>
                  <a:lnTo>
                    <a:pt x="2" y="82"/>
                  </a:lnTo>
                  <a:lnTo>
                    <a:pt x="2" y="80"/>
                  </a:lnTo>
                  <a:lnTo>
                    <a:pt x="3" y="75"/>
                  </a:lnTo>
                  <a:lnTo>
                    <a:pt x="4" y="66"/>
                  </a:lnTo>
                  <a:lnTo>
                    <a:pt x="6" y="56"/>
                  </a:lnTo>
                  <a:lnTo>
                    <a:pt x="11"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3" name="Freeform 141"/>
            <p:cNvSpPr>
              <a:spLocks noEditPoints="1"/>
            </p:cNvSpPr>
            <p:nvPr userDrawn="1"/>
          </p:nvSpPr>
          <p:spPr bwMode="auto">
            <a:xfrm>
              <a:off x="2673" y="1112"/>
              <a:ext cx="48" cy="66"/>
            </a:xfrm>
            <a:custGeom>
              <a:avLst/>
              <a:gdLst/>
              <a:ahLst/>
              <a:cxnLst>
                <a:cxn ang="0">
                  <a:pos x="17" y="30"/>
                </a:cxn>
                <a:cxn ang="0">
                  <a:pos x="26" y="26"/>
                </a:cxn>
                <a:cxn ang="0">
                  <a:pos x="33" y="21"/>
                </a:cxn>
                <a:cxn ang="0">
                  <a:pos x="36" y="15"/>
                </a:cxn>
                <a:cxn ang="0">
                  <a:pos x="36" y="9"/>
                </a:cxn>
                <a:cxn ang="0">
                  <a:pos x="32" y="5"/>
                </a:cxn>
                <a:cxn ang="0">
                  <a:pos x="26" y="5"/>
                </a:cxn>
                <a:cxn ang="0">
                  <a:pos x="21" y="9"/>
                </a:cxn>
                <a:cxn ang="0">
                  <a:pos x="16" y="15"/>
                </a:cxn>
                <a:cxn ang="0">
                  <a:pos x="13" y="25"/>
                </a:cxn>
                <a:cxn ang="0">
                  <a:pos x="41" y="51"/>
                </a:cxn>
                <a:cxn ang="0">
                  <a:pos x="27" y="60"/>
                </a:cxn>
                <a:cxn ang="0">
                  <a:pos x="14" y="63"/>
                </a:cxn>
                <a:cxn ang="0">
                  <a:pos x="8" y="62"/>
                </a:cxn>
                <a:cxn ang="0">
                  <a:pos x="3" y="59"/>
                </a:cxn>
                <a:cxn ang="0">
                  <a:pos x="1" y="54"/>
                </a:cxn>
                <a:cxn ang="0">
                  <a:pos x="0" y="47"/>
                </a:cxn>
                <a:cxn ang="0">
                  <a:pos x="1" y="37"/>
                </a:cxn>
                <a:cxn ang="0">
                  <a:pos x="3" y="28"/>
                </a:cxn>
                <a:cxn ang="0">
                  <a:pos x="8" y="16"/>
                </a:cxn>
                <a:cxn ang="0">
                  <a:pos x="13" y="10"/>
                </a:cxn>
                <a:cxn ang="0">
                  <a:pos x="22" y="4"/>
                </a:cxn>
                <a:cxn ang="0">
                  <a:pos x="29" y="1"/>
                </a:cxn>
                <a:cxn ang="0">
                  <a:pos x="35" y="0"/>
                </a:cxn>
                <a:cxn ang="0">
                  <a:pos x="41" y="2"/>
                </a:cxn>
                <a:cxn ang="0">
                  <a:pos x="44" y="4"/>
                </a:cxn>
                <a:cxn ang="0">
                  <a:pos x="45" y="8"/>
                </a:cxn>
                <a:cxn ang="0">
                  <a:pos x="45" y="14"/>
                </a:cxn>
                <a:cxn ang="0">
                  <a:pos x="41" y="21"/>
                </a:cxn>
                <a:cxn ang="0">
                  <a:pos x="33" y="27"/>
                </a:cxn>
                <a:cxn ang="0">
                  <a:pos x="20" y="32"/>
                </a:cxn>
                <a:cxn ang="0">
                  <a:pos x="10" y="40"/>
                </a:cxn>
                <a:cxn ang="0">
                  <a:pos x="10" y="50"/>
                </a:cxn>
                <a:cxn ang="0">
                  <a:pos x="13" y="55"/>
                </a:cxn>
                <a:cxn ang="0">
                  <a:pos x="19" y="57"/>
                </a:cxn>
                <a:cxn ang="0">
                  <a:pos x="29" y="55"/>
                </a:cxn>
                <a:cxn ang="0">
                  <a:pos x="40" y="48"/>
                </a:cxn>
              </a:cxnLst>
              <a:rect l="0" t="0" r="r" b="b"/>
              <a:pathLst>
                <a:path w="46" h="63">
                  <a:moveTo>
                    <a:pt x="11" y="31"/>
                  </a:moveTo>
                  <a:lnTo>
                    <a:pt x="17" y="30"/>
                  </a:lnTo>
                  <a:lnTo>
                    <a:pt x="22" y="28"/>
                  </a:lnTo>
                  <a:lnTo>
                    <a:pt x="26" y="26"/>
                  </a:lnTo>
                  <a:lnTo>
                    <a:pt x="30" y="24"/>
                  </a:lnTo>
                  <a:lnTo>
                    <a:pt x="33" y="21"/>
                  </a:lnTo>
                  <a:lnTo>
                    <a:pt x="35" y="18"/>
                  </a:lnTo>
                  <a:lnTo>
                    <a:pt x="36" y="15"/>
                  </a:lnTo>
                  <a:lnTo>
                    <a:pt x="36" y="11"/>
                  </a:lnTo>
                  <a:lnTo>
                    <a:pt x="36" y="9"/>
                  </a:lnTo>
                  <a:lnTo>
                    <a:pt x="34" y="7"/>
                  </a:lnTo>
                  <a:lnTo>
                    <a:pt x="32" y="5"/>
                  </a:lnTo>
                  <a:lnTo>
                    <a:pt x="29" y="5"/>
                  </a:lnTo>
                  <a:lnTo>
                    <a:pt x="26" y="5"/>
                  </a:lnTo>
                  <a:lnTo>
                    <a:pt x="24" y="7"/>
                  </a:lnTo>
                  <a:lnTo>
                    <a:pt x="21" y="9"/>
                  </a:lnTo>
                  <a:lnTo>
                    <a:pt x="19" y="12"/>
                  </a:lnTo>
                  <a:lnTo>
                    <a:pt x="16" y="15"/>
                  </a:lnTo>
                  <a:lnTo>
                    <a:pt x="14" y="20"/>
                  </a:lnTo>
                  <a:lnTo>
                    <a:pt x="13" y="25"/>
                  </a:lnTo>
                  <a:lnTo>
                    <a:pt x="11" y="31"/>
                  </a:lnTo>
                  <a:close/>
                  <a:moveTo>
                    <a:pt x="41" y="51"/>
                  </a:moveTo>
                  <a:lnTo>
                    <a:pt x="34" y="56"/>
                  </a:lnTo>
                  <a:lnTo>
                    <a:pt x="27" y="60"/>
                  </a:lnTo>
                  <a:lnTo>
                    <a:pt x="20" y="63"/>
                  </a:lnTo>
                  <a:lnTo>
                    <a:pt x="14" y="63"/>
                  </a:lnTo>
                  <a:lnTo>
                    <a:pt x="11" y="63"/>
                  </a:lnTo>
                  <a:lnTo>
                    <a:pt x="8" y="62"/>
                  </a:lnTo>
                  <a:lnTo>
                    <a:pt x="5" y="61"/>
                  </a:lnTo>
                  <a:lnTo>
                    <a:pt x="3" y="59"/>
                  </a:lnTo>
                  <a:lnTo>
                    <a:pt x="2" y="57"/>
                  </a:lnTo>
                  <a:lnTo>
                    <a:pt x="1" y="54"/>
                  </a:lnTo>
                  <a:lnTo>
                    <a:pt x="0" y="51"/>
                  </a:lnTo>
                  <a:lnTo>
                    <a:pt x="0" y="47"/>
                  </a:lnTo>
                  <a:lnTo>
                    <a:pt x="0" y="42"/>
                  </a:lnTo>
                  <a:lnTo>
                    <a:pt x="1" y="37"/>
                  </a:lnTo>
                  <a:lnTo>
                    <a:pt x="2" y="32"/>
                  </a:lnTo>
                  <a:lnTo>
                    <a:pt x="3" y="28"/>
                  </a:lnTo>
                  <a:lnTo>
                    <a:pt x="6" y="20"/>
                  </a:lnTo>
                  <a:lnTo>
                    <a:pt x="8" y="16"/>
                  </a:lnTo>
                  <a:lnTo>
                    <a:pt x="11" y="13"/>
                  </a:lnTo>
                  <a:lnTo>
                    <a:pt x="13" y="10"/>
                  </a:lnTo>
                  <a:lnTo>
                    <a:pt x="16" y="8"/>
                  </a:lnTo>
                  <a:lnTo>
                    <a:pt x="22" y="4"/>
                  </a:lnTo>
                  <a:lnTo>
                    <a:pt x="26" y="2"/>
                  </a:lnTo>
                  <a:lnTo>
                    <a:pt x="29" y="1"/>
                  </a:lnTo>
                  <a:lnTo>
                    <a:pt x="32" y="0"/>
                  </a:lnTo>
                  <a:lnTo>
                    <a:pt x="35" y="0"/>
                  </a:lnTo>
                  <a:lnTo>
                    <a:pt x="39" y="1"/>
                  </a:lnTo>
                  <a:lnTo>
                    <a:pt x="41" y="2"/>
                  </a:lnTo>
                  <a:lnTo>
                    <a:pt x="43" y="3"/>
                  </a:lnTo>
                  <a:lnTo>
                    <a:pt x="44" y="4"/>
                  </a:lnTo>
                  <a:lnTo>
                    <a:pt x="45" y="6"/>
                  </a:lnTo>
                  <a:lnTo>
                    <a:pt x="45" y="8"/>
                  </a:lnTo>
                  <a:lnTo>
                    <a:pt x="46" y="11"/>
                  </a:lnTo>
                  <a:lnTo>
                    <a:pt x="45" y="14"/>
                  </a:lnTo>
                  <a:lnTo>
                    <a:pt x="44" y="18"/>
                  </a:lnTo>
                  <a:lnTo>
                    <a:pt x="41" y="21"/>
                  </a:lnTo>
                  <a:lnTo>
                    <a:pt x="38" y="24"/>
                  </a:lnTo>
                  <a:lnTo>
                    <a:pt x="33" y="27"/>
                  </a:lnTo>
                  <a:lnTo>
                    <a:pt x="27" y="29"/>
                  </a:lnTo>
                  <a:lnTo>
                    <a:pt x="20" y="32"/>
                  </a:lnTo>
                  <a:lnTo>
                    <a:pt x="11" y="35"/>
                  </a:lnTo>
                  <a:lnTo>
                    <a:pt x="10" y="40"/>
                  </a:lnTo>
                  <a:lnTo>
                    <a:pt x="10" y="45"/>
                  </a:lnTo>
                  <a:lnTo>
                    <a:pt x="10" y="50"/>
                  </a:lnTo>
                  <a:lnTo>
                    <a:pt x="12" y="54"/>
                  </a:lnTo>
                  <a:lnTo>
                    <a:pt x="13" y="55"/>
                  </a:lnTo>
                  <a:lnTo>
                    <a:pt x="15" y="56"/>
                  </a:lnTo>
                  <a:lnTo>
                    <a:pt x="19" y="57"/>
                  </a:lnTo>
                  <a:lnTo>
                    <a:pt x="24" y="57"/>
                  </a:lnTo>
                  <a:lnTo>
                    <a:pt x="29" y="55"/>
                  </a:lnTo>
                  <a:lnTo>
                    <a:pt x="35" y="52"/>
                  </a:lnTo>
                  <a:lnTo>
                    <a:pt x="40" y="48"/>
                  </a:lnTo>
                  <a:lnTo>
                    <a:pt x="41" y="5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4" name="Freeform 142"/>
            <p:cNvSpPr>
              <a:spLocks/>
            </p:cNvSpPr>
            <p:nvPr userDrawn="1"/>
          </p:nvSpPr>
          <p:spPr bwMode="auto">
            <a:xfrm>
              <a:off x="2728" y="1112"/>
              <a:ext cx="48" cy="66"/>
            </a:xfrm>
            <a:custGeom>
              <a:avLst/>
              <a:gdLst/>
              <a:ahLst/>
              <a:cxnLst>
                <a:cxn ang="0">
                  <a:pos x="3" y="61"/>
                </a:cxn>
                <a:cxn ang="0">
                  <a:pos x="8" y="46"/>
                </a:cxn>
                <a:cxn ang="0">
                  <a:pos x="11" y="31"/>
                </a:cxn>
                <a:cxn ang="0">
                  <a:pos x="13" y="19"/>
                </a:cxn>
                <a:cxn ang="0">
                  <a:pos x="13" y="11"/>
                </a:cxn>
                <a:cxn ang="0">
                  <a:pos x="13" y="9"/>
                </a:cxn>
                <a:cxn ang="0">
                  <a:pos x="12" y="8"/>
                </a:cxn>
                <a:cxn ang="0">
                  <a:pos x="10" y="9"/>
                </a:cxn>
                <a:cxn ang="0">
                  <a:pos x="8" y="10"/>
                </a:cxn>
                <a:cxn ang="0">
                  <a:pos x="1" y="14"/>
                </a:cxn>
                <a:cxn ang="0">
                  <a:pos x="0" y="12"/>
                </a:cxn>
                <a:cxn ang="0">
                  <a:pos x="7" y="7"/>
                </a:cxn>
                <a:cxn ang="0">
                  <a:pos x="13" y="3"/>
                </a:cxn>
                <a:cxn ang="0">
                  <a:pos x="18" y="1"/>
                </a:cxn>
                <a:cxn ang="0">
                  <a:pos x="21" y="0"/>
                </a:cxn>
                <a:cxn ang="0">
                  <a:pos x="22" y="0"/>
                </a:cxn>
                <a:cxn ang="0">
                  <a:pos x="23" y="1"/>
                </a:cxn>
                <a:cxn ang="0">
                  <a:pos x="23" y="2"/>
                </a:cxn>
                <a:cxn ang="0">
                  <a:pos x="24" y="3"/>
                </a:cxn>
                <a:cxn ang="0">
                  <a:pos x="23" y="12"/>
                </a:cxn>
                <a:cxn ang="0">
                  <a:pos x="20" y="27"/>
                </a:cxn>
                <a:cxn ang="0">
                  <a:pos x="27" y="14"/>
                </a:cxn>
                <a:cxn ang="0">
                  <a:pos x="30" y="10"/>
                </a:cxn>
                <a:cxn ang="0">
                  <a:pos x="33" y="6"/>
                </a:cxn>
                <a:cxn ang="0">
                  <a:pos x="36" y="3"/>
                </a:cxn>
                <a:cxn ang="0">
                  <a:pos x="39" y="1"/>
                </a:cxn>
                <a:cxn ang="0">
                  <a:pos x="41" y="0"/>
                </a:cxn>
                <a:cxn ang="0">
                  <a:pos x="43" y="0"/>
                </a:cxn>
                <a:cxn ang="0">
                  <a:pos x="44" y="0"/>
                </a:cxn>
                <a:cxn ang="0">
                  <a:pos x="46" y="0"/>
                </a:cxn>
                <a:cxn ang="0">
                  <a:pos x="46" y="1"/>
                </a:cxn>
                <a:cxn ang="0">
                  <a:pos x="44" y="13"/>
                </a:cxn>
                <a:cxn ang="0">
                  <a:pos x="43" y="14"/>
                </a:cxn>
                <a:cxn ang="0">
                  <a:pos x="41" y="12"/>
                </a:cxn>
                <a:cxn ang="0">
                  <a:pos x="38" y="12"/>
                </a:cxn>
                <a:cxn ang="0">
                  <a:pos x="35" y="13"/>
                </a:cxn>
                <a:cxn ang="0">
                  <a:pos x="33" y="14"/>
                </a:cxn>
                <a:cxn ang="0">
                  <a:pos x="31" y="15"/>
                </a:cxn>
                <a:cxn ang="0">
                  <a:pos x="29" y="17"/>
                </a:cxn>
                <a:cxn ang="0">
                  <a:pos x="28" y="19"/>
                </a:cxn>
                <a:cxn ang="0">
                  <a:pos x="26" y="22"/>
                </a:cxn>
                <a:cxn ang="0">
                  <a:pos x="24" y="25"/>
                </a:cxn>
                <a:cxn ang="0">
                  <a:pos x="21" y="32"/>
                </a:cxn>
                <a:cxn ang="0">
                  <a:pos x="18" y="40"/>
                </a:cxn>
                <a:cxn ang="0">
                  <a:pos x="15" y="50"/>
                </a:cxn>
                <a:cxn ang="0">
                  <a:pos x="13" y="61"/>
                </a:cxn>
                <a:cxn ang="0">
                  <a:pos x="8" y="61"/>
                </a:cxn>
                <a:cxn ang="0">
                  <a:pos x="4" y="62"/>
                </a:cxn>
                <a:cxn ang="0">
                  <a:pos x="3" y="61"/>
                </a:cxn>
              </a:cxnLst>
              <a:rect l="0" t="0" r="r" b="b"/>
              <a:pathLst>
                <a:path w="46" h="62">
                  <a:moveTo>
                    <a:pt x="3" y="61"/>
                  </a:moveTo>
                  <a:lnTo>
                    <a:pt x="8" y="46"/>
                  </a:lnTo>
                  <a:lnTo>
                    <a:pt x="11" y="31"/>
                  </a:lnTo>
                  <a:lnTo>
                    <a:pt x="13" y="19"/>
                  </a:lnTo>
                  <a:lnTo>
                    <a:pt x="13" y="11"/>
                  </a:lnTo>
                  <a:lnTo>
                    <a:pt x="13" y="9"/>
                  </a:lnTo>
                  <a:lnTo>
                    <a:pt x="12" y="8"/>
                  </a:lnTo>
                  <a:lnTo>
                    <a:pt x="10" y="9"/>
                  </a:lnTo>
                  <a:lnTo>
                    <a:pt x="8" y="10"/>
                  </a:lnTo>
                  <a:lnTo>
                    <a:pt x="1" y="14"/>
                  </a:lnTo>
                  <a:lnTo>
                    <a:pt x="0" y="12"/>
                  </a:lnTo>
                  <a:lnTo>
                    <a:pt x="7" y="7"/>
                  </a:lnTo>
                  <a:lnTo>
                    <a:pt x="13" y="3"/>
                  </a:lnTo>
                  <a:lnTo>
                    <a:pt x="18" y="1"/>
                  </a:lnTo>
                  <a:lnTo>
                    <a:pt x="21" y="0"/>
                  </a:lnTo>
                  <a:lnTo>
                    <a:pt x="22" y="0"/>
                  </a:lnTo>
                  <a:lnTo>
                    <a:pt x="23" y="1"/>
                  </a:lnTo>
                  <a:lnTo>
                    <a:pt x="23" y="2"/>
                  </a:lnTo>
                  <a:lnTo>
                    <a:pt x="24" y="3"/>
                  </a:lnTo>
                  <a:lnTo>
                    <a:pt x="23" y="12"/>
                  </a:lnTo>
                  <a:lnTo>
                    <a:pt x="20" y="27"/>
                  </a:lnTo>
                  <a:lnTo>
                    <a:pt x="27" y="14"/>
                  </a:lnTo>
                  <a:lnTo>
                    <a:pt x="30" y="10"/>
                  </a:lnTo>
                  <a:lnTo>
                    <a:pt x="33" y="6"/>
                  </a:lnTo>
                  <a:lnTo>
                    <a:pt x="36" y="3"/>
                  </a:lnTo>
                  <a:lnTo>
                    <a:pt x="39" y="1"/>
                  </a:lnTo>
                  <a:lnTo>
                    <a:pt x="41" y="0"/>
                  </a:lnTo>
                  <a:lnTo>
                    <a:pt x="43" y="0"/>
                  </a:lnTo>
                  <a:lnTo>
                    <a:pt x="44" y="0"/>
                  </a:lnTo>
                  <a:lnTo>
                    <a:pt x="46" y="0"/>
                  </a:lnTo>
                  <a:lnTo>
                    <a:pt x="46" y="1"/>
                  </a:lnTo>
                  <a:lnTo>
                    <a:pt x="44" y="13"/>
                  </a:lnTo>
                  <a:lnTo>
                    <a:pt x="43" y="14"/>
                  </a:lnTo>
                  <a:lnTo>
                    <a:pt x="41" y="12"/>
                  </a:lnTo>
                  <a:lnTo>
                    <a:pt x="38" y="12"/>
                  </a:lnTo>
                  <a:lnTo>
                    <a:pt x="35" y="13"/>
                  </a:lnTo>
                  <a:lnTo>
                    <a:pt x="33" y="14"/>
                  </a:lnTo>
                  <a:lnTo>
                    <a:pt x="31" y="15"/>
                  </a:lnTo>
                  <a:lnTo>
                    <a:pt x="29" y="17"/>
                  </a:lnTo>
                  <a:lnTo>
                    <a:pt x="28" y="19"/>
                  </a:lnTo>
                  <a:lnTo>
                    <a:pt x="26" y="22"/>
                  </a:lnTo>
                  <a:lnTo>
                    <a:pt x="24" y="25"/>
                  </a:lnTo>
                  <a:lnTo>
                    <a:pt x="21" y="32"/>
                  </a:lnTo>
                  <a:lnTo>
                    <a:pt x="18" y="40"/>
                  </a:lnTo>
                  <a:lnTo>
                    <a:pt x="15" y="50"/>
                  </a:lnTo>
                  <a:lnTo>
                    <a:pt x="13" y="61"/>
                  </a:lnTo>
                  <a:lnTo>
                    <a:pt x="8" y="61"/>
                  </a:lnTo>
                  <a:lnTo>
                    <a:pt x="4" y="62"/>
                  </a:lnTo>
                  <a:lnTo>
                    <a:pt x="3" y="6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5" name="Freeform 143"/>
            <p:cNvSpPr>
              <a:spLocks noEditPoints="1"/>
            </p:cNvSpPr>
            <p:nvPr userDrawn="1"/>
          </p:nvSpPr>
          <p:spPr bwMode="auto">
            <a:xfrm>
              <a:off x="2816" y="1083"/>
              <a:ext cx="93" cy="93"/>
            </a:xfrm>
            <a:custGeom>
              <a:avLst/>
              <a:gdLst/>
              <a:ahLst/>
              <a:cxnLst>
                <a:cxn ang="0">
                  <a:pos x="37" y="49"/>
                </a:cxn>
                <a:cxn ang="0">
                  <a:pos x="65" y="49"/>
                </a:cxn>
                <a:cxn ang="0">
                  <a:pos x="59" y="12"/>
                </a:cxn>
                <a:cxn ang="0">
                  <a:pos x="37" y="49"/>
                </a:cxn>
                <a:cxn ang="0">
                  <a:pos x="0" y="90"/>
                </a:cxn>
                <a:cxn ang="0">
                  <a:pos x="0" y="87"/>
                </a:cxn>
                <a:cxn ang="0">
                  <a:pos x="4" y="86"/>
                </a:cxn>
                <a:cxn ang="0">
                  <a:pos x="7" y="85"/>
                </a:cxn>
                <a:cxn ang="0">
                  <a:pos x="9" y="83"/>
                </a:cxn>
                <a:cxn ang="0">
                  <a:pos x="11" y="81"/>
                </a:cxn>
                <a:cxn ang="0">
                  <a:pos x="62" y="0"/>
                </a:cxn>
                <a:cxn ang="0">
                  <a:pos x="68" y="0"/>
                </a:cxn>
                <a:cxn ang="0">
                  <a:pos x="79" y="79"/>
                </a:cxn>
                <a:cxn ang="0">
                  <a:pos x="80" y="83"/>
                </a:cxn>
                <a:cxn ang="0">
                  <a:pos x="81" y="85"/>
                </a:cxn>
                <a:cxn ang="0">
                  <a:pos x="82" y="86"/>
                </a:cxn>
                <a:cxn ang="0">
                  <a:pos x="84" y="86"/>
                </a:cxn>
                <a:cxn ang="0">
                  <a:pos x="89" y="87"/>
                </a:cxn>
                <a:cxn ang="0">
                  <a:pos x="89" y="90"/>
                </a:cxn>
                <a:cxn ang="0">
                  <a:pos x="83" y="90"/>
                </a:cxn>
                <a:cxn ang="0">
                  <a:pos x="77" y="90"/>
                </a:cxn>
                <a:cxn ang="0">
                  <a:pos x="68" y="90"/>
                </a:cxn>
                <a:cxn ang="0">
                  <a:pos x="58" y="90"/>
                </a:cxn>
                <a:cxn ang="0">
                  <a:pos x="58" y="87"/>
                </a:cxn>
                <a:cxn ang="0">
                  <a:pos x="63" y="86"/>
                </a:cxn>
                <a:cxn ang="0">
                  <a:pos x="66" y="85"/>
                </a:cxn>
                <a:cxn ang="0">
                  <a:pos x="68" y="84"/>
                </a:cxn>
                <a:cxn ang="0">
                  <a:pos x="69" y="81"/>
                </a:cxn>
                <a:cxn ang="0">
                  <a:pos x="69" y="79"/>
                </a:cxn>
                <a:cxn ang="0">
                  <a:pos x="68" y="76"/>
                </a:cxn>
                <a:cxn ang="0">
                  <a:pos x="66" y="54"/>
                </a:cxn>
                <a:cxn ang="0">
                  <a:pos x="34" y="54"/>
                </a:cxn>
                <a:cxn ang="0">
                  <a:pos x="22" y="75"/>
                </a:cxn>
                <a:cxn ang="0">
                  <a:pos x="19" y="81"/>
                </a:cxn>
                <a:cxn ang="0">
                  <a:pos x="18" y="84"/>
                </a:cxn>
                <a:cxn ang="0">
                  <a:pos x="19" y="85"/>
                </a:cxn>
                <a:cxn ang="0">
                  <a:pos x="20" y="86"/>
                </a:cxn>
                <a:cxn ang="0">
                  <a:pos x="23" y="86"/>
                </a:cxn>
                <a:cxn ang="0">
                  <a:pos x="28" y="87"/>
                </a:cxn>
                <a:cxn ang="0">
                  <a:pos x="28" y="90"/>
                </a:cxn>
                <a:cxn ang="0">
                  <a:pos x="21" y="90"/>
                </a:cxn>
                <a:cxn ang="0">
                  <a:pos x="15" y="90"/>
                </a:cxn>
                <a:cxn ang="0">
                  <a:pos x="8" y="90"/>
                </a:cxn>
                <a:cxn ang="0">
                  <a:pos x="0" y="90"/>
                </a:cxn>
              </a:cxnLst>
              <a:rect l="0" t="0" r="r" b="b"/>
              <a:pathLst>
                <a:path w="89" h="90">
                  <a:moveTo>
                    <a:pt x="37" y="49"/>
                  </a:moveTo>
                  <a:lnTo>
                    <a:pt x="65" y="49"/>
                  </a:lnTo>
                  <a:lnTo>
                    <a:pt x="59" y="12"/>
                  </a:lnTo>
                  <a:lnTo>
                    <a:pt x="37" y="49"/>
                  </a:lnTo>
                  <a:close/>
                  <a:moveTo>
                    <a:pt x="0" y="90"/>
                  </a:moveTo>
                  <a:lnTo>
                    <a:pt x="0" y="87"/>
                  </a:lnTo>
                  <a:lnTo>
                    <a:pt x="4" y="86"/>
                  </a:lnTo>
                  <a:lnTo>
                    <a:pt x="7" y="85"/>
                  </a:lnTo>
                  <a:lnTo>
                    <a:pt x="9" y="83"/>
                  </a:lnTo>
                  <a:lnTo>
                    <a:pt x="11" y="81"/>
                  </a:lnTo>
                  <a:lnTo>
                    <a:pt x="62" y="0"/>
                  </a:lnTo>
                  <a:lnTo>
                    <a:pt x="68" y="0"/>
                  </a:lnTo>
                  <a:lnTo>
                    <a:pt x="79" y="79"/>
                  </a:lnTo>
                  <a:lnTo>
                    <a:pt x="80" y="83"/>
                  </a:lnTo>
                  <a:lnTo>
                    <a:pt x="81" y="85"/>
                  </a:lnTo>
                  <a:lnTo>
                    <a:pt x="82" y="86"/>
                  </a:lnTo>
                  <a:lnTo>
                    <a:pt x="84" y="86"/>
                  </a:lnTo>
                  <a:lnTo>
                    <a:pt x="89" y="87"/>
                  </a:lnTo>
                  <a:lnTo>
                    <a:pt x="89" y="90"/>
                  </a:lnTo>
                  <a:lnTo>
                    <a:pt x="83" y="90"/>
                  </a:lnTo>
                  <a:lnTo>
                    <a:pt x="77" y="90"/>
                  </a:lnTo>
                  <a:lnTo>
                    <a:pt x="68" y="90"/>
                  </a:lnTo>
                  <a:lnTo>
                    <a:pt x="58" y="90"/>
                  </a:lnTo>
                  <a:lnTo>
                    <a:pt x="58" y="87"/>
                  </a:lnTo>
                  <a:lnTo>
                    <a:pt x="63" y="86"/>
                  </a:lnTo>
                  <a:lnTo>
                    <a:pt x="66" y="85"/>
                  </a:lnTo>
                  <a:lnTo>
                    <a:pt x="68" y="84"/>
                  </a:lnTo>
                  <a:lnTo>
                    <a:pt x="69" y="81"/>
                  </a:lnTo>
                  <a:lnTo>
                    <a:pt x="69" y="79"/>
                  </a:lnTo>
                  <a:lnTo>
                    <a:pt x="68" y="76"/>
                  </a:lnTo>
                  <a:lnTo>
                    <a:pt x="66" y="54"/>
                  </a:lnTo>
                  <a:lnTo>
                    <a:pt x="34" y="54"/>
                  </a:lnTo>
                  <a:lnTo>
                    <a:pt x="22" y="75"/>
                  </a:lnTo>
                  <a:lnTo>
                    <a:pt x="19" y="81"/>
                  </a:lnTo>
                  <a:lnTo>
                    <a:pt x="18" y="84"/>
                  </a:lnTo>
                  <a:lnTo>
                    <a:pt x="19" y="85"/>
                  </a:lnTo>
                  <a:lnTo>
                    <a:pt x="20" y="86"/>
                  </a:lnTo>
                  <a:lnTo>
                    <a:pt x="23" y="86"/>
                  </a:lnTo>
                  <a:lnTo>
                    <a:pt x="28" y="87"/>
                  </a:lnTo>
                  <a:lnTo>
                    <a:pt x="28" y="90"/>
                  </a:lnTo>
                  <a:lnTo>
                    <a:pt x="21" y="90"/>
                  </a:lnTo>
                  <a:lnTo>
                    <a:pt x="15" y="90"/>
                  </a:lnTo>
                  <a:lnTo>
                    <a:pt x="8" y="90"/>
                  </a:lnTo>
                  <a:lnTo>
                    <a:pt x="0" y="9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6" name="Freeform 144"/>
            <p:cNvSpPr>
              <a:spLocks/>
            </p:cNvSpPr>
            <p:nvPr userDrawn="1"/>
          </p:nvSpPr>
          <p:spPr bwMode="auto">
            <a:xfrm>
              <a:off x="2920" y="1112"/>
              <a:ext cx="48" cy="66"/>
            </a:xfrm>
            <a:custGeom>
              <a:avLst/>
              <a:gdLst/>
              <a:ahLst/>
              <a:cxnLst>
                <a:cxn ang="0">
                  <a:pos x="3" y="61"/>
                </a:cxn>
                <a:cxn ang="0">
                  <a:pos x="7" y="46"/>
                </a:cxn>
                <a:cxn ang="0">
                  <a:pos x="11" y="31"/>
                </a:cxn>
                <a:cxn ang="0">
                  <a:pos x="13" y="19"/>
                </a:cxn>
                <a:cxn ang="0">
                  <a:pos x="13" y="11"/>
                </a:cxn>
                <a:cxn ang="0">
                  <a:pos x="13" y="9"/>
                </a:cxn>
                <a:cxn ang="0">
                  <a:pos x="12" y="8"/>
                </a:cxn>
                <a:cxn ang="0">
                  <a:pos x="10" y="9"/>
                </a:cxn>
                <a:cxn ang="0">
                  <a:pos x="8" y="10"/>
                </a:cxn>
                <a:cxn ang="0">
                  <a:pos x="1" y="14"/>
                </a:cxn>
                <a:cxn ang="0">
                  <a:pos x="0" y="12"/>
                </a:cxn>
                <a:cxn ang="0">
                  <a:pos x="7" y="7"/>
                </a:cxn>
                <a:cxn ang="0">
                  <a:pos x="13" y="3"/>
                </a:cxn>
                <a:cxn ang="0">
                  <a:pos x="18" y="1"/>
                </a:cxn>
                <a:cxn ang="0">
                  <a:pos x="21" y="0"/>
                </a:cxn>
                <a:cxn ang="0">
                  <a:pos x="22" y="0"/>
                </a:cxn>
                <a:cxn ang="0">
                  <a:pos x="23" y="1"/>
                </a:cxn>
                <a:cxn ang="0">
                  <a:pos x="23" y="2"/>
                </a:cxn>
                <a:cxn ang="0">
                  <a:pos x="23" y="3"/>
                </a:cxn>
                <a:cxn ang="0">
                  <a:pos x="22" y="12"/>
                </a:cxn>
                <a:cxn ang="0">
                  <a:pos x="19" y="27"/>
                </a:cxn>
                <a:cxn ang="0">
                  <a:pos x="27" y="14"/>
                </a:cxn>
                <a:cxn ang="0">
                  <a:pos x="30" y="10"/>
                </a:cxn>
                <a:cxn ang="0">
                  <a:pos x="33" y="6"/>
                </a:cxn>
                <a:cxn ang="0">
                  <a:pos x="36" y="3"/>
                </a:cxn>
                <a:cxn ang="0">
                  <a:pos x="38" y="1"/>
                </a:cxn>
                <a:cxn ang="0">
                  <a:pos x="41" y="0"/>
                </a:cxn>
                <a:cxn ang="0">
                  <a:pos x="43" y="0"/>
                </a:cxn>
                <a:cxn ang="0">
                  <a:pos x="44" y="0"/>
                </a:cxn>
                <a:cxn ang="0">
                  <a:pos x="45" y="0"/>
                </a:cxn>
                <a:cxn ang="0">
                  <a:pos x="46" y="1"/>
                </a:cxn>
                <a:cxn ang="0">
                  <a:pos x="44" y="13"/>
                </a:cxn>
                <a:cxn ang="0">
                  <a:pos x="43" y="14"/>
                </a:cxn>
                <a:cxn ang="0">
                  <a:pos x="41" y="12"/>
                </a:cxn>
                <a:cxn ang="0">
                  <a:pos x="38" y="12"/>
                </a:cxn>
                <a:cxn ang="0">
                  <a:pos x="35" y="13"/>
                </a:cxn>
                <a:cxn ang="0">
                  <a:pos x="33" y="14"/>
                </a:cxn>
                <a:cxn ang="0">
                  <a:pos x="31" y="15"/>
                </a:cxn>
                <a:cxn ang="0">
                  <a:pos x="29" y="17"/>
                </a:cxn>
                <a:cxn ang="0">
                  <a:pos x="27" y="19"/>
                </a:cxn>
                <a:cxn ang="0">
                  <a:pos x="26" y="22"/>
                </a:cxn>
                <a:cxn ang="0">
                  <a:pos x="24" y="25"/>
                </a:cxn>
                <a:cxn ang="0">
                  <a:pos x="21" y="32"/>
                </a:cxn>
                <a:cxn ang="0">
                  <a:pos x="18" y="40"/>
                </a:cxn>
                <a:cxn ang="0">
                  <a:pos x="15" y="50"/>
                </a:cxn>
                <a:cxn ang="0">
                  <a:pos x="13" y="61"/>
                </a:cxn>
                <a:cxn ang="0">
                  <a:pos x="8" y="61"/>
                </a:cxn>
                <a:cxn ang="0">
                  <a:pos x="4" y="62"/>
                </a:cxn>
                <a:cxn ang="0">
                  <a:pos x="3" y="61"/>
                </a:cxn>
              </a:cxnLst>
              <a:rect l="0" t="0" r="r" b="b"/>
              <a:pathLst>
                <a:path w="46" h="62">
                  <a:moveTo>
                    <a:pt x="3" y="61"/>
                  </a:moveTo>
                  <a:lnTo>
                    <a:pt x="7" y="46"/>
                  </a:lnTo>
                  <a:lnTo>
                    <a:pt x="11" y="31"/>
                  </a:lnTo>
                  <a:lnTo>
                    <a:pt x="13" y="19"/>
                  </a:lnTo>
                  <a:lnTo>
                    <a:pt x="13" y="11"/>
                  </a:lnTo>
                  <a:lnTo>
                    <a:pt x="13" y="9"/>
                  </a:lnTo>
                  <a:lnTo>
                    <a:pt x="12" y="8"/>
                  </a:lnTo>
                  <a:lnTo>
                    <a:pt x="10" y="9"/>
                  </a:lnTo>
                  <a:lnTo>
                    <a:pt x="8" y="10"/>
                  </a:lnTo>
                  <a:lnTo>
                    <a:pt x="1" y="14"/>
                  </a:lnTo>
                  <a:lnTo>
                    <a:pt x="0" y="12"/>
                  </a:lnTo>
                  <a:lnTo>
                    <a:pt x="7" y="7"/>
                  </a:lnTo>
                  <a:lnTo>
                    <a:pt x="13" y="3"/>
                  </a:lnTo>
                  <a:lnTo>
                    <a:pt x="18" y="1"/>
                  </a:lnTo>
                  <a:lnTo>
                    <a:pt x="21" y="0"/>
                  </a:lnTo>
                  <a:lnTo>
                    <a:pt x="22" y="0"/>
                  </a:lnTo>
                  <a:lnTo>
                    <a:pt x="23" y="1"/>
                  </a:lnTo>
                  <a:lnTo>
                    <a:pt x="23" y="2"/>
                  </a:lnTo>
                  <a:lnTo>
                    <a:pt x="23" y="3"/>
                  </a:lnTo>
                  <a:lnTo>
                    <a:pt x="22" y="12"/>
                  </a:lnTo>
                  <a:lnTo>
                    <a:pt x="19" y="27"/>
                  </a:lnTo>
                  <a:lnTo>
                    <a:pt x="27" y="14"/>
                  </a:lnTo>
                  <a:lnTo>
                    <a:pt x="30" y="10"/>
                  </a:lnTo>
                  <a:lnTo>
                    <a:pt x="33" y="6"/>
                  </a:lnTo>
                  <a:lnTo>
                    <a:pt x="36" y="3"/>
                  </a:lnTo>
                  <a:lnTo>
                    <a:pt x="38" y="1"/>
                  </a:lnTo>
                  <a:lnTo>
                    <a:pt x="41" y="0"/>
                  </a:lnTo>
                  <a:lnTo>
                    <a:pt x="43" y="0"/>
                  </a:lnTo>
                  <a:lnTo>
                    <a:pt x="44" y="0"/>
                  </a:lnTo>
                  <a:lnTo>
                    <a:pt x="45" y="0"/>
                  </a:lnTo>
                  <a:lnTo>
                    <a:pt x="46" y="1"/>
                  </a:lnTo>
                  <a:lnTo>
                    <a:pt x="44" y="13"/>
                  </a:lnTo>
                  <a:lnTo>
                    <a:pt x="43" y="14"/>
                  </a:lnTo>
                  <a:lnTo>
                    <a:pt x="41" y="12"/>
                  </a:lnTo>
                  <a:lnTo>
                    <a:pt x="38" y="12"/>
                  </a:lnTo>
                  <a:lnTo>
                    <a:pt x="35" y="13"/>
                  </a:lnTo>
                  <a:lnTo>
                    <a:pt x="33" y="14"/>
                  </a:lnTo>
                  <a:lnTo>
                    <a:pt x="31" y="15"/>
                  </a:lnTo>
                  <a:lnTo>
                    <a:pt x="29" y="17"/>
                  </a:lnTo>
                  <a:lnTo>
                    <a:pt x="27" y="19"/>
                  </a:lnTo>
                  <a:lnTo>
                    <a:pt x="26" y="22"/>
                  </a:lnTo>
                  <a:lnTo>
                    <a:pt x="24" y="25"/>
                  </a:lnTo>
                  <a:lnTo>
                    <a:pt x="21" y="32"/>
                  </a:lnTo>
                  <a:lnTo>
                    <a:pt x="18" y="40"/>
                  </a:lnTo>
                  <a:lnTo>
                    <a:pt x="15" y="50"/>
                  </a:lnTo>
                  <a:lnTo>
                    <a:pt x="13" y="61"/>
                  </a:lnTo>
                  <a:lnTo>
                    <a:pt x="8" y="61"/>
                  </a:lnTo>
                  <a:lnTo>
                    <a:pt x="4" y="62"/>
                  </a:lnTo>
                  <a:lnTo>
                    <a:pt x="3" y="6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7" name="Freeform 145"/>
            <p:cNvSpPr>
              <a:spLocks/>
            </p:cNvSpPr>
            <p:nvPr userDrawn="1"/>
          </p:nvSpPr>
          <p:spPr bwMode="auto">
            <a:xfrm>
              <a:off x="2975" y="1112"/>
              <a:ext cx="47" cy="66"/>
            </a:xfrm>
            <a:custGeom>
              <a:avLst/>
              <a:gdLst/>
              <a:ahLst/>
              <a:cxnLst>
                <a:cxn ang="0">
                  <a:pos x="39" y="53"/>
                </a:cxn>
                <a:cxn ang="0">
                  <a:pos x="32" y="58"/>
                </a:cxn>
                <a:cxn ang="0">
                  <a:pos x="25" y="61"/>
                </a:cxn>
                <a:cxn ang="0">
                  <a:pos x="18" y="63"/>
                </a:cxn>
                <a:cxn ang="0">
                  <a:pos x="11" y="63"/>
                </a:cxn>
                <a:cxn ang="0">
                  <a:pos x="6" y="60"/>
                </a:cxn>
                <a:cxn ang="0">
                  <a:pos x="2" y="56"/>
                </a:cxn>
                <a:cxn ang="0">
                  <a:pos x="0" y="48"/>
                </a:cxn>
                <a:cxn ang="0">
                  <a:pos x="0" y="40"/>
                </a:cxn>
                <a:cxn ang="0">
                  <a:pos x="2" y="30"/>
                </a:cxn>
                <a:cxn ang="0">
                  <a:pos x="5" y="20"/>
                </a:cxn>
                <a:cxn ang="0">
                  <a:pos x="9" y="13"/>
                </a:cxn>
                <a:cxn ang="0">
                  <a:pos x="17" y="6"/>
                </a:cxn>
                <a:cxn ang="0">
                  <a:pos x="26" y="1"/>
                </a:cxn>
                <a:cxn ang="0">
                  <a:pos x="34" y="0"/>
                </a:cxn>
                <a:cxn ang="0">
                  <a:pos x="43" y="2"/>
                </a:cxn>
                <a:cxn ang="0">
                  <a:pos x="44" y="11"/>
                </a:cxn>
                <a:cxn ang="0">
                  <a:pos x="40" y="19"/>
                </a:cxn>
                <a:cxn ang="0">
                  <a:pos x="40" y="11"/>
                </a:cxn>
                <a:cxn ang="0">
                  <a:pos x="38" y="8"/>
                </a:cxn>
                <a:cxn ang="0">
                  <a:pos x="32" y="6"/>
                </a:cxn>
                <a:cxn ang="0">
                  <a:pos x="25" y="6"/>
                </a:cxn>
                <a:cxn ang="0">
                  <a:pos x="22" y="8"/>
                </a:cxn>
                <a:cxn ang="0">
                  <a:pos x="18" y="11"/>
                </a:cxn>
                <a:cxn ang="0">
                  <a:pos x="14" y="19"/>
                </a:cxn>
                <a:cxn ang="0">
                  <a:pos x="10" y="34"/>
                </a:cxn>
                <a:cxn ang="0">
                  <a:pos x="9" y="45"/>
                </a:cxn>
                <a:cxn ang="0">
                  <a:pos x="11" y="51"/>
                </a:cxn>
                <a:cxn ang="0">
                  <a:pos x="14" y="55"/>
                </a:cxn>
                <a:cxn ang="0">
                  <a:pos x="18" y="56"/>
                </a:cxn>
                <a:cxn ang="0">
                  <a:pos x="25" y="56"/>
                </a:cxn>
                <a:cxn ang="0">
                  <a:pos x="35" y="51"/>
                </a:cxn>
                <a:cxn ang="0">
                  <a:pos x="42" y="50"/>
                </a:cxn>
              </a:cxnLst>
              <a:rect l="0" t="0" r="r" b="b"/>
              <a:pathLst>
                <a:path w="46" h="63">
                  <a:moveTo>
                    <a:pt x="42" y="50"/>
                  </a:moveTo>
                  <a:lnTo>
                    <a:pt x="39" y="53"/>
                  </a:lnTo>
                  <a:lnTo>
                    <a:pt x="35" y="55"/>
                  </a:lnTo>
                  <a:lnTo>
                    <a:pt x="32" y="58"/>
                  </a:lnTo>
                  <a:lnTo>
                    <a:pt x="28" y="60"/>
                  </a:lnTo>
                  <a:lnTo>
                    <a:pt x="25" y="61"/>
                  </a:lnTo>
                  <a:lnTo>
                    <a:pt x="21" y="62"/>
                  </a:lnTo>
                  <a:lnTo>
                    <a:pt x="18" y="63"/>
                  </a:lnTo>
                  <a:lnTo>
                    <a:pt x="15" y="63"/>
                  </a:lnTo>
                  <a:lnTo>
                    <a:pt x="11" y="63"/>
                  </a:lnTo>
                  <a:lnTo>
                    <a:pt x="8" y="62"/>
                  </a:lnTo>
                  <a:lnTo>
                    <a:pt x="6" y="60"/>
                  </a:lnTo>
                  <a:lnTo>
                    <a:pt x="4" y="58"/>
                  </a:lnTo>
                  <a:lnTo>
                    <a:pt x="2" y="56"/>
                  </a:lnTo>
                  <a:lnTo>
                    <a:pt x="1" y="52"/>
                  </a:lnTo>
                  <a:lnTo>
                    <a:pt x="0" y="48"/>
                  </a:lnTo>
                  <a:lnTo>
                    <a:pt x="0" y="44"/>
                  </a:lnTo>
                  <a:lnTo>
                    <a:pt x="0" y="40"/>
                  </a:lnTo>
                  <a:lnTo>
                    <a:pt x="1" y="35"/>
                  </a:lnTo>
                  <a:lnTo>
                    <a:pt x="2" y="30"/>
                  </a:lnTo>
                  <a:lnTo>
                    <a:pt x="3" y="25"/>
                  </a:lnTo>
                  <a:lnTo>
                    <a:pt x="5" y="20"/>
                  </a:lnTo>
                  <a:lnTo>
                    <a:pt x="7" y="16"/>
                  </a:lnTo>
                  <a:lnTo>
                    <a:pt x="9" y="13"/>
                  </a:lnTo>
                  <a:lnTo>
                    <a:pt x="12" y="10"/>
                  </a:lnTo>
                  <a:lnTo>
                    <a:pt x="17" y="6"/>
                  </a:lnTo>
                  <a:lnTo>
                    <a:pt x="23" y="2"/>
                  </a:lnTo>
                  <a:lnTo>
                    <a:pt x="26" y="1"/>
                  </a:lnTo>
                  <a:lnTo>
                    <a:pt x="29" y="0"/>
                  </a:lnTo>
                  <a:lnTo>
                    <a:pt x="34" y="0"/>
                  </a:lnTo>
                  <a:lnTo>
                    <a:pt x="40" y="1"/>
                  </a:lnTo>
                  <a:lnTo>
                    <a:pt x="43" y="2"/>
                  </a:lnTo>
                  <a:lnTo>
                    <a:pt x="46" y="3"/>
                  </a:lnTo>
                  <a:lnTo>
                    <a:pt x="44" y="11"/>
                  </a:lnTo>
                  <a:lnTo>
                    <a:pt x="43" y="19"/>
                  </a:lnTo>
                  <a:lnTo>
                    <a:pt x="40" y="19"/>
                  </a:lnTo>
                  <a:lnTo>
                    <a:pt x="40" y="15"/>
                  </a:lnTo>
                  <a:lnTo>
                    <a:pt x="40" y="11"/>
                  </a:lnTo>
                  <a:lnTo>
                    <a:pt x="39" y="9"/>
                  </a:lnTo>
                  <a:lnTo>
                    <a:pt x="38" y="8"/>
                  </a:lnTo>
                  <a:lnTo>
                    <a:pt x="35" y="7"/>
                  </a:lnTo>
                  <a:lnTo>
                    <a:pt x="32" y="6"/>
                  </a:lnTo>
                  <a:lnTo>
                    <a:pt x="29" y="6"/>
                  </a:lnTo>
                  <a:lnTo>
                    <a:pt x="25" y="6"/>
                  </a:lnTo>
                  <a:lnTo>
                    <a:pt x="24" y="7"/>
                  </a:lnTo>
                  <a:lnTo>
                    <a:pt x="22" y="8"/>
                  </a:lnTo>
                  <a:lnTo>
                    <a:pt x="19" y="10"/>
                  </a:lnTo>
                  <a:lnTo>
                    <a:pt x="18" y="11"/>
                  </a:lnTo>
                  <a:lnTo>
                    <a:pt x="17" y="13"/>
                  </a:lnTo>
                  <a:lnTo>
                    <a:pt x="14" y="19"/>
                  </a:lnTo>
                  <a:lnTo>
                    <a:pt x="11" y="26"/>
                  </a:lnTo>
                  <a:lnTo>
                    <a:pt x="10" y="34"/>
                  </a:lnTo>
                  <a:lnTo>
                    <a:pt x="9" y="42"/>
                  </a:lnTo>
                  <a:lnTo>
                    <a:pt x="9" y="45"/>
                  </a:lnTo>
                  <a:lnTo>
                    <a:pt x="10" y="48"/>
                  </a:lnTo>
                  <a:lnTo>
                    <a:pt x="11" y="51"/>
                  </a:lnTo>
                  <a:lnTo>
                    <a:pt x="12" y="53"/>
                  </a:lnTo>
                  <a:lnTo>
                    <a:pt x="14" y="55"/>
                  </a:lnTo>
                  <a:lnTo>
                    <a:pt x="16" y="56"/>
                  </a:lnTo>
                  <a:lnTo>
                    <a:pt x="18" y="56"/>
                  </a:lnTo>
                  <a:lnTo>
                    <a:pt x="21" y="57"/>
                  </a:lnTo>
                  <a:lnTo>
                    <a:pt x="25" y="56"/>
                  </a:lnTo>
                  <a:lnTo>
                    <a:pt x="30" y="54"/>
                  </a:lnTo>
                  <a:lnTo>
                    <a:pt x="35" y="51"/>
                  </a:lnTo>
                  <a:lnTo>
                    <a:pt x="41" y="47"/>
                  </a:lnTo>
                  <a:lnTo>
                    <a:pt x="42" y="5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8" name="Freeform 146"/>
            <p:cNvSpPr>
              <a:spLocks/>
            </p:cNvSpPr>
            <p:nvPr userDrawn="1"/>
          </p:nvSpPr>
          <p:spPr bwMode="auto">
            <a:xfrm>
              <a:off x="3028" y="1080"/>
              <a:ext cx="60" cy="98"/>
            </a:xfrm>
            <a:custGeom>
              <a:avLst/>
              <a:gdLst/>
              <a:ahLst/>
              <a:cxnLst>
                <a:cxn ang="0">
                  <a:pos x="5" y="74"/>
                </a:cxn>
                <a:cxn ang="0">
                  <a:pos x="12" y="41"/>
                </a:cxn>
                <a:cxn ang="0">
                  <a:pos x="17" y="12"/>
                </a:cxn>
                <a:cxn ang="0">
                  <a:pos x="16" y="8"/>
                </a:cxn>
                <a:cxn ang="0">
                  <a:pos x="7" y="7"/>
                </a:cxn>
                <a:cxn ang="0">
                  <a:pos x="18" y="3"/>
                </a:cxn>
                <a:cxn ang="0">
                  <a:pos x="28" y="0"/>
                </a:cxn>
                <a:cxn ang="0">
                  <a:pos x="17" y="58"/>
                </a:cxn>
                <a:cxn ang="0">
                  <a:pos x="26" y="48"/>
                </a:cxn>
                <a:cxn ang="0">
                  <a:pos x="35" y="39"/>
                </a:cxn>
                <a:cxn ang="0">
                  <a:pos x="43" y="34"/>
                </a:cxn>
                <a:cxn ang="0">
                  <a:pos x="50" y="33"/>
                </a:cxn>
                <a:cxn ang="0">
                  <a:pos x="54" y="34"/>
                </a:cxn>
                <a:cxn ang="0">
                  <a:pos x="55" y="37"/>
                </a:cxn>
                <a:cxn ang="0">
                  <a:pos x="50" y="58"/>
                </a:cxn>
                <a:cxn ang="0">
                  <a:pos x="46" y="78"/>
                </a:cxn>
                <a:cxn ang="0">
                  <a:pos x="45" y="86"/>
                </a:cxn>
                <a:cxn ang="0">
                  <a:pos x="48" y="86"/>
                </a:cxn>
                <a:cxn ang="0">
                  <a:pos x="53" y="83"/>
                </a:cxn>
                <a:cxn ang="0">
                  <a:pos x="58" y="83"/>
                </a:cxn>
                <a:cxn ang="0">
                  <a:pos x="46" y="91"/>
                </a:cxn>
                <a:cxn ang="0">
                  <a:pos x="38" y="94"/>
                </a:cxn>
                <a:cxn ang="0">
                  <a:pos x="35" y="93"/>
                </a:cxn>
                <a:cxn ang="0">
                  <a:pos x="34" y="90"/>
                </a:cxn>
                <a:cxn ang="0">
                  <a:pos x="37" y="79"/>
                </a:cxn>
                <a:cxn ang="0">
                  <a:pos x="41" y="61"/>
                </a:cxn>
                <a:cxn ang="0">
                  <a:pos x="44" y="44"/>
                </a:cxn>
                <a:cxn ang="0">
                  <a:pos x="43" y="41"/>
                </a:cxn>
                <a:cxn ang="0">
                  <a:pos x="40" y="41"/>
                </a:cxn>
                <a:cxn ang="0">
                  <a:pos x="32" y="46"/>
                </a:cxn>
                <a:cxn ang="0">
                  <a:pos x="22" y="57"/>
                </a:cxn>
                <a:cxn ang="0">
                  <a:pos x="14" y="72"/>
                </a:cxn>
                <a:cxn ang="0">
                  <a:pos x="10" y="92"/>
                </a:cxn>
                <a:cxn ang="0">
                  <a:pos x="2" y="94"/>
                </a:cxn>
              </a:cxnLst>
              <a:rect l="0" t="0" r="r" b="b"/>
              <a:pathLst>
                <a:path w="58" h="94">
                  <a:moveTo>
                    <a:pt x="0" y="93"/>
                  </a:moveTo>
                  <a:lnTo>
                    <a:pt x="5" y="74"/>
                  </a:lnTo>
                  <a:lnTo>
                    <a:pt x="8" y="60"/>
                  </a:lnTo>
                  <a:lnTo>
                    <a:pt x="12" y="41"/>
                  </a:lnTo>
                  <a:lnTo>
                    <a:pt x="16" y="21"/>
                  </a:lnTo>
                  <a:lnTo>
                    <a:pt x="17" y="12"/>
                  </a:lnTo>
                  <a:lnTo>
                    <a:pt x="17" y="10"/>
                  </a:lnTo>
                  <a:lnTo>
                    <a:pt x="16" y="8"/>
                  </a:lnTo>
                  <a:lnTo>
                    <a:pt x="13" y="8"/>
                  </a:lnTo>
                  <a:lnTo>
                    <a:pt x="7" y="7"/>
                  </a:lnTo>
                  <a:lnTo>
                    <a:pt x="7" y="5"/>
                  </a:lnTo>
                  <a:lnTo>
                    <a:pt x="18" y="3"/>
                  </a:lnTo>
                  <a:lnTo>
                    <a:pt x="23" y="1"/>
                  </a:lnTo>
                  <a:lnTo>
                    <a:pt x="28" y="0"/>
                  </a:lnTo>
                  <a:lnTo>
                    <a:pt x="29" y="0"/>
                  </a:lnTo>
                  <a:lnTo>
                    <a:pt x="17" y="58"/>
                  </a:lnTo>
                  <a:lnTo>
                    <a:pt x="22" y="53"/>
                  </a:lnTo>
                  <a:lnTo>
                    <a:pt x="26" y="48"/>
                  </a:lnTo>
                  <a:lnTo>
                    <a:pt x="31" y="43"/>
                  </a:lnTo>
                  <a:lnTo>
                    <a:pt x="35" y="39"/>
                  </a:lnTo>
                  <a:lnTo>
                    <a:pt x="39" y="36"/>
                  </a:lnTo>
                  <a:lnTo>
                    <a:pt x="43" y="34"/>
                  </a:lnTo>
                  <a:lnTo>
                    <a:pt x="47" y="33"/>
                  </a:lnTo>
                  <a:lnTo>
                    <a:pt x="50" y="33"/>
                  </a:lnTo>
                  <a:lnTo>
                    <a:pt x="52" y="33"/>
                  </a:lnTo>
                  <a:lnTo>
                    <a:pt x="54" y="34"/>
                  </a:lnTo>
                  <a:lnTo>
                    <a:pt x="54" y="35"/>
                  </a:lnTo>
                  <a:lnTo>
                    <a:pt x="55" y="37"/>
                  </a:lnTo>
                  <a:lnTo>
                    <a:pt x="54" y="43"/>
                  </a:lnTo>
                  <a:lnTo>
                    <a:pt x="50" y="58"/>
                  </a:lnTo>
                  <a:lnTo>
                    <a:pt x="48" y="67"/>
                  </a:lnTo>
                  <a:lnTo>
                    <a:pt x="46" y="78"/>
                  </a:lnTo>
                  <a:lnTo>
                    <a:pt x="45" y="83"/>
                  </a:lnTo>
                  <a:lnTo>
                    <a:pt x="45" y="86"/>
                  </a:lnTo>
                  <a:lnTo>
                    <a:pt x="46" y="86"/>
                  </a:lnTo>
                  <a:lnTo>
                    <a:pt x="48" y="86"/>
                  </a:lnTo>
                  <a:lnTo>
                    <a:pt x="50" y="85"/>
                  </a:lnTo>
                  <a:lnTo>
                    <a:pt x="53" y="83"/>
                  </a:lnTo>
                  <a:lnTo>
                    <a:pt x="57" y="80"/>
                  </a:lnTo>
                  <a:lnTo>
                    <a:pt x="58" y="83"/>
                  </a:lnTo>
                  <a:lnTo>
                    <a:pt x="52" y="88"/>
                  </a:lnTo>
                  <a:lnTo>
                    <a:pt x="46" y="91"/>
                  </a:lnTo>
                  <a:lnTo>
                    <a:pt x="42" y="94"/>
                  </a:lnTo>
                  <a:lnTo>
                    <a:pt x="38" y="94"/>
                  </a:lnTo>
                  <a:lnTo>
                    <a:pt x="36" y="94"/>
                  </a:lnTo>
                  <a:lnTo>
                    <a:pt x="35" y="93"/>
                  </a:lnTo>
                  <a:lnTo>
                    <a:pt x="35" y="92"/>
                  </a:lnTo>
                  <a:lnTo>
                    <a:pt x="34" y="90"/>
                  </a:lnTo>
                  <a:lnTo>
                    <a:pt x="35" y="86"/>
                  </a:lnTo>
                  <a:lnTo>
                    <a:pt x="37" y="79"/>
                  </a:lnTo>
                  <a:lnTo>
                    <a:pt x="39" y="70"/>
                  </a:lnTo>
                  <a:lnTo>
                    <a:pt x="41" y="61"/>
                  </a:lnTo>
                  <a:lnTo>
                    <a:pt x="43" y="50"/>
                  </a:lnTo>
                  <a:lnTo>
                    <a:pt x="44" y="44"/>
                  </a:lnTo>
                  <a:lnTo>
                    <a:pt x="43" y="42"/>
                  </a:lnTo>
                  <a:lnTo>
                    <a:pt x="43" y="41"/>
                  </a:lnTo>
                  <a:lnTo>
                    <a:pt x="41" y="41"/>
                  </a:lnTo>
                  <a:lnTo>
                    <a:pt x="40" y="41"/>
                  </a:lnTo>
                  <a:lnTo>
                    <a:pt x="38" y="42"/>
                  </a:lnTo>
                  <a:lnTo>
                    <a:pt x="32" y="46"/>
                  </a:lnTo>
                  <a:lnTo>
                    <a:pt x="27" y="51"/>
                  </a:lnTo>
                  <a:lnTo>
                    <a:pt x="22" y="57"/>
                  </a:lnTo>
                  <a:lnTo>
                    <a:pt x="18" y="64"/>
                  </a:lnTo>
                  <a:lnTo>
                    <a:pt x="14" y="72"/>
                  </a:lnTo>
                  <a:lnTo>
                    <a:pt x="12" y="81"/>
                  </a:lnTo>
                  <a:lnTo>
                    <a:pt x="10" y="92"/>
                  </a:lnTo>
                  <a:lnTo>
                    <a:pt x="5" y="93"/>
                  </a:lnTo>
                  <a:lnTo>
                    <a:pt x="2" y="94"/>
                  </a:lnTo>
                  <a:lnTo>
                    <a:pt x="0" y="9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49" name="Freeform 147"/>
            <p:cNvSpPr>
              <a:spLocks noEditPoints="1"/>
            </p:cNvSpPr>
            <p:nvPr userDrawn="1"/>
          </p:nvSpPr>
          <p:spPr bwMode="auto">
            <a:xfrm>
              <a:off x="3100" y="1081"/>
              <a:ext cx="31" cy="97"/>
            </a:xfrm>
            <a:custGeom>
              <a:avLst/>
              <a:gdLst/>
              <a:ahLst/>
              <a:cxnLst>
                <a:cxn ang="0">
                  <a:pos x="0" y="42"/>
                </a:cxn>
                <a:cxn ang="0">
                  <a:pos x="7" y="36"/>
                </a:cxn>
                <a:cxn ang="0">
                  <a:pos x="13" y="33"/>
                </a:cxn>
                <a:cxn ang="0">
                  <a:pos x="17" y="31"/>
                </a:cxn>
                <a:cxn ang="0">
                  <a:pos x="20" y="30"/>
                </a:cxn>
                <a:cxn ang="0">
                  <a:pos x="21" y="30"/>
                </a:cxn>
                <a:cxn ang="0">
                  <a:pos x="22" y="31"/>
                </a:cxn>
                <a:cxn ang="0">
                  <a:pos x="23" y="32"/>
                </a:cxn>
                <a:cxn ang="0">
                  <a:pos x="23" y="33"/>
                </a:cxn>
                <a:cxn ang="0">
                  <a:pos x="22" y="39"/>
                </a:cxn>
                <a:cxn ang="0">
                  <a:pos x="20" y="48"/>
                </a:cxn>
                <a:cxn ang="0">
                  <a:pos x="18" y="54"/>
                </a:cxn>
                <a:cxn ang="0">
                  <a:pos x="16" y="62"/>
                </a:cxn>
                <a:cxn ang="0">
                  <a:pos x="16" y="65"/>
                </a:cxn>
                <a:cxn ang="0">
                  <a:pos x="13" y="75"/>
                </a:cxn>
                <a:cxn ang="0">
                  <a:pos x="12" y="81"/>
                </a:cxn>
                <a:cxn ang="0">
                  <a:pos x="13" y="83"/>
                </a:cxn>
                <a:cxn ang="0">
                  <a:pos x="13" y="84"/>
                </a:cxn>
                <a:cxn ang="0">
                  <a:pos x="14" y="84"/>
                </a:cxn>
                <a:cxn ang="0">
                  <a:pos x="16" y="83"/>
                </a:cxn>
                <a:cxn ang="0">
                  <a:pos x="18" y="83"/>
                </a:cxn>
                <a:cxn ang="0">
                  <a:pos x="24" y="79"/>
                </a:cxn>
                <a:cxn ang="0">
                  <a:pos x="26" y="81"/>
                </a:cxn>
                <a:cxn ang="0">
                  <a:pos x="19" y="86"/>
                </a:cxn>
                <a:cxn ang="0">
                  <a:pos x="14" y="90"/>
                </a:cxn>
                <a:cxn ang="0">
                  <a:pos x="9" y="92"/>
                </a:cxn>
                <a:cxn ang="0">
                  <a:pos x="6" y="93"/>
                </a:cxn>
                <a:cxn ang="0">
                  <a:pos x="4" y="93"/>
                </a:cxn>
                <a:cxn ang="0">
                  <a:pos x="3" y="91"/>
                </a:cxn>
                <a:cxn ang="0">
                  <a:pos x="2" y="90"/>
                </a:cxn>
                <a:cxn ang="0">
                  <a:pos x="2" y="87"/>
                </a:cxn>
                <a:cxn ang="0">
                  <a:pos x="2" y="83"/>
                </a:cxn>
                <a:cxn ang="0">
                  <a:pos x="3" y="77"/>
                </a:cxn>
                <a:cxn ang="0">
                  <a:pos x="4" y="77"/>
                </a:cxn>
                <a:cxn ang="0">
                  <a:pos x="10" y="52"/>
                </a:cxn>
                <a:cxn ang="0">
                  <a:pos x="11" y="45"/>
                </a:cxn>
                <a:cxn ang="0">
                  <a:pos x="12" y="41"/>
                </a:cxn>
                <a:cxn ang="0">
                  <a:pos x="12" y="39"/>
                </a:cxn>
                <a:cxn ang="0">
                  <a:pos x="10" y="39"/>
                </a:cxn>
                <a:cxn ang="0">
                  <a:pos x="7" y="40"/>
                </a:cxn>
                <a:cxn ang="0">
                  <a:pos x="1" y="44"/>
                </a:cxn>
                <a:cxn ang="0">
                  <a:pos x="0" y="42"/>
                </a:cxn>
                <a:cxn ang="0">
                  <a:pos x="17" y="8"/>
                </a:cxn>
                <a:cxn ang="0">
                  <a:pos x="17" y="5"/>
                </a:cxn>
                <a:cxn ang="0">
                  <a:pos x="18" y="3"/>
                </a:cxn>
                <a:cxn ang="0">
                  <a:pos x="19" y="2"/>
                </a:cxn>
                <a:cxn ang="0">
                  <a:pos x="21" y="0"/>
                </a:cxn>
                <a:cxn ang="0">
                  <a:pos x="22" y="0"/>
                </a:cxn>
                <a:cxn ang="0">
                  <a:pos x="24" y="0"/>
                </a:cxn>
                <a:cxn ang="0">
                  <a:pos x="26" y="0"/>
                </a:cxn>
                <a:cxn ang="0">
                  <a:pos x="27" y="1"/>
                </a:cxn>
                <a:cxn ang="0">
                  <a:pos x="28" y="3"/>
                </a:cxn>
                <a:cxn ang="0">
                  <a:pos x="29" y="5"/>
                </a:cxn>
                <a:cxn ang="0">
                  <a:pos x="28" y="8"/>
                </a:cxn>
                <a:cxn ang="0">
                  <a:pos x="28" y="10"/>
                </a:cxn>
                <a:cxn ang="0">
                  <a:pos x="27" y="11"/>
                </a:cxn>
                <a:cxn ang="0">
                  <a:pos x="25" y="13"/>
                </a:cxn>
                <a:cxn ang="0">
                  <a:pos x="23" y="13"/>
                </a:cxn>
                <a:cxn ang="0">
                  <a:pos x="22" y="13"/>
                </a:cxn>
                <a:cxn ang="0">
                  <a:pos x="20" y="13"/>
                </a:cxn>
                <a:cxn ang="0">
                  <a:pos x="18" y="12"/>
                </a:cxn>
                <a:cxn ang="0">
                  <a:pos x="17" y="10"/>
                </a:cxn>
                <a:cxn ang="0">
                  <a:pos x="17" y="8"/>
                </a:cxn>
              </a:cxnLst>
              <a:rect l="0" t="0" r="r" b="b"/>
              <a:pathLst>
                <a:path w="29" h="93">
                  <a:moveTo>
                    <a:pt x="0" y="42"/>
                  </a:moveTo>
                  <a:lnTo>
                    <a:pt x="7" y="36"/>
                  </a:lnTo>
                  <a:lnTo>
                    <a:pt x="13" y="33"/>
                  </a:lnTo>
                  <a:lnTo>
                    <a:pt x="17" y="31"/>
                  </a:lnTo>
                  <a:lnTo>
                    <a:pt x="20" y="30"/>
                  </a:lnTo>
                  <a:lnTo>
                    <a:pt x="21" y="30"/>
                  </a:lnTo>
                  <a:lnTo>
                    <a:pt x="22" y="31"/>
                  </a:lnTo>
                  <a:lnTo>
                    <a:pt x="23" y="32"/>
                  </a:lnTo>
                  <a:lnTo>
                    <a:pt x="23" y="33"/>
                  </a:lnTo>
                  <a:lnTo>
                    <a:pt x="22" y="39"/>
                  </a:lnTo>
                  <a:lnTo>
                    <a:pt x="20" y="48"/>
                  </a:lnTo>
                  <a:lnTo>
                    <a:pt x="18" y="54"/>
                  </a:lnTo>
                  <a:lnTo>
                    <a:pt x="16" y="62"/>
                  </a:lnTo>
                  <a:lnTo>
                    <a:pt x="16" y="65"/>
                  </a:lnTo>
                  <a:lnTo>
                    <a:pt x="13" y="75"/>
                  </a:lnTo>
                  <a:lnTo>
                    <a:pt x="12" y="81"/>
                  </a:lnTo>
                  <a:lnTo>
                    <a:pt x="13" y="83"/>
                  </a:lnTo>
                  <a:lnTo>
                    <a:pt x="13" y="84"/>
                  </a:lnTo>
                  <a:lnTo>
                    <a:pt x="14" y="84"/>
                  </a:lnTo>
                  <a:lnTo>
                    <a:pt x="16" y="83"/>
                  </a:lnTo>
                  <a:lnTo>
                    <a:pt x="18" y="83"/>
                  </a:lnTo>
                  <a:lnTo>
                    <a:pt x="24" y="79"/>
                  </a:lnTo>
                  <a:lnTo>
                    <a:pt x="26" y="81"/>
                  </a:lnTo>
                  <a:lnTo>
                    <a:pt x="19" y="86"/>
                  </a:lnTo>
                  <a:lnTo>
                    <a:pt x="14" y="90"/>
                  </a:lnTo>
                  <a:lnTo>
                    <a:pt x="9" y="92"/>
                  </a:lnTo>
                  <a:lnTo>
                    <a:pt x="6" y="93"/>
                  </a:lnTo>
                  <a:lnTo>
                    <a:pt x="4" y="93"/>
                  </a:lnTo>
                  <a:lnTo>
                    <a:pt x="3" y="91"/>
                  </a:lnTo>
                  <a:lnTo>
                    <a:pt x="2" y="90"/>
                  </a:lnTo>
                  <a:lnTo>
                    <a:pt x="2" y="87"/>
                  </a:lnTo>
                  <a:lnTo>
                    <a:pt x="2" y="83"/>
                  </a:lnTo>
                  <a:lnTo>
                    <a:pt x="3" y="77"/>
                  </a:lnTo>
                  <a:lnTo>
                    <a:pt x="4" y="77"/>
                  </a:lnTo>
                  <a:lnTo>
                    <a:pt x="10" y="52"/>
                  </a:lnTo>
                  <a:lnTo>
                    <a:pt x="11" y="45"/>
                  </a:lnTo>
                  <a:lnTo>
                    <a:pt x="12" y="41"/>
                  </a:lnTo>
                  <a:lnTo>
                    <a:pt x="12" y="39"/>
                  </a:lnTo>
                  <a:lnTo>
                    <a:pt x="10" y="39"/>
                  </a:lnTo>
                  <a:lnTo>
                    <a:pt x="7" y="40"/>
                  </a:lnTo>
                  <a:lnTo>
                    <a:pt x="1" y="44"/>
                  </a:lnTo>
                  <a:lnTo>
                    <a:pt x="0" y="42"/>
                  </a:lnTo>
                  <a:close/>
                  <a:moveTo>
                    <a:pt x="17" y="8"/>
                  </a:moveTo>
                  <a:lnTo>
                    <a:pt x="17" y="5"/>
                  </a:lnTo>
                  <a:lnTo>
                    <a:pt x="18" y="3"/>
                  </a:lnTo>
                  <a:lnTo>
                    <a:pt x="19" y="2"/>
                  </a:lnTo>
                  <a:lnTo>
                    <a:pt x="21" y="0"/>
                  </a:lnTo>
                  <a:lnTo>
                    <a:pt x="22" y="0"/>
                  </a:lnTo>
                  <a:lnTo>
                    <a:pt x="24" y="0"/>
                  </a:lnTo>
                  <a:lnTo>
                    <a:pt x="26" y="0"/>
                  </a:lnTo>
                  <a:lnTo>
                    <a:pt x="27" y="1"/>
                  </a:lnTo>
                  <a:lnTo>
                    <a:pt x="28" y="3"/>
                  </a:lnTo>
                  <a:lnTo>
                    <a:pt x="29" y="5"/>
                  </a:lnTo>
                  <a:lnTo>
                    <a:pt x="28" y="8"/>
                  </a:lnTo>
                  <a:lnTo>
                    <a:pt x="28" y="10"/>
                  </a:lnTo>
                  <a:lnTo>
                    <a:pt x="27" y="11"/>
                  </a:lnTo>
                  <a:lnTo>
                    <a:pt x="25" y="13"/>
                  </a:lnTo>
                  <a:lnTo>
                    <a:pt x="23" y="13"/>
                  </a:lnTo>
                  <a:lnTo>
                    <a:pt x="22" y="13"/>
                  </a:lnTo>
                  <a:lnTo>
                    <a:pt x="20" y="13"/>
                  </a:lnTo>
                  <a:lnTo>
                    <a:pt x="18" y="12"/>
                  </a:lnTo>
                  <a:lnTo>
                    <a:pt x="17" y="10"/>
                  </a:lnTo>
                  <a:lnTo>
                    <a:pt x="17" y="8"/>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0" name="Freeform 148"/>
            <p:cNvSpPr>
              <a:spLocks/>
            </p:cNvSpPr>
            <p:nvPr userDrawn="1"/>
          </p:nvSpPr>
          <p:spPr bwMode="auto">
            <a:xfrm>
              <a:off x="3144" y="1090"/>
              <a:ext cx="34" cy="88"/>
            </a:xfrm>
            <a:custGeom>
              <a:avLst/>
              <a:gdLst/>
              <a:ahLst/>
              <a:cxnLst>
                <a:cxn ang="0">
                  <a:pos x="10" y="33"/>
                </a:cxn>
                <a:cxn ang="0">
                  <a:pos x="0" y="33"/>
                </a:cxn>
                <a:cxn ang="0">
                  <a:pos x="0" y="31"/>
                </a:cxn>
                <a:cxn ang="0">
                  <a:pos x="7" y="28"/>
                </a:cxn>
                <a:cxn ang="0">
                  <a:pos x="12" y="26"/>
                </a:cxn>
                <a:cxn ang="0">
                  <a:pos x="14" y="13"/>
                </a:cxn>
                <a:cxn ang="0">
                  <a:pos x="15" y="4"/>
                </a:cxn>
                <a:cxn ang="0">
                  <a:pos x="19" y="2"/>
                </a:cxn>
                <a:cxn ang="0">
                  <a:pos x="24" y="0"/>
                </a:cxn>
                <a:cxn ang="0">
                  <a:pos x="26" y="0"/>
                </a:cxn>
                <a:cxn ang="0">
                  <a:pos x="24" y="9"/>
                </a:cxn>
                <a:cxn ang="0">
                  <a:pos x="20" y="27"/>
                </a:cxn>
                <a:cxn ang="0">
                  <a:pos x="27" y="27"/>
                </a:cxn>
                <a:cxn ang="0">
                  <a:pos x="34" y="26"/>
                </a:cxn>
                <a:cxn ang="0">
                  <a:pos x="34" y="29"/>
                </a:cxn>
                <a:cxn ang="0">
                  <a:pos x="33" y="33"/>
                </a:cxn>
                <a:cxn ang="0">
                  <a:pos x="19" y="33"/>
                </a:cxn>
                <a:cxn ang="0">
                  <a:pos x="16" y="49"/>
                </a:cxn>
                <a:cxn ang="0">
                  <a:pos x="15" y="54"/>
                </a:cxn>
                <a:cxn ang="0">
                  <a:pos x="13" y="66"/>
                </a:cxn>
                <a:cxn ang="0">
                  <a:pos x="12" y="73"/>
                </a:cxn>
                <a:cxn ang="0">
                  <a:pos x="13" y="75"/>
                </a:cxn>
                <a:cxn ang="0">
                  <a:pos x="14" y="76"/>
                </a:cxn>
                <a:cxn ang="0">
                  <a:pos x="16" y="76"/>
                </a:cxn>
                <a:cxn ang="0">
                  <a:pos x="19" y="74"/>
                </a:cxn>
                <a:cxn ang="0">
                  <a:pos x="22" y="72"/>
                </a:cxn>
                <a:cxn ang="0">
                  <a:pos x="27" y="68"/>
                </a:cxn>
                <a:cxn ang="0">
                  <a:pos x="28" y="71"/>
                </a:cxn>
                <a:cxn ang="0">
                  <a:pos x="21" y="77"/>
                </a:cxn>
                <a:cxn ang="0">
                  <a:pos x="15" y="81"/>
                </a:cxn>
                <a:cxn ang="0">
                  <a:pos x="13" y="82"/>
                </a:cxn>
                <a:cxn ang="0">
                  <a:pos x="10" y="83"/>
                </a:cxn>
                <a:cxn ang="0">
                  <a:pos x="6" y="84"/>
                </a:cxn>
                <a:cxn ang="0">
                  <a:pos x="4" y="84"/>
                </a:cxn>
                <a:cxn ang="0">
                  <a:pos x="3" y="83"/>
                </a:cxn>
                <a:cxn ang="0">
                  <a:pos x="2" y="82"/>
                </a:cxn>
                <a:cxn ang="0">
                  <a:pos x="2" y="80"/>
                </a:cxn>
                <a:cxn ang="0">
                  <a:pos x="2" y="75"/>
                </a:cxn>
                <a:cxn ang="0">
                  <a:pos x="4" y="66"/>
                </a:cxn>
                <a:cxn ang="0">
                  <a:pos x="6" y="56"/>
                </a:cxn>
                <a:cxn ang="0">
                  <a:pos x="10" y="33"/>
                </a:cxn>
              </a:cxnLst>
              <a:rect l="0" t="0" r="r" b="b"/>
              <a:pathLst>
                <a:path w="34" h="84">
                  <a:moveTo>
                    <a:pt x="10" y="33"/>
                  </a:moveTo>
                  <a:lnTo>
                    <a:pt x="0" y="33"/>
                  </a:lnTo>
                  <a:lnTo>
                    <a:pt x="0" y="31"/>
                  </a:lnTo>
                  <a:lnTo>
                    <a:pt x="7" y="28"/>
                  </a:lnTo>
                  <a:lnTo>
                    <a:pt x="12" y="26"/>
                  </a:lnTo>
                  <a:lnTo>
                    <a:pt x="14" y="13"/>
                  </a:lnTo>
                  <a:lnTo>
                    <a:pt x="15" y="4"/>
                  </a:lnTo>
                  <a:lnTo>
                    <a:pt x="19" y="2"/>
                  </a:lnTo>
                  <a:lnTo>
                    <a:pt x="24" y="0"/>
                  </a:lnTo>
                  <a:lnTo>
                    <a:pt x="26" y="0"/>
                  </a:lnTo>
                  <a:lnTo>
                    <a:pt x="24" y="9"/>
                  </a:lnTo>
                  <a:lnTo>
                    <a:pt x="20" y="27"/>
                  </a:lnTo>
                  <a:lnTo>
                    <a:pt x="27" y="27"/>
                  </a:lnTo>
                  <a:lnTo>
                    <a:pt x="34" y="26"/>
                  </a:lnTo>
                  <a:lnTo>
                    <a:pt x="34" y="29"/>
                  </a:lnTo>
                  <a:lnTo>
                    <a:pt x="33" y="33"/>
                  </a:lnTo>
                  <a:lnTo>
                    <a:pt x="19" y="33"/>
                  </a:lnTo>
                  <a:lnTo>
                    <a:pt x="16" y="49"/>
                  </a:lnTo>
                  <a:lnTo>
                    <a:pt x="15" y="54"/>
                  </a:lnTo>
                  <a:lnTo>
                    <a:pt x="13" y="66"/>
                  </a:lnTo>
                  <a:lnTo>
                    <a:pt x="12" y="73"/>
                  </a:lnTo>
                  <a:lnTo>
                    <a:pt x="13" y="75"/>
                  </a:lnTo>
                  <a:lnTo>
                    <a:pt x="14" y="76"/>
                  </a:lnTo>
                  <a:lnTo>
                    <a:pt x="16" y="76"/>
                  </a:lnTo>
                  <a:lnTo>
                    <a:pt x="19" y="74"/>
                  </a:lnTo>
                  <a:lnTo>
                    <a:pt x="22" y="72"/>
                  </a:lnTo>
                  <a:lnTo>
                    <a:pt x="27" y="68"/>
                  </a:lnTo>
                  <a:lnTo>
                    <a:pt x="28" y="71"/>
                  </a:lnTo>
                  <a:lnTo>
                    <a:pt x="21" y="77"/>
                  </a:lnTo>
                  <a:lnTo>
                    <a:pt x="15" y="81"/>
                  </a:lnTo>
                  <a:lnTo>
                    <a:pt x="13" y="82"/>
                  </a:lnTo>
                  <a:lnTo>
                    <a:pt x="10" y="83"/>
                  </a:lnTo>
                  <a:lnTo>
                    <a:pt x="6" y="84"/>
                  </a:lnTo>
                  <a:lnTo>
                    <a:pt x="4" y="84"/>
                  </a:lnTo>
                  <a:lnTo>
                    <a:pt x="3" y="83"/>
                  </a:lnTo>
                  <a:lnTo>
                    <a:pt x="2" y="82"/>
                  </a:lnTo>
                  <a:lnTo>
                    <a:pt x="2" y="80"/>
                  </a:lnTo>
                  <a:lnTo>
                    <a:pt x="2" y="75"/>
                  </a:lnTo>
                  <a:lnTo>
                    <a:pt x="4" y="66"/>
                  </a:lnTo>
                  <a:lnTo>
                    <a:pt x="6" y="56"/>
                  </a:lnTo>
                  <a:lnTo>
                    <a:pt x="10"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1" name="Freeform 149"/>
            <p:cNvSpPr>
              <a:spLocks noEditPoints="1"/>
            </p:cNvSpPr>
            <p:nvPr userDrawn="1"/>
          </p:nvSpPr>
          <p:spPr bwMode="auto">
            <a:xfrm>
              <a:off x="3187" y="1112"/>
              <a:ext cx="48" cy="66"/>
            </a:xfrm>
            <a:custGeom>
              <a:avLst/>
              <a:gdLst/>
              <a:ahLst/>
              <a:cxnLst>
                <a:cxn ang="0">
                  <a:pos x="18" y="30"/>
                </a:cxn>
                <a:cxn ang="0">
                  <a:pos x="27" y="26"/>
                </a:cxn>
                <a:cxn ang="0">
                  <a:pos x="33" y="21"/>
                </a:cxn>
                <a:cxn ang="0">
                  <a:pos x="36" y="15"/>
                </a:cxn>
                <a:cxn ang="0">
                  <a:pos x="36" y="9"/>
                </a:cxn>
                <a:cxn ang="0">
                  <a:pos x="33" y="5"/>
                </a:cxn>
                <a:cxn ang="0">
                  <a:pos x="27" y="5"/>
                </a:cxn>
                <a:cxn ang="0">
                  <a:pos x="21" y="9"/>
                </a:cxn>
                <a:cxn ang="0">
                  <a:pos x="17" y="15"/>
                </a:cxn>
                <a:cxn ang="0">
                  <a:pos x="13" y="25"/>
                </a:cxn>
                <a:cxn ang="0">
                  <a:pos x="41" y="51"/>
                </a:cxn>
                <a:cxn ang="0">
                  <a:pos x="28" y="60"/>
                </a:cxn>
                <a:cxn ang="0">
                  <a:pos x="14" y="63"/>
                </a:cxn>
                <a:cxn ang="0">
                  <a:pos x="8" y="62"/>
                </a:cxn>
                <a:cxn ang="0">
                  <a:pos x="4" y="59"/>
                </a:cxn>
                <a:cxn ang="0">
                  <a:pos x="1" y="54"/>
                </a:cxn>
                <a:cxn ang="0">
                  <a:pos x="0" y="47"/>
                </a:cxn>
                <a:cxn ang="0">
                  <a:pos x="1" y="37"/>
                </a:cxn>
                <a:cxn ang="0">
                  <a:pos x="3" y="28"/>
                </a:cxn>
                <a:cxn ang="0">
                  <a:pos x="9" y="16"/>
                </a:cxn>
                <a:cxn ang="0">
                  <a:pos x="14" y="10"/>
                </a:cxn>
                <a:cxn ang="0">
                  <a:pos x="23" y="4"/>
                </a:cxn>
                <a:cxn ang="0">
                  <a:pos x="29" y="1"/>
                </a:cxn>
                <a:cxn ang="0">
                  <a:pos x="35" y="0"/>
                </a:cxn>
                <a:cxn ang="0">
                  <a:pos x="42" y="2"/>
                </a:cxn>
                <a:cxn ang="0">
                  <a:pos x="45" y="4"/>
                </a:cxn>
                <a:cxn ang="0">
                  <a:pos x="46" y="8"/>
                </a:cxn>
                <a:cxn ang="0">
                  <a:pos x="46" y="14"/>
                </a:cxn>
                <a:cxn ang="0">
                  <a:pos x="42" y="21"/>
                </a:cxn>
                <a:cxn ang="0">
                  <a:pos x="33" y="27"/>
                </a:cxn>
                <a:cxn ang="0">
                  <a:pos x="20" y="32"/>
                </a:cxn>
                <a:cxn ang="0">
                  <a:pos x="11" y="40"/>
                </a:cxn>
                <a:cxn ang="0">
                  <a:pos x="11" y="50"/>
                </a:cxn>
                <a:cxn ang="0">
                  <a:pos x="14" y="55"/>
                </a:cxn>
                <a:cxn ang="0">
                  <a:pos x="19" y="57"/>
                </a:cxn>
                <a:cxn ang="0">
                  <a:pos x="30" y="55"/>
                </a:cxn>
                <a:cxn ang="0">
                  <a:pos x="40" y="48"/>
                </a:cxn>
              </a:cxnLst>
              <a:rect l="0" t="0" r="r" b="b"/>
              <a:pathLst>
                <a:path w="46" h="63">
                  <a:moveTo>
                    <a:pt x="12" y="31"/>
                  </a:moveTo>
                  <a:lnTo>
                    <a:pt x="18" y="30"/>
                  </a:lnTo>
                  <a:lnTo>
                    <a:pt x="23" y="28"/>
                  </a:lnTo>
                  <a:lnTo>
                    <a:pt x="27" y="26"/>
                  </a:lnTo>
                  <a:lnTo>
                    <a:pt x="30" y="24"/>
                  </a:lnTo>
                  <a:lnTo>
                    <a:pt x="33" y="21"/>
                  </a:lnTo>
                  <a:lnTo>
                    <a:pt x="35" y="18"/>
                  </a:lnTo>
                  <a:lnTo>
                    <a:pt x="36" y="15"/>
                  </a:lnTo>
                  <a:lnTo>
                    <a:pt x="37" y="11"/>
                  </a:lnTo>
                  <a:lnTo>
                    <a:pt x="36" y="9"/>
                  </a:lnTo>
                  <a:lnTo>
                    <a:pt x="35" y="7"/>
                  </a:lnTo>
                  <a:lnTo>
                    <a:pt x="33" y="5"/>
                  </a:lnTo>
                  <a:lnTo>
                    <a:pt x="30" y="5"/>
                  </a:lnTo>
                  <a:lnTo>
                    <a:pt x="27" y="5"/>
                  </a:lnTo>
                  <a:lnTo>
                    <a:pt x="24" y="7"/>
                  </a:lnTo>
                  <a:lnTo>
                    <a:pt x="21" y="9"/>
                  </a:lnTo>
                  <a:lnTo>
                    <a:pt x="19" y="12"/>
                  </a:lnTo>
                  <a:lnTo>
                    <a:pt x="17" y="15"/>
                  </a:lnTo>
                  <a:lnTo>
                    <a:pt x="15" y="20"/>
                  </a:lnTo>
                  <a:lnTo>
                    <a:pt x="13" y="25"/>
                  </a:lnTo>
                  <a:lnTo>
                    <a:pt x="12" y="31"/>
                  </a:lnTo>
                  <a:close/>
                  <a:moveTo>
                    <a:pt x="41" y="51"/>
                  </a:moveTo>
                  <a:lnTo>
                    <a:pt x="35" y="56"/>
                  </a:lnTo>
                  <a:lnTo>
                    <a:pt x="28" y="60"/>
                  </a:lnTo>
                  <a:lnTo>
                    <a:pt x="21" y="63"/>
                  </a:lnTo>
                  <a:lnTo>
                    <a:pt x="14" y="63"/>
                  </a:lnTo>
                  <a:lnTo>
                    <a:pt x="11" y="63"/>
                  </a:lnTo>
                  <a:lnTo>
                    <a:pt x="8" y="62"/>
                  </a:lnTo>
                  <a:lnTo>
                    <a:pt x="6" y="61"/>
                  </a:lnTo>
                  <a:lnTo>
                    <a:pt x="4" y="59"/>
                  </a:lnTo>
                  <a:lnTo>
                    <a:pt x="2" y="57"/>
                  </a:lnTo>
                  <a:lnTo>
                    <a:pt x="1" y="54"/>
                  </a:lnTo>
                  <a:lnTo>
                    <a:pt x="1" y="51"/>
                  </a:lnTo>
                  <a:lnTo>
                    <a:pt x="0" y="47"/>
                  </a:lnTo>
                  <a:lnTo>
                    <a:pt x="1" y="42"/>
                  </a:lnTo>
                  <a:lnTo>
                    <a:pt x="1" y="37"/>
                  </a:lnTo>
                  <a:lnTo>
                    <a:pt x="2" y="32"/>
                  </a:lnTo>
                  <a:lnTo>
                    <a:pt x="3" y="28"/>
                  </a:lnTo>
                  <a:lnTo>
                    <a:pt x="7" y="20"/>
                  </a:lnTo>
                  <a:lnTo>
                    <a:pt x="9" y="16"/>
                  </a:lnTo>
                  <a:lnTo>
                    <a:pt x="11" y="13"/>
                  </a:lnTo>
                  <a:lnTo>
                    <a:pt x="14" y="10"/>
                  </a:lnTo>
                  <a:lnTo>
                    <a:pt x="17" y="8"/>
                  </a:lnTo>
                  <a:lnTo>
                    <a:pt x="23" y="4"/>
                  </a:lnTo>
                  <a:lnTo>
                    <a:pt x="26" y="2"/>
                  </a:lnTo>
                  <a:lnTo>
                    <a:pt x="29" y="1"/>
                  </a:lnTo>
                  <a:lnTo>
                    <a:pt x="32" y="0"/>
                  </a:lnTo>
                  <a:lnTo>
                    <a:pt x="35" y="0"/>
                  </a:lnTo>
                  <a:lnTo>
                    <a:pt x="40" y="1"/>
                  </a:lnTo>
                  <a:lnTo>
                    <a:pt x="42" y="2"/>
                  </a:lnTo>
                  <a:lnTo>
                    <a:pt x="43" y="3"/>
                  </a:lnTo>
                  <a:lnTo>
                    <a:pt x="45" y="4"/>
                  </a:lnTo>
                  <a:lnTo>
                    <a:pt x="45" y="6"/>
                  </a:lnTo>
                  <a:lnTo>
                    <a:pt x="46" y="8"/>
                  </a:lnTo>
                  <a:lnTo>
                    <a:pt x="46" y="11"/>
                  </a:lnTo>
                  <a:lnTo>
                    <a:pt x="46" y="14"/>
                  </a:lnTo>
                  <a:lnTo>
                    <a:pt x="44" y="18"/>
                  </a:lnTo>
                  <a:lnTo>
                    <a:pt x="42" y="21"/>
                  </a:lnTo>
                  <a:lnTo>
                    <a:pt x="38" y="24"/>
                  </a:lnTo>
                  <a:lnTo>
                    <a:pt x="33" y="27"/>
                  </a:lnTo>
                  <a:lnTo>
                    <a:pt x="27" y="29"/>
                  </a:lnTo>
                  <a:lnTo>
                    <a:pt x="20" y="32"/>
                  </a:lnTo>
                  <a:lnTo>
                    <a:pt x="12" y="35"/>
                  </a:lnTo>
                  <a:lnTo>
                    <a:pt x="11" y="40"/>
                  </a:lnTo>
                  <a:lnTo>
                    <a:pt x="10" y="45"/>
                  </a:lnTo>
                  <a:lnTo>
                    <a:pt x="11" y="50"/>
                  </a:lnTo>
                  <a:lnTo>
                    <a:pt x="13" y="54"/>
                  </a:lnTo>
                  <a:lnTo>
                    <a:pt x="14" y="55"/>
                  </a:lnTo>
                  <a:lnTo>
                    <a:pt x="15" y="56"/>
                  </a:lnTo>
                  <a:lnTo>
                    <a:pt x="19" y="57"/>
                  </a:lnTo>
                  <a:lnTo>
                    <a:pt x="24" y="57"/>
                  </a:lnTo>
                  <a:lnTo>
                    <a:pt x="30" y="55"/>
                  </a:lnTo>
                  <a:lnTo>
                    <a:pt x="35" y="52"/>
                  </a:lnTo>
                  <a:lnTo>
                    <a:pt x="40" y="48"/>
                  </a:lnTo>
                  <a:lnTo>
                    <a:pt x="41" y="5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2" name="Freeform 150"/>
            <p:cNvSpPr>
              <a:spLocks/>
            </p:cNvSpPr>
            <p:nvPr userDrawn="1"/>
          </p:nvSpPr>
          <p:spPr bwMode="auto">
            <a:xfrm>
              <a:off x="3242" y="1112"/>
              <a:ext cx="47" cy="66"/>
            </a:xfrm>
            <a:custGeom>
              <a:avLst/>
              <a:gdLst/>
              <a:ahLst/>
              <a:cxnLst>
                <a:cxn ang="0">
                  <a:pos x="39" y="53"/>
                </a:cxn>
                <a:cxn ang="0">
                  <a:pos x="32" y="58"/>
                </a:cxn>
                <a:cxn ang="0">
                  <a:pos x="25" y="61"/>
                </a:cxn>
                <a:cxn ang="0">
                  <a:pos x="19" y="63"/>
                </a:cxn>
                <a:cxn ang="0">
                  <a:pos x="12" y="63"/>
                </a:cxn>
                <a:cxn ang="0">
                  <a:pos x="6" y="60"/>
                </a:cxn>
                <a:cxn ang="0">
                  <a:pos x="2" y="56"/>
                </a:cxn>
                <a:cxn ang="0">
                  <a:pos x="1" y="48"/>
                </a:cxn>
                <a:cxn ang="0">
                  <a:pos x="0" y="40"/>
                </a:cxn>
                <a:cxn ang="0">
                  <a:pos x="2" y="30"/>
                </a:cxn>
                <a:cxn ang="0">
                  <a:pos x="6" y="20"/>
                </a:cxn>
                <a:cxn ang="0">
                  <a:pos x="10" y="13"/>
                </a:cxn>
                <a:cxn ang="0">
                  <a:pos x="18" y="6"/>
                </a:cxn>
                <a:cxn ang="0">
                  <a:pos x="27" y="1"/>
                </a:cxn>
                <a:cxn ang="0">
                  <a:pos x="35" y="0"/>
                </a:cxn>
                <a:cxn ang="0">
                  <a:pos x="43" y="2"/>
                </a:cxn>
                <a:cxn ang="0">
                  <a:pos x="45" y="11"/>
                </a:cxn>
                <a:cxn ang="0">
                  <a:pos x="41" y="19"/>
                </a:cxn>
                <a:cxn ang="0">
                  <a:pos x="41" y="11"/>
                </a:cxn>
                <a:cxn ang="0">
                  <a:pos x="38" y="8"/>
                </a:cxn>
                <a:cxn ang="0">
                  <a:pos x="33" y="6"/>
                </a:cxn>
                <a:cxn ang="0">
                  <a:pos x="26" y="6"/>
                </a:cxn>
                <a:cxn ang="0">
                  <a:pos x="23" y="8"/>
                </a:cxn>
                <a:cxn ang="0">
                  <a:pos x="19" y="11"/>
                </a:cxn>
                <a:cxn ang="0">
                  <a:pos x="14" y="19"/>
                </a:cxn>
                <a:cxn ang="0">
                  <a:pos x="10" y="34"/>
                </a:cxn>
                <a:cxn ang="0">
                  <a:pos x="10" y="45"/>
                </a:cxn>
                <a:cxn ang="0">
                  <a:pos x="11" y="51"/>
                </a:cxn>
                <a:cxn ang="0">
                  <a:pos x="14" y="55"/>
                </a:cxn>
                <a:cxn ang="0">
                  <a:pos x="19" y="56"/>
                </a:cxn>
                <a:cxn ang="0">
                  <a:pos x="25" y="56"/>
                </a:cxn>
                <a:cxn ang="0">
                  <a:pos x="36" y="51"/>
                </a:cxn>
                <a:cxn ang="0">
                  <a:pos x="43" y="50"/>
                </a:cxn>
              </a:cxnLst>
              <a:rect l="0" t="0" r="r" b="b"/>
              <a:pathLst>
                <a:path w="46" h="63">
                  <a:moveTo>
                    <a:pt x="43" y="50"/>
                  </a:moveTo>
                  <a:lnTo>
                    <a:pt x="39" y="53"/>
                  </a:lnTo>
                  <a:lnTo>
                    <a:pt x="36" y="55"/>
                  </a:lnTo>
                  <a:lnTo>
                    <a:pt x="32" y="58"/>
                  </a:lnTo>
                  <a:lnTo>
                    <a:pt x="29" y="60"/>
                  </a:lnTo>
                  <a:lnTo>
                    <a:pt x="25" y="61"/>
                  </a:lnTo>
                  <a:lnTo>
                    <a:pt x="22" y="62"/>
                  </a:lnTo>
                  <a:lnTo>
                    <a:pt x="19" y="63"/>
                  </a:lnTo>
                  <a:lnTo>
                    <a:pt x="15" y="63"/>
                  </a:lnTo>
                  <a:lnTo>
                    <a:pt x="12" y="63"/>
                  </a:lnTo>
                  <a:lnTo>
                    <a:pt x="9" y="62"/>
                  </a:lnTo>
                  <a:lnTo>
                    <a:pt x="6" y="60"/>
                  </a:lnTo>
                  <a:lnTo>
                    <a:pt x="4" y="58"/>
                  </a:lnTo>
                  <a:lnTo>
                    <a:pt x="2" y="56"/>
                  </a:lnTo>
                  <a:lnTo>
                    <a:pt x="1" y="52"/>
                  </a:lnTo>
                  <a:lnTo>
                    <a:pt x="1" y="48"/>
                  </a:lnTo>
                  <a:lnTo>
                    <a:pt x="0" y="44"/>
                  </a:lnTo>
                  <a:lnTo>
                    <a:pt x="0" y="40"/>
                  </a:lnTo>
                  <a:lnTo>
                    <a:pt x="1" y="35"/>
                  </a:lnTo>
                  <a:lnTo>
                    <a:pt x="2" y="30"/>
                  </a:lnTo>
                  <a:lnTo>
                    <a:pt x="4" y="25"/>
                  </a:lnTo>
                  <a:lnTo>
                    <a:pt x="6" y="20"/>
                  </a:lnTo>
                  <a:lnTo>
                    <a:pt x="8" y="16"/>
                  </a:lnTo>
                  <a:lnTo>
                    <a:pt x="10" y="13"/>
                  </a:lnTo>
                  <a:lnTo>
                    <a:pt x="13" y="10"/>
                  </a:lnTo>
                  <a:lnTo>
                    <a:pt x="18" y="6"/>
                  </a:lnTo>
                  <a:lnTo>
                    <a:pt x="24" y="2"/>
                  </a:lnTo>
                  <a:lnTo>
                    <a:pt x="27" y="1"/>
                  </a:lnTo>
                  <a:lnTo>
                    <a:pt x="30" y="0"/>
                  </a:lnTo>
                  <a:lnTo>
                    <a:pt x="35" y="0"/>
                  </a:lnTo>
                  <a:lnTo>
                    <a:pt x="41" y="1"/>
                  </a:lnTo>
                  <a:lnTo>
                    <a:pt x="43" y="2"/>
                  </a:lnTo>
                  <a:lnTo>
                    <a:pt x="46" y="3"/>
                  </a:lnTo>
                  <a:lnTo>
                    <a:pt x="45" y="11"/>
                  </a:lnTo>
                  <a:lnTo>
                    <a:pt x="44" y="19"/>
                  </a:lnTo>
                  <a:lnTo>
                    <a:pt x="41" y="19"/>
                  </a:lnTo>
                  <a:lnTo>
                    <a:pt x="41" y="15"/>
                  </a:lnTo>
                  <a:lnTo>
                    <a:pt x="41" y="11"/>
                  </a:lnTo>
                  <a:lnTo>
                    <a:pt x="40" y="9"/>
                  </a:lnTo>
                  <a:lnTo>
                    <a:pt x="38" y="8"/>
                  </a:lnTo>
                  <a:lnTo>
                    <a:pt x="36" y="7"/>
                  </a:lnTo>
                  <a:lnTo>
                    <a:pt x="33" y="6"/>
                  </a:lnTo>
                  <a:lnTo>
                    <a:pt x="30" y="6"/>
                  </a:lnTo>
                  <a:lnTo>
                    <a:pt x="26" y="6"/>
                  </a:lnTo>
                  <a:lnTo>
                    <a:pt x="24" y="7"/>
                  </a:lnTo>
                  <a:lnTo>
                    <a:pt x="23" y="8"/>
                  </a:lnTo>
                  <a:lnTo>
                    <a:pt x="20" y="10"/>
                  </a:lnTo>
                  <a:lnTo>
                    <a:pt x="19" y="11"/>
                  </a:lnTo>
                  <a:lnTo>
                    <a:pt x="17" y="13"/>
                  </a:lnTo>
                  <a:lnTo>
                    <a:pt x="14" y="19"/>
                  </a:lnTo>
                  <a:lnTo>
                    <a:pt x="12" y="26"/>
                  </a:lnTo>
                  <a:lnTo>
                    <a:pt x="10" y="34"/>
                  </a:lnTo>
                  <a:lnTo>
                    <a:pt x="10" y="42"/>
                  </a:lnTo>
                  <a:lnTo>
                    <a:pt x="10" y="45"/>
                  </a:lnTo>
                  <a:lnTo>
                    <a:pt x="11" y="48"/>
                  </a:lnTo>
                  <a:lnTo>
                    <a:pt x="11" y="51"/>
                  </a:lnTo>
                  <a:lnTo>
                    <a:pt x="13" y="53"/>
                  </a:lnTo>
                  <a:lnTo>
                    <a:pt x="14" y="55"/>
                  </a:lnTo>
                  <a:lnTo>
                    <a:pt x="16" y="56"/>
                  </a:lnTo>
                  <a:lnTo>
                    <a:pt x="19" y="56"/>
                  </a:lnTo>
                  <a:lnTo>
                    <a:pt x="21" y="57"/>
                  </a:lnTo>
                  <a:lnTo>
                    <a:pt x="25" y="56"/>
                  </a:lnTo>
                  <a:lnTo>
                    <a:pt x="30" y="54"/>
                  </a:lnTo>
                  <a:lnTo>
                    <a:pt x="36" y="51"/>
                  </a:lnTo>
                  <a:lnTo>
                    <a:pt x="41" y="47"/>
                  </a:lnTo>
                  <a:lnTo>
                    <a:pt x="43" y="50"/>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3" name="Freeform 151"/>
            <p:cNvSpPr>
              <a:spLocks/>
            </p:cNvSpPr>
            <p:nvPr userDrawn="1"/>
          </p:nvSpPr>
          <p:spPr bwMode="auto">
            <a:xfrm>
              <a:off x="3336" y="1112"/>
              <a:ext cx="62" cy="66"/>
            </a:xfrm>
            <a:custGeom>
              <a:avLst/>
              <a:gdLst/>
              <a:ahLst/>
              <a:cxnLst>
                <a:cxn ang="0">
                  <a:pos x="32" y="46"/>
                </a:cxn>
                <a:cxn ang="0">
                  <a:pos x="24" y="55"/>
                </a:cxn>
                <a:cxn ang="0">
                  <a:pos x="15" y="61"/>
                </a:cxn>
                <a:cxn ang="0">
                  <a:pos x="9" y="63"/>
                </a:cxn>
                <a:cxn ang="0">
                  <a:pos x="5" y="62"/>
                </a:cxn>
                <a:cxn ang="0">
                  <a:pos x="4" y="60"/>
                </a:cxn>
                <a:cxn ang="0">
                  <a:pos x="5" y="51"/>
                </a:cxn>
                <a:cxn ang="0">
                  <a:pos x="8" y="37"/>
                </a:cxn>
                <a:cxn ang="0">
                  <a:pos x="12" y="17"/>
                </a:cxn>
                <a:cxn ang="0">
                  <a:pos x="12" y="10"/>
                </a:cxn>
                <a:cxn ang="0">
                  <a:pos x="10" y="9"/>
                </a:cxn>
                <a:cxn ang="0">
                  <a:pos x="1" y="14"/>
                </a:cxn>
                <a:cxn ang="0">
                  <a:pos x="7" y="7"/>
                </a:cxn>
                <a:cxn ang="0">
                  <a:pos x="18" y="1"/>
                </a:cxn>
                <a:cxn ang="0">
                  <a:pos x="22" y="1"/>
                </a:cxn>
                <a:cxn ang="0">
                  <a:pos x="24" y="2"/>
                </a:cxn>
                <a:cxn ang="0">
                  <a:pos x="24" y="7"/>
                </a:cxn>
                <a:cxn ang="0">
                  <a:pos x="20" y="20"/>
                </a:cxn>
                <a:cxn ang="0">
                  <a:pos x="15" y="44"/>
                </a:cxn>
                <a:cxn ang="0">
                  <a:pos x="14" y="52"/>
                </a:cxn>
                <a:cxn ang="0">
                  <a:pos x="15" y="54"/>
                </a:cxn>
                <a:cxn ang="0">
                  <a:pos x="18" y="54"/>
                </a:cxn>
                <a:cxn ang="0">
                  <a:pos x="23" y="51"/>
                </a:cxn>
                <a:cxn ang="0">
                  <a:pos x="34" y="40"/>
                </a:cxn>
                <a:cxn ang="0">
                  <a:pos x="43" y="24"/>
                </a:cxn>
                <a:cxn ang="0">
                  <a:pos x="46" y="15"/>
                </a:cxn>
                <a:cxn ang="0">
                  <a:pos x="54" y="1"/>
                </a:cxn>
                <a:cxn ang="0">
                  <a:pos x="58" y="1"/>
                </a:cxn>
                <a:cxn ang="0">
                  <a:pos x="47" y="45"/>
                </a:cxn>
                <a:cxn ang="0">
                  <a:pos x="47" y="54"/>
                </a:cxn>
                <a:cxn ang="0">
                  <a:pos x="49" y="55"/>
                </a:cxn>
                <a:cxn ang="0">
                  <a:pos x="53" y="53"/>
                </a:cxn>
                <a:cxn ang="0">
                  <a:pos x="59" y="48"/>
                </a:cxn>
                <a:cxn ang="0">
                  <a:pos x="54" y="56"/>
                </a:cxn>
                <a:cxn ang="0">
                  <a:pos x="46" y="62"/>
                </a:cxn>
                <a:cxn ang="0">
                  <a:pos x="40" y="64"/>
                </a:cxn>
                <a:cxn ang="0">
                  <a:pos x="37" y="62"/>
                </a:cxn>
                <a:cxn ang="0">
                  <a:pos x="36" y="59"/>
                </a:cxn>
                <a:cxn ang="0">
                  <a:pos x="42" y="33"/>
                </a:cxn>
              </a:cxnLst>
              <a:rect l="0" t="0" r="r" b="b"/>
              <a:pathLst>
                <a:path w="60" h="64">
                  <a:moveTo>
                    <a:pt x="42" y="33"/>
                  </a:moveTo>
                  <a:lnTo>
                    <a:pt x="32" y="46"/>
                  </a:lnTo>
                  <a:lnTo>
                    <a:pt x="28" y="51"/>
                  </a:lnTo>
                  <a:lnTo>
                    <a:pt x="24" y="55"/>
                  </a:lnTo>
                  <a:lnTo>
                    <a:pt x="19" y="59"/>
                  </a:lnTo>
                  <a:lnTo>
                    <a:pt x="15" y="61"/>
                  </a:lnTo>
                  <a:lnTo>
                    <a:pt x="12" y="63"/>
                  </a:lnTo>
                  <a:lnTo>
                    <a:pt x="9" y="63"/>
                  </a:lnTo>
                  <a:lnTo>
                    <a:pt x="7" y="63"/>
                  </a:lnTo>
                  <a:lnTo>
                    <a:pt x="5" y="62"/>
                  </a:lnTo>
                  <a:lnTo>
                    <a:pt x="5" y="61"/>
                  </a:lnTo>
                  <a:lnTo>
                    <a:pt x="4" y="60"/>
                  </a:lnTo>
                  <a:lnTo>
                    <a:pt x="4" y="57"/>
                  </a:lnTo>
                  <a:lnTo>
                    <a:pt x="5" y="51"/>
                  </a:lnTo>
                  <a:lnTo>
                    <a:pt x="7" y="42"/>
                  </a:lnTo>
                  <a:lnTo>
                    <a:pt x="8" y="37"/>
                  </a:lnTo>
                  <a:lnTo>
                    <a:pt x="10" y="27"/>
                  </a:lnTo>
                  <a:lnTo>
                    <a:pt x="12" y="17"/>
                  </a:lnTo>
                  <a:lnTo>
                    <a:pt x="13" y="12"/>
                  </a:lnTo>
                  <a:lnTo>
                    <a:pt x="12" y="10"/>
                  </a:lnTo>
                  <a:lnTo>
                    <a:pt x="11" y="9"/>
                  </a:lnTo>
                  <a:lnTo>
                    <a:pt x="10" y="9"/>
                  </a:lnTo>
                  <a:lnTo>
                    <a:pt x="8" y="10"/>
                  </a:lnTo>
                  <a:lnTo>
                    <a:pt x="1" y="14"/>
                  </a:lnTo>
                  <a:lnTo>
                    <a:pt x="0" y="12"/>
                  </a:lnTo>
                  <a:lnTo>
                    <a:pt x="7" y="7"/>
                  </a:lnTo>
                  <a:lnTo>
                    <a:pt x="13" y="3"/>
                  </a:lnTo>
                  <a:lnTo>
                    <a:pt x="18" y="1"/>
                  </a:lnTo>
                  <a:lnTo>
                    <a:pt x="21" y="0"/>
                  </a:lnTo>
                  <a:lnTo>
                    <a:pt x="22" y="1"/>
                  </a:lnTo>
                  <a:lnTo>
                    <a:pt x="23" y="1"/>
                  </a:lnTo>
                  <a:lnTo>
                    <a:pt x="24" y="2"/>
                  </a:lnTo>
                  <a:lnTo>
                    <a:pt x="24" y="4"/>
                  </a:lnTo>
                  <a:lnTo>
                    <a:pt x="24" y="7"/>
                  </a:lnTo>
                  <a:lnTo>
                    <a:pt x="22" y="14"/>
                  </a:lnTo>
                  <a:lnTo>
                    <a:pt x="20" y="20"/>
                  </a:lnTo>
                  <a:lnTo>
                    <a:pt x="18" y="31"/>
                  </a:lnTo>
                  <a:lnTo>
                    <a:pt x="15" y="44"/>
                  </a:lnTo>
                  <a:lnTo>
                    <a:pt x="14" y="49"/>
                  </a:lnTo>
                  <a:lnTo>
                    <a:pt x="14" y="52"/>
                  </a:lnTo>
                  <a:lnTo>
                    <a:pt x="14" y="54"/>
                  </a:lnTo>
                  <a:lnTo>
                    <a:pt x="15" y="54"/>
                  </a:lnTo>
                  <a:lnTo>
                    <a:pt x="16" y="55"/>
                  </a:lnTo>
                  <a:lnTo>
                    <a:pt x="18" y="54"/>
                  </a:lnTo>
                  <a:lnTo>
                    <a:pt x="19" y="54"/>
                  </a:lnTo>
                  <a:lnTo>
                    <a:pt x="23" y="51"/>
                  </a:lnTo>
                  <a:lnTo>
                    <a:pt x="28" y="46"/>
                  </a:lnTo>
                  <a:lnTo>
                    <a:pt x="34" y="40"/>
                  </a:lnTo>
                  <a:lnTo>
                    <a:pt x="39" y="32"/>
                  </a:lnTo>
                  <a:lnTo>
                    <a:pt x="43" y="24"/>
                  </a:lnTo>
                  <a:lnTo>
                    <a:pt x="44" y="20"/>
                  </a:lnTo>
                  <a:lnTo>
                    <a:pt x="46" y="15"/>
                  </a:lnTo>
                  <a:lnTo>
                    <a:pt x="49" y="3"/>
                  </a:lnTo>
                  <a:lnTo>
                    <a:pt x="54" y="1"/>
                  </a:lnTo>
                  <a:lnTo>
                    <a:pt x="57" y="1"/>
                  </a:lnTo>
                  <a:lnTo>
                    <a:pt x="58" y="1"/>
                  </a:lnTo>
                  <a:lnTo>
                    <a:pt x="50" y="34"/>
                  </a:lnTo>
                  <a:lnTo>
                    <a:pt x="47" y="45"/>
                  </a:lnTo>
                  <a:lnTo>
                    <a:pt x="47" y="51"/>
                  </a:lnTo>
                  <a:lnTo>
                    <a:pt x="47" y="54"/>
                  </a:lnTo>
                  <a:lnTo>
                    <a:pt x="48" y="55"/>
                  </a:lnTo>
                  <a:lnTo>
                    <a:pt x="49" y="55"/>
                  </a:lnTo>
                  <a:lnTo>
                    <a:pt x="50" y="54"/>
                  </a:lnTo>
                  <a:lnTo>
                    <a:pt x="53" y="53"/>
                  </a:lnTo>
                  <a:lnTo>
                    <a:pt x="55" y="51"/>
                  </a:lnTo>
                  <a:lnTo>
                    <a:pt x="59" y="48"/>
                  </a:lnTo>
                  <a:lnTo>
                    <a:pt x="60" y="51"/>
                  </a:lnTo>
                  <a:lnTo>
                    <a:pt x="54" y="56"/>
                  </a:lnTo>
                  <a:lnTo>
                    <a:pt x="49" y="60"/>
                  </a:lnTo>
                  <a:lnTo>
                    <a:pt x="46" y="62"/>
                  </a:lnTo>
                  <a:lnTo>
                    <a:pt x="44" y="63"/>
                  </a:lnTo>
                  <a:lnTo>
                    <a:pt x="40" y="64"/>
                  </a:lnTo>
                  <a:lnTo>
                    <a:pt x="39" y="63"/>
                  </a:lnTo>
                  <a:lnTo>
                    <a:pt x="37" y="62"/>
                  </a:lnTo>
                  <a:lnTo>
                    <a:pt x="37" y="61"/>
                  </a:lnTo>
                  <a:lnTo>
                    <a:pt x="36" y="59"/>
                  </a:lnTo>
                  <a:lnTo>
                    <a:pt x="38" y="51"/>
                  </a:lnTo>
                  <a:lnTo>
                    <a:pt x="42"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4" name="Freeform 152"/>
            <p:cNvSpPr>
              <a:spLocks/>
            </p:cNvSpPr>
            <p:nvPr userDrawn="1"/>
          </p:nvSpPr>
          <p:spPr bwMode="auto">
            <a:xfrm>
              <a:off x="3412" y="1112"/>
              <a:ext cx="48" cy="66"/>
            </a:xfrm>
            <a:custGeom>
              <a:avLst/>
              <a:gdLst/>
              <a:ahLst/>
              <a:cxnLst>
                <a:cxn ang="0">
                  <a:pos x="3" y="61"/>
                </a:cxn>
                <a:cxn ang="0">
                  <a:pos x="7" y="46"/>
                </a:cxn>
                <a:cxn ang="0">
                  <a:pos x="11" y="31"/>
                </a:cxn>
                <a:cxn ang="0">
                  <a:pos x="13" y="19"/>
                </a:cxn>
                <a:cxn ang="0">
                  <a:pos x="13" y="11"/>
                </a:cxn>
                <a:cxn ang="0">
                  <a:pos x="13" y="9"/>
                </a:cxn>
                <a:cxn ang="0">
                  <a:pos x="12" y="8"/>
                </a:cxn>
                <a:cxn ang="0">
                  <a:pos x="10" y="9"/>
                </a:cxn>
                <a:cxn ang="0">
                  <a:pos x="8" y="10"/>
                </a:cxn>
                <a:cxn ang="0">
                  <a:pos x="1" y="14"/>
                </a:cxn>
                <a:cxn ang="0">
                  <a:pos x="0" y="12"/>
                </a:cxn>
                <a:cxn ang="0">
                  <a:pos x="7" y="7"/>
                </a:cxn>
                <a:cxn ang="0">
                  <a:pos x="13" y="3"/>
                </a:cxn>
                <a:cxn ang="0">
                  <a:pos x="18" y="1"/>
                </a:cxn>
                <a:cxn ang="0">
                  <a:pos x="21" y="0"/>
                </a:cxn>
                <a:cxn ang="0">
                  <a:pos x="22" y="0"/>
                </a:cxn>
                <a:cxn ang="0">
                  <a:pos x="23" y="1"/>
                </a:cxn>
                <a:cxn ang="0">
                  <a:pos x="23" y="2"/>
                </a:cxn>
                <a:cxn ang="0">
                  <a:pos x="23" y="3"/>
                </a:cxn>
                <a:cxn ang="0">
                  <a:pos x="22" y="12"/>
                </a:cxn>
                <a:cxn ang="0">
                  <a:pos x="19" y="27"/>
                </a:cxn>
                <a:cxn ang="0">
                  <a:pos x="27" y="14"/>
                </a:cxn>
                <a:cxn ang="0">
                  <a:pos x="30" y="10"/>
                </a:cxn>
                <a:cxn ang="0">
                  <a:pos x="33" y="6"/>
                </a:cxn>
                <a:cxn ang="0">
                  <a:pos x="36" y="3"/>
                </a:cxn>
                <a:cxn ang="0">
                  <a:pos x="38" y="1"/>
                </a:cxn>
                <a:cxn ang="0">
                  <a:pos x="41" y="0"/>
                </a:cxn>
                <a:cxn ang="0">
                  <a:pos x="43" y="0"/>
                </a:cxn>
                <a:cxn ang="0">
                  <a:pos x="44" y="0"/>
                </a:cxn>
                <a:cxn ang="0">
                  <a:pos x="45" y="0"/>
                </a:cxn>
                <a:cxn ang="0">
                  <a:pos x="46" y="1"/>
                </a:cxn>
                <a:cxn ang="0">
                  <a:pos x="44" y="13"/>
                </a:cxn>
                <a:cxn ang="0">
                  <a:pos x="43" y="14"/>
                </a:cxn>
                <a:cxn ang="0">
                  <a:pos x="40" y="12"/>
                </a:cxn>
                <a:cxn ang="0">
                  <a:pos x="38" y="12"/>
                </a:cxn>
                <a:cxn ang="0">
                  <a:pos x="35" y="13"/>
                </a:cxn>
                <a:cxn ang="0">
                  <a:pos x="33" y="14"/>
                </a:cxn>
                <a:cxn ang="0">
                  <a:pos x="31" y="15"/>
                </a:cxn>
                <a:cxn ang="0">
                  <a:pos x="29" y="17"/>
                </a:cxn>
                <a:cxn ang="0">
                  <a:pos x="27" y="19"/>
                </a:cxn>
                <a:cxn ang="0">
                  <a:pos x="26" y="22"/>
                </a:cxn>
                <a:cxn ang="0">
                  <a:pos x="24" y="25"/>
                </a:cxn>
                <a:cxn ang="0">
                  <a:pos x="21" y="32"/>
                </a:cxn>
                <a:cxn ang="0">
                  <a:pos x="18" y="40"/>
                </a:cxn>
                <a:cxn ang="0">
                  <a:pos x="15" y="50"/>
                </a:cxn>
                <a:cxn ang="0">
                  <a:pos x="13" y="61"/>
                </a:cxn>
                <a:cxn ang="0">
                  <a:pos x="8" y="61"/>
                </a:cxn>
                <a:cxn ang="0">
                  <a:pos x="4" y="62"/>
                </a:cxn>
                <a:cxn ang="0">
                  <a:pos x="3" y="61"/>
                </a:cxn>
              </a:cxnLst>
              <a:rect l="0" t="0" r="r" b="b"/>
              <a:pathLst>
                <a:path w="46" h="62">
                  <a:moveTo>
                    <a:pt x="3" y="61"/>
                  </a:moveTo>
                  <a:lnTo>
                    <a:pt x="7" y="46"/>
                  </a:lnTo>
                  <a:lnTo>
                    <a:pt x="11" y="31"/>
                  </a:lnTo>
                  <a:lnTo>
                    <a:pt x="13" y="19"/>
                  </a:lnTo>
                  <a:lnTo>
                    <a:pt x="13" y="11"/>
                  </a:lnTo>
                  <a:lnTo>
                    <a:pt x="13" y="9"/>
                  </a:lnTo>
                  <a:lnTo>
                    <a:pt x="12" y="8"/>
                  </a:lnTo>
                  <a:lnTo>
                    <a:pt x="10" y="9"/>
                  </a:lnTo>
                  <a:lnTo>
                    <a:pt x="8" y="10"/>
                  </a:lnTo>
                  <a:lnTo>
                    <a:pt x="1" y="14"/>
                  </a:lnTo>
                  <a:lnTo>
                    <a:pt x="0" y="12"/>
                  </a:lnTo>
                  <a:lnTo>
                    <a:pt x="7" y="7"/>
                  </a:lnTo>
                  <a:lnTo>
                    <a:pt x="13" y="3"/>
                  </a:lnTo>
                  <a:lnTo>
                    <a:pt x="18" y="1"/>
                  </a:lnTo>
                  <a:lnTo>
                    <a:pt x="21" y="0"/>
                  </a:lnTo>
                  <a:lnTo>
                    <a:pt x="22" y="0"/>
                  </a:lnTo>
                  <a:lnTo>
                    <a:pt x="23" y="1"/>
                  </a:lnTo>
                  <a:lnTo>
                    <a:pt x="23" y="2"/>
                  </a:lnTo>
                  <a:lnTo>
                    <a:pt x="23" y="3"/>
                  </a:lnTo>
                  <a:lnTo>
                    <a:pt x="22" y="12"/>
                  </a:lnTo>
                  <a:lnTo>
                    <a:pt x="19" y="27"/>
                  </a:lnTo>
                  <a:lnTo>
                    <a:pt x="27" y="14"/>
                  </a:lnTo>
                  <a:lnTo>
                    <a:pt x="30" y="10"/>
                  </a:lnTo>
                  <a:lnTo>
                    <a:pt x="33" y="6"/>
                  </a:lnTo>
                  <a:lnTo>
                    <a:pt x="36" y="3"/>
                  </a:lnTo>
                  <a:lnTo>
                    <a:pt x="38" y="1"/>
                  </a:lnTo>
                  <a:lnTo>
                    <a:pt x="41" y="0"/>
                  </a:lnTo>
                  <a:lnTo>
                    <a:pt x="43" y="0"/>
                  </a:lnTo>
                  <a:lnTo>
                    <a:pt x="44" y="0"/>
                  </a:lnTo>
                  <a:lnTo>
                    <a:pt x="45" y="0"/>
                  </a:lnTo>
                  <a:lnTo>
                    <a:pt x="46" y="1"/>
                  </a:lnTo>
                  <a:lnTo>
                    <a:pt x="44" y="13"/>
                  </a:lnTo>
                  <a:lnTo>
                    <a:pt x="43" y="14"/>
                  </a:lnTo>
                  <a:lnTo>
                    <a:pt x="40" y="12"/>
                  </a:lnTo>
                  <a:lnTo>
                    <a:pt x="38" y="12"/>
                  </a:lnTo>
                  <a:lnTo>
                    <a:pt x="35" y="13"/>
                  </a:lnTo>
                  <a:lnTo>
                    <a:pt x="33" y="14"/>
                  </a:lnTo>
                  <a:lnTo>
                    <a:pt x="31" y="15"/>
                  </a:lnTo>
                  <a:lnTo>
                    <a:pt x="29" y="17"/>
                  </a:lnTo>
                  <a:lnTo>
                    <a:pt x="27" y="19"/>
                  </a:lnTo>
                  <a:lnTo>
                    <a:pt x="26" y="22"/>
                  </a:lnTo>
                  <a:lnTo>
                    <a:pt x="24" y="25"/>
                  </a:lnTo>
                  <a:lnTo>
                    <a:pt x="21" y="32"/>
                  </a:lnTo>
                  <a:lnTo>
                    <a:pt x="18" y="40"/>
                  </a:lnTo>
                  <a:lnTo>
                    <a:pt x="15" y="50"/>
                  </a:lnTo>
                  <a:lnTo>
                    <a:pt x="13" y="61"/>
                  </a:lnTo>
                  <a:lnTo>
                    <a:pt x="8" y="61"/>
                  </a:lnTo>
                  <a:lnTo>
                    <a:pt x="4" y="62"/>
                  </a:lnTo>
                  <a:lnTo>
                    <a:pt x="3" y="6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5" name="Freeform 153"/>
            <p:cNvSpPr>
              <a:spLocks noEditPoints="1"/>
            </p:cNvSpPr>
            <p:nvPr userDrawn="1"/>
          </p:nvSpPr>
          <p:spPr bwMode="auto">
            <a:xfrm>
              <a:off x="3464" y="1112"/>
              <a:ext cx="48" cy="66"/>
            </a:xfrm>
            <a:custGeom>
              <a:avLst/>
              <a:gdLst/>
              <a:ahLst/>
              <a:cxnLst>
                <a:cxn ang="0">
                  <a:pos x="17" y="30"/>
                </a:cxn>
                <a:cxn ang="0">
                  <a:pos x="26" y="26"/>
                </a:cxn>
                <a:cxn ang="0">
                  <a:pos x="33" y="21"/>
                </a:cxn>
                <a:cxn ang="0">
                  <a:pos x="36" y="15"/>
                </a:cxn>
                <a:cxn ang="0">
                  <a:pos x="36" y="9"/>
                </a:cxn>
                <a:cxn ang="0">
                  <a:pos x="32" y="5"/>
                </a:cxn>
                <a:cxn ang="0">
                  <a:pos x="26" y="5"/>
                </a:cxn>
                <a:cxn ang="0">
                  <a:pos x="21" y="9"/>
                </a:cxn>
                <a:cxn ang="0">
                  <a:pos x="16" y="15"/>
                </a:cxn>
                <a:cxn ang="0">
                  <a:pos x="13" y="25"/>
                </a:cxn>
                <a:cxn ang="0">
                  <a:pos x="41" y="51"/>
                </a:cxn>
                <a:cxn ang="0">
                  <a:pos x="27" y="60"/>
                </a:cxn>
                <a:cxn ang="0">
                  <a:pos x="14" y="63"/>
                </a:cxn>
                <a:cxn ang="0">
                  <a:pos x="8" y="62"/>
                </a:cxn>
                <a:cxn ang="0">
                  <a:pos x="3" y="59"/>
                </a:cxn>
                <a:cxn ang="0">
                  <a:pos x="1" y="54"/>
                </a:cxn>
                <a:cxn ang="0">
                  <a:pos x="0" y="47"/>
                </a:cxn>
                <a:cxn ang="0">
                  <a:pos x="1" y="37"/>
                </a:cxn>
                <a:cxn ang="0">
                  <a:pos x="3" y="28"/>
                </a:cxn>
                <a:cxn ang="0">
                  <a:pos x="8" y="16"/>
                </a:cxn>
                <a:cxn ang="0">
                  <a:pos x="13" y="10"/>
                </a:cxn>
                <a:cxn ang="0">
                  <a:pos x="23" y="4"/>
                </a:cxn>
                <a:cxn ang="0">
                  <a:pos x="29" y="1"/>
                </a:cxn>
                <a:cxn ang="0">
                  <a:pos x="35" y="0"/>
                </a:cxn>
                <a:cxn ang="0">
                  <a:pos x="41" y="2"/>
                </a:cxn>
                <a:cxn ang="0">
                  <a:pos x="44" y="4"/>
                </a:cxn>
                <a:cxn ang="0">
                  <a:pos x="46" y="8"/>
                </a:cxn>
                <a:cxn ang="0">
                  <a:pos x="45" y="14"/>
                </a:cxn>
                <a:cxn ang="0">
                  <a:pos x="41" y="21"/>
                </a:cxn>
                <a:cxn ang="0">
                  <a:pos x="33" y="27"/>
                </a:cxn>
                <a:cxn ang="0">
                  <a:pos x="20" y="32"/>
                </a:cxn>
                <a:cxn ang="0">
                  <a:pos x="10" y="40"/>
                </a:cxn>
                <a:cxn ang="0">
                  <a:pos x="10" y="50"/>
                </a:cxn>
                <a:cxn ang="0">
                  <a:pos x="13" y="55"/>
                </a:cxn>
                <a:cxn ang="0">
                  <a:pos x="19" y="57"/>
                </a:cxn>
                <a:cxn ang="0">
                  <a:pos x="29" y="55"/>
                </a:cxn>
                <a:cxn ang="0">
                  <a:pos x="40" y="48"/>
                </a:cxn>
              </a:cxnLst>
              <a:rect l="0" t="0" r="r" b="b"/>
              <a:pathLst>
                <a:path w="46" h="63">
                  <a:moveTo>
                    <a:pt x="12" y="31"/>
                  </a:moveTo>
                  <a:lnTo>
                    <a:pt x="17" y="30"/>
                  </a:lnTo>
                  <a:lnTo>
                    <a:pt x="22" y="28"/>
                  </a:lnTo>
                  <a:lnTo>
                    <a:pt x="26" y="26"/>
                  </a:lnTo>
                  <a:lnTo>
                    <a:pt x="30" y="24"/>
                  </a:lnTo>
                  <a:lnTo>
                    <a:pt x="33" y="21"/>
                  </a:lnTo>
                  <a:lnTo>
                    <a:pt x="35" y="18"/>
                  </a:lnTo>
                  <a:lnTo>
                    <a:pt x="36" y="15"/>
                  </a:lnTo>
                  <a:lnTo>
                    <a:pt x="36" y="11"/>
                  </a:lnTo>
                  <a:lnTo>
                    <a:pt x="36" y="9"/>
                  </a:lnTo>
                  <a:lnTo>
                    <a:pt x="35" y="7"/>
                  </a:lnTo>
                  <a:lnTo>
                    <a:pt x="32" y="5"/>
                  </a:lnTo>
                  <a:lnTo>
                    <a:pt x="30" y="5"/>
                  </a:lnTo>
                  <a:lnTo>
                    <a:pt x="26" y="5"/>
                  </a:lnTo>
                  <a:lnTo>
                    <a:pt x="24" y="7"/>
                  </a:lnTo>
                  <a:lnTo>
                    <a:pt x="21" y="9"/>
                  </a:lnTo>
                  <a:lnTo>
                    <a:pt x="19" y="12"/>
                  </a:lnTo>
                  <a:lnTo>
                    <a:pt x="16" y="15"/>
                  </a:lnTo>
                  <a:lnTo>
                    <a:pt x="15" y="20"/>
                  </a:lnTo>
                  <a:lnTo>
                    <a:pt x="13" y="25"/>
                  </a:lnTo>
                  <a:lnTo>
                    <a:pt x="12" y="31"/>
                  </a:lnTo>
                  <a:close/>
                  <a:moveTo>
                    <a:pt x="41" y="51"/>
                  </a:moveTo>
                  <a:lnTo>
                    <a:pt x="34" y="56"/>
                  </a:lnTo>
                  <a:lnTo>
                    <a:pt x="27" y="60"/>
                  </a:lnTo>
                  <a:lnTo>
                    <a:pt x="21" y="63"/>
                  </a:lnTo>
                  <a:lnTo>
                    <a:pt x="14" y="63"/>
                  </a:lnTo>
                  <a:lnTo>
                    <a:pt x="11" y="63"/>
                  </a:lnTo>
                  <a:lnTo>
                    <a:pt x="8" y="62"/>
                  </a:lnTo>
                  <a:lnTo>
                    <a:pt x="5" y="61"/>
                  </a:lnTo>
                  <a:lnTo>
                    <a:pt x="3" y="59"/>
                  </a:lnTo>
                  <a:lnTo>
                    <a:pt x="2" y="57"/>
                  </a:lnTo>
                  <a:lnTo>
                    <a:pt x="1" y="54"/>
                  </a:lnTo>
                  <a:lnTo>
                    <a:pt x="0" y="51"/>
                  </a:lnTo>
                  <a:lnTo>
                    <a:pt x="0" y="47"/>
                  </a:lnTo>
                  <a:lnTo>
                    <a:pt x="0" y="42"/>
                  </a:lnTo>
                  <a:lnTo>
                    <a:pt x="1" y="37"/>
                  </a:lnTo>
                  <a:lnTo>
                    <a:pt x="2" y="32"/>
                  </a:lnTo>
                  <a:lnTo>
                    <a:pt x="3" y="28"/>
                  </a:lnTo>
                  <a:lnTo>
                    <a:pt x="6" y="20"/>
                  </a:lnTo>
                  <a:lnTo>
                    <a:pt x="8" y="16"/>
                  </a:lnTo>
                  <a:lnTo>
                    <a:pt x="11" y="13"/>
                  </a:lnTo>
                  <a:lnTo>
                    <a:pt x="13" y="10"/>
                  </a:lnTo>
                  <a:lnTo>
                    <a:pt x="16" y="8"/>
                  </a:lnTo>
                  <a:lnTo>
                    <a:pt x="23" y="4"/>
                  </a:lnTo>
                  <a:lnTo>
                    <a:pt x="26" y="2"/>
                  </a:lnTo>
                  <a:lnTo>
                    <a:pt x="29" y="1"/>
                  </a:lnTo>
                  <a:lnTo>
                    <a:pt x="32" y="0"/>
                  </a:lnTo>
                  <a:lnTo>
                    <a:pt x="35" y="0"/>
                  </a:lnTo>
                  <a:lnTo>
                    <a:pt x="39" y="1"/>
                  </a:lnTo>
                  <a:lnTo>
                    <a:pt x="41" y="2"/>
                  </a:lnTo>
                  <a:lnTo>
                    <a:pt x="43" y="3"/>
                  </a:lnTo>
                  <a:lnTo>
                    <a:pt x="44" y="4"/>
                  </a:lnTo>
                  <a:lnTo>
                    <a:pt x="45" y="6"/>
                  </a:lnTo>
                  <a:lnTo>
                    <a:pt x="46" y="8"/>
                  </a:lnTo>
                  <a:lnTo>
                    <a:pt x="46" y="11"/>
                  </a:lnTo>
                  <a:lnTo>
                    <a:pt x="45" y="14"/>
                  </a:lnTo>
                  <a:lnTo>
                    <a:pt x="44" y="18"/>
                  </a:lnTo>
                  <a:lnTo>
                    <a:pt x="41" y="21"/>
                  </a:lnTo>
                  <a:lnTo>
                    <a:pt x="38" y="24"/>
                  </a:lnTo>
                  <a:lnTo>
                    <a:pt x="33" y="27"/>
                  </a:lnTo>
                  <a:lnTo>
                    <a:pt x="27" y="29"/>
                  </a:lnTo>
                  <a:lnTo>
                    <a:pt x="20" y="32"/>
                  </a:lnTo>
                  <a:lnTo>
                    <a:pt x="11" y="35"/>
                  </a:lnTo>
                  <a:lnTo>
                    <a:pt x="10" y="40"/>
                  </a:lnTo>
                  <a:lnTo>
                    <a:pt x="10" y="45"/>
                  </a:lnTo>
                  <a:lnTo>
                    <a:pt x="10" y="50"/>
                  </a:lnTo>
                  <a:lnTo>
                    <a:pt x="12" y="54"/>
                  </a:lnTo>
                  <a:lnTo>
                    <a:pt x="13" y="55"/>
                  </a:lnTo>
                  <a:lnTo>
                    <a:pt x="15" y="56"/>
                  </a:lnTo>
                  <a:lnTo>
                    <a:pt x="19" y="57"/>
                  </a:lnTo>
                  <a:lnTo>
                    <a:pt x="24" y="57"/>
                  </a:lnTo>
                  <a:lnTo>
                    <a:pt x="29" y="55"/>
                  </a:lnTo>
                  <a:lnTo>
                    <a:pt x="35" y="52"/>
                  </a:lnTo>
                  <a:lnTo>
                    <a:pt x="40" y="48"/>
                  </a:lnTo>
                  <a:lnTo>
                    <a:pt x="41" y="51"/>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56" name="Freeform 154"/>
            <p:cNvSpPr>
              <a:spLocks/>
            </p:cNvSpPr>
            <p:nvPr userDrawn="1"/>
          </p:nvSpPr>
          <p:spPr bwMode="auto">
            <a:xfrm>
              <a:off x="3297" y="1090"/>
              <a:ext cx="34" cy="88"/>
            </a:xfrm>
            <a:custGeom>
              <a:avLst/>
              <a:gdLst/>
              <a:ahLst/>
              <a:cxnLst>
                <a:cxn ang="0">
                  <a:pos x="10" y="33"/>
                </a:cxn>
                <a:cxn ang="0">
                  <a:pos x="0" y="33"/>
                </a:cxn>
                <a:cxn ang="0">
                  <a:pos x="0" y="31"/>
                </a:cxn>
                <a:cxn ang="0">
                  <a:pos x="7" y="28"/>
                </a:cxn>
                <a:cxn ang="0">
                  <a:pos x="12" y="26"/>
                </a:cxn>
                <a:cxn ang="0">
                  <a:pos x="14" y="13"/>
                </a:cxn>
                <a:cxn ang="0">
                  <a:pos x="15" y="4"/>
                </a:cxn>
                <a:cxn ang="0">
                  <a:pos x="19" y="2"/>
                </a:cxn>
                <a:cxn ang="0">
                  <a:pos x="24" y="0"/>
                </a:cxn>
                <a:cxn ang="0">
                  <a:pos x="26" y="0"/>
                </a:cxn>
                <a:cxn ang="0">
                  <a:pos x="24" y="9"/>
                </a:cxn>
                <a:cxn ang="0">
                  <a:pos x="20" y="27"/>
                </a:cxn>
                <a:cxn ang="0">
                  <a:pos x="27" y="27"/>
                </a:cxn>
                <a:cxn ang="0">
                  <a:pos x="34" y="26"/>
                </a:cxn>
                <a:cxn ang="0">
                  <a:pos x="34" y="29"/>
                </a:cxn>
                <a:cxn ang="0">
                  <a:pos x="33" y="33"/>
                </a:cxn>
                <a:cxn ang="0">
                  <a:pos x="19" y="33"/>
                </a:cxn>
                <a:cxn ang="0">
                  <a:pos x="16" y="49"/>
                </a:cxn>
                <a:cxn ang="0">
                  <a:pos x="15" y="54"/>
                </a:cxn>
                <a:cxn ang="0">
                  <a:pos x="13" y="66"/>
                </a:cxn>
                <a:cxn ang="0">
                  <a:pos x="12" y="73"/>
                </a:cxn>
                <a:cxn ang="0">
                  <a:pos x="13" y="75"/>
                </a:cxn>
                <a:cxn ang="0">
                  <a:pos x="14" y="76"/>
                </a:cxn>
                <a:cxn ang="0">
                  <a:pos x="16" y="76"/>
                </a:cxn>
                <a:cxn ang="0">
                  <a:pos x="19" y="74"/>
                </a:cxn>
                <a:cxn ang="0">
                  <a:pos x="22" y="72"/>
                </a:cxn>
                <a:cxn ang="0">
                  <a:pos x="27" y="68"/>
                </a:cxn>
                <a:cxn ang="0">
                  <a:pos x="28" y="71"/>
                </a:cxn>
                <a:cxn ang="0">
                  <a:pos x="21" y="77"/>
                </a:cxn>
                <a:cxn ang="0">
                  <a:pos x="15" y="81"/>
                </a:cxn>
                <a:cxn ang="0">
                  <a:pos x="13" y="82"/>
                </a:cxn>
                <a:cxn ang="0">
                  <a:pos x="10" y="83"/>
                </a:cxn>
                <a:cxn ang="0">
                  <a:pos x="6" y="84"/>
                </a:cxn>
                <a:cxn ang="0">
                  <a:pos x="4" y="84"/>
                </a:cxn>
                <a:cxn ang="0">
                  <a:pos x="3" y="83"/>
                </a:cxn>
                <a:cxn ang="0">
                  <a:pos x="2" y="82"/>
                </a:cxn>
                <a:cxn ang="0">
                  <a:pos x="2" y="80"/>
                </a:cxn>
                <a:cxn ang="0">
                  <a:pos x="2" y="75"/>
                </a:cxn>
                <a:cxn ang="0">
                  <a:pos x="4" y="66"/>
                </a:cxn>
                <a:cxn ang="0">
                  <a:pos x="6" y="56"/>
                </a:cxn>
                <a:cxn ang="0">
                  <a:pos x="10" y="33"/>
                </a:cxn>
              </a:cxnLst>
              <a:rect l="0" t="0" r="r" b="b"/>
              <a:pathLst>
                <a:path w="34" h="84">
                  <a:moveTo>
                    <a:pt x="10" y="33"/>
                  </a:moveTo>
                  <a:lnTo>
                    <a:pt x="0" y="33"/>
                  </a:lnTo>
                  <a:lnTo>
                    <a:pt x="0" y="31"/>
                  </a:lnTo>
                  <a:lnTo>
                    <a:pt x="7" y="28"/>
                  </a:lnTo>
                  <a:lnTo>
                    <a:pt x="12" y="26"/>
                  </a:lnTo>
                  <a:lnTo>
                    <a:pt x="14" y="13"/>
                  </a:lnTo>
                  <a:lnTo>
                    <a:pt x="15" y="4"/>
                  </a:lnTo>
                  <a:lnTo>
                    <a:pt x="19" y="2"/>
                  </a:lnTo>
                  <a:lnTo>
                    <a:pt x="24" y="0"/>
                  </a:lnTo>
                  <a:lnTo>
                    <a:pt x="26" y="0"/>
                  </a:lnTo>
                  <a:lnTo>
                    <a:pt x="24" y="9"/>
                  </a:lnTo>
                  <a:lnTo>
                    <a:pt x="20" y="27"/>
                  </a:lnTo>
                  <a:lnTo>
                    <a:pt x="27" y="27"/>
                  </a:lnTo>
                  <a:lnTo>
                    <a:pt x="34" y="26"/>
                  </a:lnTo>
                  <a:lnTo>
                    <a:pt x="34" y="29"/>
                  </a:lnTo>
                  <a:lnTo>
                    <a:pt x="33" y="33"/>
                  </a:lnTo>
                  <a:lnTo>
                    <a:pt x="19" y="33"/>
                  </a:lnTo>
                  <a:lnTo>
                    <a:pt x="16" y="49"/>
                  </a:lnTo>
                  <a:lnTo>
                    <a:pt x="15" y="54"/>
                  </a:lnTo>
                  <a:lnTo>
                    <a:pt x="13" y="66"/>
                  </a:lnTo>
                  <a:lnTo>
                    <a:pt x="12" y="73"/>
                  </a:lnTo>
                  <a:lnTo>
                    <a:pt x="13" y="75"/>
                  </a:lnTo>
                  <a:lnTo>
                    <a:pt x="14" y="76"/>
                  </a:lnTo>
                  <a:lnTo>
                    <a:pt x="16" y="76"/>
                  </a:lnTo>
                  <a:lnTo>
                    <a:pt x="19" y="74"/>
                  </a:lnTo>
                  <a:lnTo>
                    <a:pt x="22" y="72"/>
                  </a:lnTo>
                  <a:lnTo>
                    <a:pt x="27" y="68"/>
                  </a:lnTo>
                  <a:lnTo>
                    <a:pt x="28" y="71"/>
                  </a:lnTo>
                  <a:lnTo>
                    <a:pt x="21" y="77"/>
                  </a:lnTo>
                  <a:lnTo>
                    <a:pt x="15" y="81"/>
                  </a:lnTo>
                  <a:lnTo>
                    <a:pt x="13" y="82"/>
                  </a:lnTo>
                  <a:lnTo>
                    <a:pt x="10" y="83"/>
                  </a:lnTo>
                  <a:lnTo>
                    <a:pt x="6" y="84"/>
                  </a:lnTo>
                  <a:lnTo>
                    <a:pt x="4" y="84"/>
                  </a:lnTo>
                  <a:lnTo>
                    <a:pt x="3" y="83"/>
                  </a:lnTo>
                  <a:lnTo>
                    <a:pt x="2" y="82"/>
                  </a:lnTo>
                  <a:lnTo>
                    <a:pt x="2" y="80"/>
                  </a:lnTo>
                  <a:lnTo>
                    <a:pt x="2" y="75"/>
                  </a:lnTo>
                  <a:lnTo>
                    <a:pt x="4" y="66"/>
                  </a:lnTo>
                  <a:lnTo>
                    <a:pt x="6" y="56"/>
                  </a:lnTo>
                  <a:lnTo>
                    <a:pt x="10" y="33"/>
                  </a:lnTo>
                  <a:close/>
                </a:path>
              </a:pathLst>
            </a:custGeom>
            <a:solidFill>
              <a:schemeClr val="tx1"/>
            </a:solidFill>
            <a:ln w="9525">
              <a:noFill/>
              <a:round/>
              <a:headEnd/>
              <a:tailEnd/>
            </a:ln>
          </p:spPr>
          <p:txBody>
            <a:bodyP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grpSp>
      <p:sp>
        <p:nvSpPr>
          <p:cNvPr id="85032" name="Rectangle 40"/>
          <p:cNvSpPr>
            <a:spLocks noGrp="1" noChangeArrowheads="1"/>
          </p:cNvSpPr>
          <p:nvPr>
            <p:ph type="ctrTitle"/>
          </p:nvPr>
        </p:nvSpPr>
        <p:spPr>
          <a:xfrm>
            <a:off x="390291" y="3069368"/>
            <a:ext cx="9214321" cy="671971"/>
          </a:xfrm>
        </p:spPr>
        <p:txBody>
          <a:bodyPr anchorCtr="1">
            <a:spAutoFit/>
          </a:bodyPr>
          <a:lstStyle>
            <a:lvl1pPr algn="ctr">
              <a:defRPr sz="3700" b="1"/>
            </a:lvl1pPr>
          </a:lstStyle>
          <a:p>
            <a:r>
              <a:rPr lang="en-US"/>
              <a:t>Click to edit Master title style</a:t>
            </a:r>
          </a:p>
        </p:txBody>
      </p:sp>
      <p:sp>
        <p:nvSpPr>
          <p:cNvPr id="57" name="Rectangle 8"/>
          <p:cNvSpPr>
            <a:spLocks noChangeArrowheads="1"/>
          </p:cNvSpPr>
          <p:nvPr userDrawn="1"/>
        </p:nvSpPr>
        <p:spPr bwMode="auto">
          <a:xfrm>
            <a:off x="2088931" y="7108899"/>
            <a:ext cx="5897866" cy="293987"/>
          </a:xfrm>
          <a:prstGeom prst="rect">
            <a:avLst/>
          </a:prstGeom>
          <a:noFill/>
          <a:ln w="9525">
            <a:noFill/>
            <a:miter lim="800000"/>
            <a:headEnd/>
            <a:tailEnd/>
          </a:ln>
          <a:effectLst/>
        </p:spPr>
        <p:txBody>
          <a:bodyPr lIns="100641" tIns="50323" rIns="100641" bIns="50323"/>
          <a:lstStyle/>
          <a:p>
            <a:pPr algn="ctr" defTabSz="913073" eaLnBrk="0">
              <a:lnSpc>
                <a:spcPct val="100000"/>
              </a:lnSpc>
              <a:buClrTx/>
              <a:buSzTx/>
              <a:buFontTx/>
              <a:buNone/>
            </a:pPr>
            <a:r>
              <a:rPr lang="en-US" sz="1100" i="1" dirty="0">
                <a:solidFill>
                  <a:srgbClr val="003366"/>
                </a:solidFill>
                <a:ea typeface="ＭＳ Ｐゴシック" charset="-128"/>
              </a:rPr>
              <a:t> </a:t>
            </a:r>
            <a:r>
              <a:rPr lang="en-US" sz="1100" i="1" dirty="0">
                <a:solidFill>
                  <a:srgbClr val="003366"/>
                </a:solidFill>
                <a:ea typeface="ＭＳ Ｐゴシック" charset="-128"/>
                <a:cs typeface="Arial" charset="0"/>
              </a:rPr>
              <a:t>© Sudhakar Yalamanchili,  </a:t>
            </a:r>
            <a:r>
              <a:rPr lang="en-US" sz="1100" i="1" dirty="0" smtClean="0">
                <a:solidFill>
                  <a:srgbClr val="003366"/>
                </a:solidFill>
                <a:ea typeface="ＭＳ Ｐゴシック" charset="-128"/>
                <a:cs typeface="Arial" charset="0"/>
              </a:rPr>
              <a:t>George Riley, and Tom Conte, </a:t>
            </a:r>
            <a:r>
              <a:rPr lang="en-US" sz="1100" i="1" dirty="0">
                <a:solidFill>
                  <a:srgbClr val="003366"/>
                </a:solidFill>
                <a:ea typeface="ＭＳ Ｐゴシック" charset="-128"/>
                <a:cs typeface="Arial" charset="0"/>
              </a:rPr>
              <a:t>Georgia Institute of </a:t>
            </a:r>
            <a:r>
              <a:rPr lang="en-US" sz="1100" i="1" dirty="0" smtClean="0">
                <a:solidFill>
                  <a:srgbClr val="003366"/>
                </a:solidFill>
                <a:ea typeface="ＭＳ Ｐゴシック" charset="-128"/>
                <a:cs typeface="Arial" charset="0"/>
              </a:rPr>
              <a:t>Technology</a:t>
            </a:r>
            <a:endParaRPr lang="en-US" sz="1100" i="1" dirty="0">
              <a:solidFill>
                <a:srgbClr val="003366"/>
              </a:solidFill>
              <a:ea typeface="ＭＳ Ｐゴシック" charset="-128"/>
              <a:cs typeface="Arial" charset="0"/>
            </a:endParaRPr>
          </a:p>
        </p:txBody>
      </p:sp>
    </p:spTree>
    <p:extLst>
      <p:ext uri="{BB962C8B-B14F-4D97-AF65-F5344CB8AC3E}">
        <p14:creationId xmlns:p14="http://schemas.microsoft.com/office/powerpoint/2010/main" val="4934747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1"/>
            <a:ext cx="9373581" cy="749217"/>
          </a:xfrm>
        </p:spPr>
        <p:txBody>
          <a:bodyPr/>
          <a:lstStyle>
            <a:lvl1pPr>
              <a:defRPr>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71289" y="1286696"/>
            <a:ext cx="9382331" cy="5354770"/>
          </a:xfrm>
        </p:spPr>
        <p:txBody>
          <a:bodyPr/>
          <a:lstStyle>
            <a:lvl1pPr>
              <a:spcBef>
                <a:spcPts val="1984"/>
              </a:spcBef>
              <a:defRPr>
                <a:effectLst/>
              </a:defRPr>
            </a:lvl1pPr>
            <a:lvl2pPr>
              <a:defRPr>
                <a:effectLst/>
              </a:defRPr>
            </a:lvl2pPr>
            <a:lvl3pPr>
              <a:defRPr>
                <a:effectLst/>
              </a:defRPr>
            </a:lvl3pPr>
            <a:lvl4pPr>
              <a:defRPr>
                <a:effectLst/>
              </a:defRPr>
            </a:lvl4pPr>
            <a:lvl5pPr>
              <a:defRPr>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6"/>
          <p:cNvSpPr>
            <a:spLocks noGrp="1" noChangeArrowheads="1"/>
          </p:cNvSpPr>
          <p:nvPr>
            <p:ph type="sldNum" sz="quarter" idx="10"/>
          </p:nvPr>
        </p:nvSpPr>
        <p:spPr>
          <a:ln/>
        </p:spPr>
        <p:txBody>
          <a:bodyPr/>
          <a:lstStyle>
            <a:lvl1pPr>
              <a:defRPr/>
            </a:lvl1pPr>
          </a:lstStyle>
          <a:p>
            <a:fld id="{5789DB3D-6D36-41B1-B5D6-2DA40B15D957}"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28012125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6"/>
          <p:cNvSpPr>
            <a:spLocks noGrp="1" noChangeArrowheads="1"/>
          </p:cNvSpPr>
          <p:nvPr>
            <p:ph type="sldNum" sz="quarter" idx="10"/>
          </p:nvPr>
        </p:nvSpPr>
        <p:spPr>
          <a:ln/>
        </p:spPr>
        <p:txBody>
          <a:bodyPr/>
          <a:lstStyle>
            <a:lvl1pPr>
              <a:defRPr/>
            </a:lvl1pPr>
          </a:lstStyle>
          <a:p>
            <a:fld id="{5898E247-B1FD-4E10-A830-90BE8839EAFA}"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6380436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807"/>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9"/>
            <a:ext cx="8568531" cy="1653678"/>
          </a:xfrm>
        </p:spPr>
        <p:txBody>
          <a:bodyPr anchor="b"/>
          <a:lstStyle>
            <a:lvl1pPr marL="0" indent="0">
              <a:buNone/>
              <a:defRPr sz="2200"/>
            </a:lvl1pPr>
            <a:lvl2pPr marL="503239" indent="0">
              <a:buNone/>
              <a:defRPr sz="2000"/>
            </a:lvl2pPr>
            <a:lvl3pPr marL="1006481" indent="0">
              <a:buNone/>
              <a:defRPr sz="1800"/>
            </a:lvl3pPr>
            <a:lvl4pPr marL="1509723" indent="0">
              <a:buNone/>
              <a:defRPr sz="1500"/>
            </a:lvl4pPr>
            <a:lvl5pPr marL="2012962" indent="0">
              <a:buNone/>
              <a:defRPr sz="1500"/>
            </a:lvl5pPr>
            <a:lvl6pPr marL="2516204" indent="0">
              <a:buNone/>
              <a:defRPr sz="1500"/>
            </a:lvl6pPr>
            <a:lvl7pPr marL="3019444" indent="0">
              <a:buNone/>
              <a:defRPr sz="1500"/>
            </a:lvl7pPr>
            <a:lvl8pPr marL="3522677" indent="0">
              <a:buNone/>
              <a:defRPr sz="1500"/>
            </a:lvl8pPr>
            <a:lvl9pPr marL="4025924" indent="0">
              <a:buNone/>
              <a:defRPr sz="1500"/>
            </a:lvl9pPr>
          </a:lstStyle>
          <a:p>
            <a:pPr lvl="0"/>
            <a:r>
              <a:rPr lang="en-US" smtClean="0"/>
              <a:t>Click to edit Master text styles</a:t>
            </a:r>
          </a:p>
        </p:txBody>
      </p:sp>
      <p:sp>
        <p:nvSpPr>
          <p:cNvPr id="4" name="Rectangle 96"/>
          <p:cNvSpPr>
            <a:spLocks noGrp="1" noChangeArrowheads="1"/>
          </p:cNvSpPr>
          <p:nvPr>
            <p:ph type="sldNum" sz="quarter" idx="10"/>
          </p:nvPr>
        </p:nvSpPr>
        <p:spPr>
          <a:ln/>
        </p:spPr>
        <p:txBody>
          <a:bodyPr/>
          <a:lstStyle>
            <a:lvl1pPr>
              <a:defRPr/>
            </a:lvl1pPr>
          </a:lstStyle>
          <a:p>
            <a:fld id="{A4EDFFBC-B96E-4EAC-8CEB-87D62222C7F4}"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7018332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3274" y="1562683"/>
            <a:ext cx="4606286"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7586" y="1562683"/>
            <a:ext cx="4608035" cy="5354770"/>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6"/>
          <p:cNvSpPr>
            <a:spLocks noGrp="1" noChangeArrowheads="1"/>
          </p:cNvSpPr>
          <p:nvPr>
            <p:ph type="sldNum" sz="quarter" idx="10"/>
          </p:nvPr>
        </p:nvSpPr>
        <p:spPr>
          <a:ln/>
        </p:spPr>
        <p:txBody>
          <a:bodyPr/>
          <a:lstStyle>
            <a:lvl1pPr>
              <a:defRPr/>
            </a:lvl1pPr>
          </a:lstStyle>
          <a:p>
            <a:fld id="{84AFF7D5-ED32-469E-AE03-B2BE430A2C76}"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522773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239" indent="0">
              <a:buNone/>
              <a:defRPr sz="2200" b="1"/>
            </a:lvl2pPr>
            <a:lvl3pPr marL="1006481" indent="0">
              <a:buNone/>
              <a:defRPr sz="2000" b="1"/>
            </a:lvl3pPr>
            <a:lvl4pPr marL="1509723" indent="0">
              <a:buNone/>
              <a:defRPr sz="1800" b="1"/>
            </a:lvl4pPr>
            <a:lvl5pPr marL="2012962" indent="0">
              <a:buNone/>
              <a:defRPr sz="1800" b="1"/>
            </a:lvl5pPr>
            <a:lvl6pPr marL="2516204" indent="0">
              <a:buNone/>
              <a:defRPr sz="1800" b="1"/>
            </a:lvl6pPr>
            <a:lvl7pPr marL="3019444" indent="0">
              <a:buNone/>
              <a:defRPr sz="1800" b="1"/>
            </a:lvl7pPr>
            <a:lvl8pPr marL="3522677" indent="0">
              <a:buNone/>
              <a:defRPr sz="1800" b="1"/>
            </a:lvl8pPr>
            <a:lvl9pPr marL="402592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239" indent="0">
              <a:buNone/>
              <a:defRPr sz="2200" b="1"/>
            </a:lvl2pPr>
            <a:lvl3pPr marL="1006481" indent="0">
              <a:buNone/>
              <a:defRPr sz="2000" b="1"/>
            </a:lvl3pPr>
            <a:lvl4pPr marL="1509723" indent="0">
              <a:buNone/>
              <a:defRPr sz="1800" b="1"/>
            </a:lvl4pPr>
            <a:lvl5pPr marL="2012962" indent="0">
              <a:buNone/>
              <a:defRPr sz="1800" b="1"/>
            </a:lvl5pPr>
            <a:lvl6pPr marL="2516204" indent="0">
              <a:buNone/>
              <a:defRPr sz="1800" b="1"/>
            </a:lvl6pPr>
            <a:lvl7pPr marL="3019444" indent="0">
              <a:buNone/>
              <a:defRPr sz="1800" b="1"/>
            </a:lvl7pPr>
            <a:lvl8pPr marL="3522677" indent="0">
              <a:buNone/>
              <a:defRPr sz="1800" b="1"/>
            </a:lvl8pPr>
            <a:lvl9pPr marL="402592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6"/>
          <p:cNvSpPr>
            <a:spLocks noGrp="1" noChangeArrowheads="1"/>
          </p:cNvSpPr>
          <p:nvPr>
            <p:ph type="sldNum" sz="quarter" idx="10"/>
          </p:nvPr>
        </p:nvSpPr>
        <p:spPr>
          <a:ln/>
        </p:spPr>
        <p:txBody>
          <a:bodyPr/>
          <a:lstStyle>
            <a:lvl1pPr>
              <a:defRPr/>
            </a:lvl1pPr>
          </a:lstStyle>
          <a:p>
            <a:fld id="{B86151CC-9FFB-45BB-85D5-86C032FD1458}"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9656047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6"/>
          <p:cNvSpPr>
            <a:spLocks noGrp="1" noChangeArrowheads="1"/>
          </p:cNvSpPr>
          <p:nvPr>
            <p:ph type="sldNum" sz="quarter" idx="10"/>
          </p:nvPr>
        </p:nvSpPr>
        <p:spPr>
          <a:ln/>
        </p:spPr>
        <p:txBody>
          <a:bodyPr/>
          <a:lstStyle>
            <a:lvl1pPr>
              <a:defRPr/>
            </a:lvl1pPr>
          </a:lstStyle>
          <a:p>
            <a:fld id="{749B7D15-C262-4ED0-9E5E-CF4A35BB834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9296621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6"/>
          <p:cNvSpPr>
            <a:spLocks noGrp="1" noChangeArrowheads="1"/>
          </p:cNvSpPr>
          <p:nvPr>
            <p:ph type="sldNum" sz="quarter" idx="10"/>
          </p:nvPr>
        </p:nvSpPr>
        <p:spPr>
          <a:ln/>
        </p:spPr>
        <p:txBody>
          <a:bodyPr/>
          <a:lstStyle>
            <a:lvl1pPr>
              <a:defRPr/>
            </a:lvl1pPr>
          </a:lstStyle>
          <a:p>
            <a:fld id="{5898E247-B1FD-4E10-A830-90BE8839EAFA}"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41548050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9" y="301003"/>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500"/>
            </a:lvl1pPr>
            <a:lvl2pPr marL="503239" indent="0">
              <a:buNone/>
              <a:defRPr sz="1300"/>
            </a:lvl2pPr>
            <a:lvl3pPr marL="1006481" indent="0">
              <a:buNone/>
              <a:defRPr sz="1100"/>
            </a:lvl3pPr>
            <a:lvl4pPr marL="1509723" indent="0">
              <a:buNone/>
              <a:defRPr sz="1000"/>
            </a:lvl4pPr>
            <a:lvl5pPr marL="2012962" indent="0">
              <a:buNone/>
              <a:defRPr sz="1000"/>
            </a:lvl5pPr>
            <a:lvl6pPr marL="2516204" indent="0">
              <a:buNone/>
              <a:defRPr sz="1000"/>
            </a:lvl6pPr>
            <a:lvl7pPr marL="3019444" indent="0">
              <a:buNone/>
              <a:defRPr sz="1000"/>
            </a:lvl7pPr>
            <a:lvl8pPr marL="3522677" indent="0">
              <a:buNone/>
              <a:defRPr sz="1000"/>
            </a:lvl8pPr>
            <a:lvl9pPr marL="4025924"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AA831090-283B-4803-B6E6-2392E23CA510}"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9759452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239" indent="0">
              <a:buNone/>
              <a:defRPr sz="3100"/>
            </a:lvl2pPr>
            <a:lvl3pPr marL="1006481" indent="0">
              <a:buNone/>
              <a:defRPr sz="2600"/>
            </a:lvl3pPr>
            <a:lvl4pPr marL="1509723" indent="0">
              <a:buNone/>
              <a:defRPr sz="2200"/>
            </a:lvl4pPr>
            <a:lvl5pPr marL="2012962" indent="0">
              <a:buNone/>
              <a:defRPr sz="2200"/>
            </a:lvl5pPr>
            <a:lvl6pPr marL="2516204" indent="0">
              <a:buNone/>
              <a:defRPr sz="2200"/>
            </a:lvl6pPr>
            <a:lvl7pPr marL="3019444" indent="0">
              <a:buNone/>
              <a:defRPr sz="2200"/>
            </a:lvl7pPr>
            <a:lvl8pPr marL="3522677" indent="0">
              <a:buNone/>
              <a:defRPr sz="2200"/>
            </a:lvl8pPr>
            <a:lvl9pPr marL="4025924" indent="0">
              <a:buNone/>
              <a:defRPr sz="2200"/>
            </a:lvl9pPr>
          </a:lstStyle>
          <a:p>
            <a:pPr lvl="0"/>
            <a:endParaRPr lang="en-US" noProof="0" smtClean="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239" indent="0">
              <a:buNone/>
              <a:defRPr sz="1300"/>
            </a:lvl2pPr>
            <a:lvl3pPr marL="1006481" indent="0">
              <a:buNone/>
              <a:defRPr sz="1100"/>
            </a:lvl3pPr>
            <a:lvl4pPr marL="1509723" indent="0">
              <a:buNone/>
              <a:defRPr sz="1000"/>
            </a:lvl4pPr>
            <a:lvl5pPr marL="2012962" indent="0">
              <a:buNone/>
              <a:defRPr sz="1000"/>
            </a:lvl5pPr>
            <a:lvl6pPr marL="2516204" indent="0">
              <a:buNone/>
              <a:defRPr sz="1000"/>
            </a:lvl6pPr>
            <a:lvl7pPr marL="3019444" indent="0">
              <a:buNone/>
              <a:defRPr sz="1000"/>
            </a:lvl7pPr>
            <a:lvl8pPr marL="3522677" indent="0">
              <a:buNone/>
              <a:defRPr sz="1000"/>
            </a:lvl8pPr>
            <a:lvl9pPr marL="4025924"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13FF867D-4FC8-4C6E-BAA9-48BEA6027CB2}"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3846885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7F1C7716-A23E-4FED-BCBC-DE78F5A51459}"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809446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0460" y="246740"/>
            <a:ext cx="2345145" cy="6670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3290" y="246740"/>
            <a:ext cx="6869175" cy="6670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6"/>
          <p:cNvSpPr>
            <a:spLocks noGrp="1" noChangeArrowheads="1"/>
          </p:cNvSpPr>
          <p:nvPr>
            <p:ph type="sldNum" sz="quarter" idx="10"/>
          </p:nvPr>
        </p:nvSpPr>
        <p:spPr>
          <a:ln/>
        </p:spPr>
        <p:txBody>
          <a:bodyPr/>
          <a:lstStyle>
            <a:lvl1pPr>
              <a:defRPr/>
            </a:lvl1pPr>
          </a:lstStyle>
          <a:p>
            <a:fld id="{6177B074-621D-407B-8869-C84D2D885BFD}"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4272720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AA831090-283B-4803-B6E6-2392E23CA510}"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127060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endParaRPr lang="en-US" noProof="0" smtClean="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Rectangle 96"/>
          <p:cNvSpPr>
            <a:spLocks noGrp="1" noChangeArrowheads="1"/>
          </p:cNvSpPr>
          <p:nvPr>
            <p:ph type="sldNum" sz="quarter" idx="10"/>
          </p:nvPr>
        </p:nvSpPr>
        <p:spPr>
          <a:ln/>
        </p:spPr>
        <p:txBody>
          <a:bodyPr/>
          <a:lstStyle>
            <a:lvl1pPr>
              <a:defRPr/>
            </a:lvl1pPr>
          </a:lstStyle>
          <a:p>
            <a:fld id="{13FF867D-4FC8-4C6E-BAA9-48BEA6027CB2}" type="slidenum">
              <a:rPr lang="en-US">
                <a:solidFill>
                  <a:srgbClr val="E5FFFF"/>
                </a:solidFill>
              </a:rPr>
              <a:pPr/>
              <a:t>‹#›</a:t>
            </a:fld>
            <a:endParaRPr lang="en-US">
              <a:solidFill>
                <a:srgbClr val="E5FFFF"/>
              </a:solidFill>
            </a:endParaRPr>
          </a:p>
        </p:txBody>
      </p:sp>
    </p:spTree>
    <p:extLst>
      <p:ext uri="{BB962C8B-B14F-4D97-AF65-F5344CB8AC3E}">
        <p14:creationId xmlns:p14="http://schemas.microsoft.com/office/powerpoint/2010/main" val="1365310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005" name="Rectangle 37"/>
          <p:cNvSpPr>
            <a:spLocks noGrp="1" noChangeArrowheads="1"/>
          </p:cNvSpPr>
          <p:nvPr>
            <p:ph type="title"/>
          </p:nvPr>
        </p:nvSpPr>
        <p:spPr bwMode="auto">
          <a:xfrm>
            <a:off x="388524" y="246740"/>
            <a:ext cx="9373581" cy="1044705"/>
          </a:xfrm>
          <a:prstGeom prst="rect">
            <a:avLst/>
          </a:prstGeom>
          <a:noFill/>
          <a:ln w="9525">
            <a:noFill/>
            <a:miter lim="800000"/>
            <a:headEnd/>
            <a:tailEnd/>
          </a:ln>
          <a:effectLst/>
        </p:spPr>
        <p:txBody>
          <a:bodyPr vert="horz" wrap="square" lIns="100794" tIns="50397" rIns="100794" bIns="50397" numCol="1" anchor="ctr" anchorCtr="0" compatLnSpc="1">
            <a:prstTxWarp prst="textNoShape">
              <a:avLst/>
            </a:prstTxWarp>
          </a:bodyPr>
          <a:lstStyle/>
          <a:p>
            <a:pPr lvl="0"/>
            <a:r>
              <a:rPr lang="en-US" dirty="0" smtClean="0"/>
              <a:t>Click to edit Master title style</a:t>
            </a:r>
          </a:p>
        </p:txBody>
      </p:sp>
      <p:sp>
        <p:nvSpPr>
          <p:cNvPr id="84006" name="Rectangle 38"/>
          <p:cNvSpPr>
            <a:spLocks noGrp="1" noChangeArrowheads="1"/>
          </p:cNvSpPr>
          <p:nvPr>
            <p:ph type="body" idx="1"/>
          </p:nvPr>
        </p:nvSpPr>
        <p:spPr bwMode="auto">
          <a:xfrm>
            <a:off x="383275" y="1562683"/>
            <a:ext cx="9382331" cy="5354770"/>
          </a:xfrm>
          <a:prstGeom prst="rect">
            <a:avLst/>
          </a:prstGeom>
          <a:noFill/>
          <a:ln w="9525">
            <a:noFill/>
            <a:miter lim="800000"/>
            <a:headEnd/>
            <a:tailEnd/>
          </a:ln>
          <a:effectLst/>
        </p:spPr>
        <p:txBody>
          <a:bodyPr vert="horz" wrap="square" lIns="100794" tIns="50397" rIns="100794" bIns="50397"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4119" name="Rectangle 151"/>
          <p:cNvSpPr>
            <a:spLocks noChangeArrowheads="1"/>
          </p:cNvSpPr>
          <p:nvPr userDrawn="1"/>
        </p:nvSpPr>
        <p:spPr bwMode="auto">
          <a:xfrm>
            <a:off x="8713791" y="7302437"/>
            <a:ext cx="1366834" cy="257238"/>
          </a:xfrm>
          <a:prstGeom prst="rect">
            <a:avLst/>
          </a:prstGeom>
          <a:solidFill>
            <a:srgbClr val="366AA4"/>
          </a:solidFill>
          <a:ln w="9525">
            <a:noFill/>
            <a:miter lim="800000"/>
            <a:headEnd/>
            <a:tailEnd/>
          </a:ln>
          <a:effectLst>
            <a:outerShdw blurRad="63500" dist="12700" algn="ctr" rotWithShape="0">
              <a:srgbClr val="000000">
                <a:alpha val="74998"/>
              </a:srgbClr>
            </a:outerShdw>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5" name="Rectangle 157"/>
          <p:cNvSpPr>
            <a:spLocks noChangeArrowheads="1"/>
          </p:cNvSpPr>
          <p:nvPr userDrawn="1"/>
        </p:nvSpPr>
        <p:spPr bwMode="auto">
          <a:xfrm>
            <a:off x="0" y="7302437"/>
            <a:ext cx="8722541" cy="257238"/>
          </a:xfrm>
          <a:prstGeom prst="rect">
            <a:avLst/>
          </a:prstGeom>
          <a:gradFill rotWithShape="1">
            <a:gsLst>
              <a:gs pos="0">
                <a:srgbClr val="002448">
                  <a:gamma/>
                  <a:shade val="46275"/>
                  <a:invGamma/>
                </a:srgbClr>
              </a:gs>
              <a:gs pos="100000">
                <a:srgbClr val="002448"/>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7" name="Rectangle 159"/>
          <p:cNvSpPr>
            <a:spLocks noChangeArrowheads="1"/>
          </p:cNvSpPr>
          <p:nvPr userDrawn="1"/>
        </p:nvSpPr>
        <p:spPr bwMode="auto">
          <a:xfrm>
            <a:off x="11112" y="7326936"/>
            <a:ext cx="6884873" cy="224889"/>
          </a:xfrm>
          <a:prstGeom prst="rect">
            <a:avLst/>
          </a:prstGeom>
          <a:noFill/>
          <a:ln w="9525" algn="ctr">
            <a:noFill/>
            <a:miter lim="800000"/>
            <a:headEnd/>
            <a:tailEnd/>
          </a:ln>
          <a:effectLst/>
        </p:spPr>
        <p:txBody>
          <a:bodyPr wrap="none" lIns="100794" tIns="50397" rIns="100794" bIns="50397">
            <a:spAutoFit/>
          </a:bodyPr>
          <a:lstStyle/>
          <a:p>
            <a:pPr defTabSz="914400" hangingPunct="1">
              <a:lnSpc>
                <a:spcPct val="100000"/>
              </a:lnSpc>
              <a:buClrTx/>
              <a:buSzTx/>
              <a:buFontTx/>
              <a:buNone/>
              <a:defRPr/>
            </a:pPr>
            <a:r>
              <a:rPr lang="en-US" sz="800" dirty="0">
                <a:solidFill>
                  <a:srgbClr val="E5FFFF"/>
                </a:solidFill>
                <a:ea typeface="ＭＳ Ｐゴシック" charset="-128"/>
              </a:rPr>
              <a:t>SCHOOL OF ELECTRICAL AND COMPUTER ENGINEERING | </a:t>
            </a:r>
            <a:r>
              <a:rPr lang="en-US" sz="800" dirty="0" smtClean="0">
                <a:solidFill>
                  <a:srgbClr val="E5FFFF"/>
                </a:solidFill>
                <a:ea typeface="ＭＳ Ｐゴシック" charset="-128"/>
              </a:rPr>
              <a:t>SCHOOL OF COMPUTER SCIENCE | GEORGIA </a:t>
            </a:r>
            <a:r>
              <a:rPr lang="en-US" sz="800" dirty="0">
                <a:solidFill>
                  <a:srgbClr val="E5FFFF"/>
                </a:solidFill>
                <a:ea typeface="ＭＳ Ｐゴシック" charset="-128"/>
              </a:rPr>
              <a:t>INSTITUTE OF TECHNOLOGY</a:t>
            </a:r>
          </a:p>
        </p:txBody>
      </p:sp>
      <p:sp>
        <p:nvSpPr>
          <p:cNvPr id="84128" name="Rectangle 160"/>
          <p:cNvSpPr>
            <a:spLocks noChangeArrowheads="1"/>
          </p:cNvSpPr>
          <p:nvPr userDrawn="1"/>
        </p:nvSpPr>
        <p:spPr bwMode="auto">
          <a:xfrm>
            <a:off x="0" y="1"/>
            <a:ext cx="10080625" cy="255489"/>
          </a:xfrm>
          <a:prstGeom prst="rect">
            <a:avLst/>
          </a:prstGeom>
          <a:gradFill rotWithShape="1">
            <a:gsLst>
              <a:gs pos="0">
                <a:srgbClr val="002448"/>
              </a:gs>
              <a:gs pos="100000">
                <a:schemeClr val="bg2"/>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064" name="Rectangle 96"/>
          <p:cNvSpPr>
            <a:spLocks noGrp="1" noChangeArrowheads="1"/>
          </p:cNvSpPr>
          <p:nvPr>
            <p:ph type="sldNum" sz="quarter" idx="4"/>
          </p:nvPr>
        </p:nvSpPr>
        <p:spPr bwMode="auto">
          <a:xfrm>
            <a:off x="9639299" y="7265987"/>
            <a:ext cx="392113" cy="234490"/>
          </a:xfrm>
          <a:prstGeom prst="rect">
            <a:avLst/>
          </a:prstGeom>
          <a:noFill/>
          <a:ln w="9525">
            <a:noFill/>
            <a:miter lim="800000"/>
            <a:headEnd/>
            <a:tailEnd/>
          </a:ln>
          <a:effectLst/>
        </p:spPr>
        <p:txBody>
          <a:bodyPr vert="horz" wrap="square" lIns="0" tIns="50397" rIns="0" bIns="50397" numCol="1" anchor="t" anchorCtr="0" compatLnSpc="1">
            <a:prstTxWarp prst="textNoShape">
              <a:avLst/>
            </a:prstTxWarp>
          </a:bodyPr>
          <a:lstStyle>
            <a:lvl1pPr algn="r" eaLnBrk="1" hangingPunct="1">
              <a:defRPr sz="1100" b="1">
                <a:solidFill>
                  <a:srgbClr val="FFFFFF"/>
                </a:solidFill>
              </a:defRPr>
            </a:lvl1pPr>
          </a:lstStyle>
          <a:p>
            <a:pPr defTabSz="914400">
              <a:lnSpc>
                <a:spcPct val="100000"/>
              </a:lnSpc>
              <a:buClrTx/>
              <a:buSzTx/>
              <a:buFontTx/>
              <a:buNone/>
            </a:pPr>
            <a:fld id="{6D5DE730-85A1-43BF-B6EE-EC72C0E83D27}" type="slidenum">
              <a:rPr lang="en-US" smtClean="0">
                <a:latin typeface="Tahoma" pitchFamily="34" charset="0"/>
                <a:ea typeface="ＭＳ Ｐゴシック" charset="-128"/>
              </a:rPr>
              <a:pPr defTabSz="914400">
                <a:lnSpc>
                  <a:spcPct val="100000"/>
                </a:lnSpc>
                <a:buClrTx/>
                <a:buSzTx/>
                <a:buFontTx/>
                <a:buNone/>
              </a:pPr>
              <a:t>‹#›</a:t>
            </a:fld>
            <a:endParaRPr lang="en-US" dirty="0">
              <a:latin typeface="Tahoma" pitchFamily="34" charset="0"/>
              <a:ea typeface="ＭＳ Ｐゴシック" charset="-128"/>
            </a:endParaRPr>
          </a:p>
        </p:txBody>
      </p:sp>
      <p:sp>
        <p:nvSpPr>
          <p:cNvPr id="2" name="TextBox 1"/>
          <p:cNvSpPr txBox="1"/>
          <p:nvPr userDrawn="1"/>
        </p:nvSpPr>
        <p:spPr>
          <a:xfrm>
            <a:off x="8774112" y="7297737"/>
            <a:ext cx="847282" cy="237244"/>
          </a:xfrm>
          <a:prstGeom prst="rect">
            <a:avLst/>
          </a:prstGeom>
          <a:noFill/>
        </p:spPr>
        <p:txBody>
          <a:bodyPr wrap="none" rtlCol="0">
            <a:spAutoFit/>
          </a:bodyPr>
          <a:lstStyle/>
          <a:p>
            <a:pPr defTabSz="457200"/>
            <a:r>
              <a:rPr lang="en-US" sz="1000" dirty="0" smtClean="0">
                <a:solidFill>
                  <a:srgbClr val="FFFFFF"/>
                </a:solidFill>
              </a:rPr>
              <a:t>MANIFOLD</a:t>
            </a:r>
          </a:p>
        </p:txBody>
      </p:sp>
    </p:spTree>
    <p:extLst>
      <p:ext uri="{BB962C8B-B14F-4D97-AF65-F5344CB8AC3E}">
        <p14:creationId xmlns:p14="http://schemas.microsoft.com/office/powerpoint/2010/main" val="586617108"/>
      </p:ext>
    </p:extLst>
  </p:cSld>
  <p:clrMap bg1="dk2" tx1="lt1" bg2="dk1"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ftr="0" dt="0"/>
  <p:txStyles>
    <p:titleStyle>
      <a:lvl1pPr algn="l" rtl="0" eaLnBrk="0" fontAlgn="base" hangingPunct="0">
        <a:spcBef>
          <a:spcPct val="0"/>
        </a:spcBef>
        <a:spcAft>
          <a:spcPct val="0"/>
        </a:spcAft>
        <a:defRPr sz="3300">
          <a:solidFill>
            <a:srgbClr val="080808"/>
          </a:solidFill>
          <a:effectLst/>
          <a:latin typeface="+mj-lt"/>
          <a:ea typeface="ＭＳ Ｐゴシック" charset="-128"/>
          <a:cs typeface="+mj-cs"/>
        </a:defRPr>
      </a:lvl1pPr>
      <a:lvl2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2pPr>
      <a:lvl3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3pPr>
      <a:lvl4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4pPr>
      <a:lvl5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5pPr>
      <a:lvl6pPr marL="503972"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6pPr>
      <a:lvl7pPr marL="1007943"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7pPr>
      <a:lvl8pPr marL="1511915"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8pPr>
      <a:lvl9pPr marL="2015886"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9pPr>
    </p:titleStyle>
    <p:bodyStyle>
      <a:lvl1pPr marL="194240" indent="-19424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2218" indent="-19424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50197" indent="-19424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8176" indent="-1942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908" indent="-1837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1879"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5851"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9822"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3794"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005" name="Rectangle 37"/>
          <p:cNvSpPr>
            <a:spLocks noGrp="1" noChangeArrowheads="1"/>
          </p:cNvSpPr>
          <p:nvPr>
            <p:ph type="title"/>
          </p:nvPr>
        </p:nvSpPr>
        <p:spPr bwMode="auto">
          <a:xfrm>
            <a:off x="388524" y="246740"/>
            <a:ext cx="9373581" cy="1044705"/>
          </a:xfrm>
          <a:prstGeom prst="rect">
            <a:avLst/>
          </a:prstGeom>
          <a:noFill/>
          <a:ln w="9525">
            <a:noFill/>
            <a:miter lim="800000"/>
            <a:headEnd/>
            <a:tailEnd/>
          </a:ln>
          <a:effectLst/>
        </p:spPr>
        <p:txBody>
          <a:bodyPr vert="horz" wrap="square" lIns="100794" tIns="50397" rIns="100794" bIns="50397" numCol="1" anchor="ctr" anchorCtr="0" compatLnSpc="1">
            <a:prstTxWarp prst="textNoShape">
              <a:avLst/>
            </a:prstTxWarp>
          </a:bodyPr>
          <a:lstStyle/>
          <a:p>
            <a:pPr lvl="0"/>
            <a:r>
              <a:rPr lang="en-US" smtClean="0"/>
              <a:t>Click to edit Master title style</a:t>
            </a:r>
            <a:endParaRPr lang="en-US" dirty="0" smtClean="0"/>
          </a:p>
        </p:txBody>
      </p:sp>
      <p:sp>
        <p:nvSpPr>
          <p:cNvPr id="84006" name="Rectangle 38"/>
          <p:cNvSpPr>
            <a:spLocks noGrp="1" noChangeArrowheads="1"/>
          </p:cNvSpPr>
          <p:nvPr>
            <p:ph type="body" idx="1"/>
          </p:nvPr>
        </p:nvSpPr>
        <p:spPr bwMode="auto">
          <a:xfrm>
            <a:off x="383275" y="1562683"/>
            <a:ext cx="9382331" cy="5354770"/>
          </a:xfrm>
          <a:prstGeom prst="rect">
            <a:avLst/>
          </a:prstGeom>
          <a:noFill/>
          <a:ln w="9525">
            <a:noFill/>
            <a:miter lim="800000"/>
            <a:headEnd/>
            <a:tailEnd/>
          </a:ln>
          <a:effectLst/>
        </p:spPr>
        <p:txBody>
          <a:bodyPr vert="horz" wrap="square" lIns="100794" tIns="50397" rIns="100794" bIns="5039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4119" name="Rectangle 151"/>
          <p:cNvSpPr>
            <a:spLocks noChangeArrowheads="1"/>
          </p:cNvSpPr>
          <p:nvPr/>
        </p:nvSpPr>
        <p:spPr bwMode="auto">
          <a:xfrm>
            <a:off x="8713791" y="7302437"/>
            <a:ext cx="1366834" cy="257238"/>
          </a:xfrm>
          <a:prstGeom prst="rect">
            <a:avLst/>
          </a:prstGeom>
          <a:solidFill>
            <a:srgbClr val="366AA4"/>
          </a:solidFill>
          <a:ln w="9525">
            <a:noFill/>
            <a:miter lim="800000"/>
            <a:headEnd/>
            <a:tailEnd/>
          </a:ln>
          <a:effectLst>
            <a:outerShdw blurRad="63500" dist="12700" algn="ctr" rotWithShape="0">
              <a:srgbClr val="000000">
                <a:alpha val="74998"/>
              </a:srgbClr>
            </a:outerShdw>
          </a:effectLst>
        </p:spPr>
        <p:txBody>
          <a:bodyPr wrap="none" lIns="100794" tIns="50397" rIns="100794" bIns="50397" anchor="ctr"/>
          <a:lstStyle/>
          <a:p>
            <a:pPr algn="ctr" defTabSz="914400" eaLnBrk="0" fontAlgn="auto" hangingPunct="1">
              <a:lnSpc>
                <a:spcPct val="100000"/>
              </a:lnSpc>
              <a:spcBef>
                <a:spcPts val="0"/>
              </a:spcBef>
              <a:spcAft>
                <a:spcPts val="0"/>
              </a:spcAft>
              <a:buClrTx/>
              <a:buSzTx/>
              <a:buFontTx/>
              <a:buNone/>
              <a:defRPr/>
            </a:pPr>
            <a:endParaRPr lang="en-US" sz="1300">
              <a:solidFill>
                <a:srgbClr val="080808"/>
              </a:solidFill>
              <a:latin typeface="Tahoma" pitchFamily="34" charset="0"/>
              <a:ea typeface="ＭＳ Ｐゴシック" charset="-128"/>
            </a:endParaRPr>
          </a:p>
        </p:txBody>
      </p:sp>
      <p:sp>
        <p:nvSpPr>
          <p:cNvPr id="84125" name="Rectangle 157"/>
          <p:cNvSpPr>
            <a:spLocks noChangeArrowheads="1"/>
          </p:cNvSpPr>
          <p:nvPr/>
        </p:nvSpPr>
        <p:spPr bwMode="auto">
          <a:xfrm>
            <a:off x="0" y="7302437"/>
            <a:ext cx="8722541" cy="257238"/>
          </a:xfrm>
          <a:prstGeom prst="rect">
            <a:avLst/>
          </a:prstGeom>
          <a:gradFill rotWithShape="1">
            <a:gsLst>
              <a:gs pos="0">
                <a:srgbClr val="002448">
                  <a:gamma/>
                  <a:shade val="46275"/>
                  <a:invGamma/>
                </a:srgbClr>
              </a:gs>
              <a:gs pos="100000">
                <a:srgbClr val="002448"/>
              </a:gs>
            </a:gsLst>
            <a:lin ang="0" scaled="1"/>
          </a:gradFill>
          <a:ln w="9525" algn="ctr">
            <a:noFill/>
            <a:miter lim="800000"/>
            <a:headEnd/>
            <a:tailEnd/>
          </a:ln>
          <a:effectLst/>
        </p:spPr>
        <p:txBody>
          <a:bodyPr wrap="none" lIns="100794" tIns="50397" rIns="100794" bIns="50397" anchor="ctr"/>
          <a:lstStyle/>
          <a:p>
            <a:pPr algn="ctr" defTabSz="914400" eaLnBrk="0" fontAlgn="auto" hangingPunct="1">
              <a:lnSpc>
                <a:spcPct val="100000"/>
              </a:lnSpc>
              <a:spcBef>
                <a:spcPts val="0"/>
              </a:spcBef>
              <a:spcAft>
                <a:spcPts val="0"/>
              </a:spcAft>
              <a:buClrTx/>
              <a:buSzTx/>
              <a:buFontTx/>
              <a:buNone/>
              <a:defRPr/>
            </a:pPr>
            <a:endParaRPr lang="en-US" sz="1300">
              <a:solidFill>
                <a:srgbClr val="080808"/>
              </a:solidFill>
              <a:latin typeface="Tahoma" pitchFamily="34" charset="0"/>
              <a:ea typeface="ＭＳ Ｐゴシック" charset="-128"/>
            </a:endParaRPr>
          </a:p>
        </p:txBody>
      </p:sp>
      <p:sp>
        <p:nvSpPr>
          <p:cNvPr id="84127" name="Rectangle 159"/>
          <p:cNvSpPr>
            <a:spLocks noChangeArrowheads="1"/>
          </p:cNvSpPr>
          <p:nvPr/>
        </p:nvSpPr>
        <p:spPr bwMode="auto">
          <a:xfrm>
            <a:off x="11112" y="7326936"/>
            <a:ext cx="6884873" cy="224889"/>
          </a:xfrm>
          <a:prstGeom prst="rect">
            <a:avLst/>
          </a:prstGeom>
          <a:noFill/>
          <a:ln w="9525" algn="ctr">
            <a:noFill/>
            <a:miter lim="800000"/>
            <a:headEnd/>
            <a:tailEnd/>
          </a:ln>
          <a:effectLst/>
        </p:spPr>
        <p:txBody>
          <a:bodyPr wrap="none" lIns="100794" tIns="50397" rIns="100794" bIns="50397">
            <a:spAutoFit/>
          </a:bodyPr>
          <a:lstStyle/>
          <a:p>
            <a:pPr defTabSz="914400" fontAlgn="auto" hangingPunct="1">
              <a:lnSpc>
                <a:spcPct val="100000"/>
              </a:lnSpc>
              <a:spcBef>
                <a:spcPts val="0"/>
              </a:spcBef>
              <a:spcAft>
                <a:spcPts val="0"/>
              </a:spcAft>
              <a:buClrTx/>
              <a:buSzTx/>
              <a:buFontTx/>
              <a:buNone/>
              <a:defRPr/>
            </a:pPr>
            <a:r>
              <a:rPr lang="en-US" sz="800" dirty="0">
                <a:solidFill>
                  <a:srgbClr val="E5FFFF"/>
                </a:solidFill>
                <a:latin typeface="Tahoma"/>
                <a:ea typeface="ＭＳ Ｐゴシック" charset="-128"/>
              </a:rPr>
              <a:t>SCHOOL OF ELECTRICAL AND COMPUTER ENGINEERING | </a:t>
            </a:r>
            <a:r>
              <a:rPr lang="en-US" sz="800" dirty="0" smtClean="0">
                <a:solidFill>
                  <a:srgbClr val="E5FFFF"/>
                </a:solidFill>
                <a:latin typeface="Tahoma"/>
                <a:ea typeface="ＭＳ Ｐゴシック" charset="-128"/>
              </a:rPr>
              <a:t>SCHOOL OF COMPUTER SCIENCE | GEORGIA </a:t>
            </a:r>
            <a:r>
              <a:rPr lang="en-US" sz="800" dirty="0">
                <a:solidFill>
                  <a:srgbClr val="E5FFFF"/>
                </a:solidFill>
                <a:latin typeface="Tahoma"/>
                <a:ea typeface="ＭＳ Ｐゴシック" charset="-128"/>
              </a:rPr>
              <a:t>INSTITUTE OF TECHNOLOGY</a:t>
            </a:r>
          </a:p>
        </p:txBody>
      </p:sp>
      <p:sp>
        <p:nvSpPr>
          <p:cNvPr id="84128" name="Rectangle 160"/>
          <p:cNvSpPr>
            <a:spLocks noChangeArrowheads="1"/>
          </p:cNvSpPr>
          <p:nvPr/>
        </p:nvSpPr>
        <p:spPr bwMode="auto">
          <a:xfrm>
            <a:off x="0" y="1"/>
            <a:ext cx="10080625" cy="255489"/>
          </a:xfrm>
          <a:prstGeom prst="rect">
            <a:avLst/>
          </a:prstGeom>
          <a:gradFill rotWithShape="1">
            <a:gsLst>
              <a:gs pos="0">
                <a:srgbClr val="002448"/>
              </a:gs>
              <a:gs pos="100000">
                <a:schemeClr val="bg2"/>
              </a:gs>
            </a:gsLst>
            <a:lin ang="0" scaled="1"/>
          </a:gradFill>
          <a:ln w="9525" algn="ctr">
            <a:noFill/>
            <a:miter lim="800000"/>
            <a:headEnd/>
            <a:tailEnd/>
          </a:ln>
          <a:effectLst/>
        </p:spPr>
        <p:txBody>
          <a:bodyPr wrap="none" lIns="100794" tIns="50397" rIns="100794" bIns="50397" anchor="ctr"/>
          <a:lstStyle/>
          <a:p>
            <a:pPr algn="ctr" defTabSz="914400" eaLnBrk="0" fontAlgn="auto" hangingPunct="1">
              <a:lnSpc>
                <a:spcPct val="100000"/>
              </a:lnSpc>
              <a:spcBef>
                <a:spcPts val="0"/>
              </a:spcBef>
              <a:spcAft>
                <a:spcPts val="0"/>
              </a:spcAft>
              <a:buClrTx/>
              <a:buSzTx/>
              <a:buFontTx/>
              <a:buNone/>
              <a:defRPr/>
            </a:pPr>
            <a:endParaRPr lang="en-US" sz="1300">
              <a:solidFill>
                <a:srgbClr val="080808"/>
              </a:solidFill>
              <a:latin typeface="Tahoma" pitchFamily="34" charset="0"/>
              <a:ea typeface="ＭＳ Ｐゴシック" charset="-128"/>
            </a:endParaRPr>
          </a:p>
        </p:txBody>
      </p:sp>
      <p:sp>
        <p:nvSpPr>
          <p:cNvPr id="84064" name="Rectangle 96"/>
          <p:cNvSpPr>
            <a:spLocks noGrp="1" noChangeArrowheads="1"/>
          </p:cNvSpPr>
          <p:nvPr>
            <p:ph type="sldNum" sz="quarter" idx="4"/>
          </p:nvPr>
        </p:nvSpPr>
        <p:spPr bwMode="auto">
          <a:xfrm>
            <a:off x="9639299" y="7265987"/>
            <a:ext cx="392113" cy="234490"/>
          </a:xfrm>
          <a:prstGeom prst="rect">
            <a:avLst/>
          </a:prstGeom>
          <a:noFill/>
          <a:ln w="9525">
            <a:noFill/>
            <a:miter lim="800000"/>
            <a:headEnd/>
            <a:tailEnd/>
          </a:ln>
          <a:effectLst/>
        </p:spPr>
        <p:txBody>
          <a:bodyPr vert="horz" wrap="square" lIns="0" tIns="50397" rIns="0" bIns="50397" numCol="1" anchor="t" anchorCtr="0" compatLnSpc="1">
            <a:prstTxWarp prst="textNoShape">
              <a:avLst/>
            </a:prstTxWarp>
          </a:bodyPr>
          <a:lstStyle>
            <a:lvl1pPr algn="r" eaLnBrk="1" hangingPunct="1">
              <a:defRPr sz="1100" b="1">
                <a:solidFill>
                  <a:srgbClr val="FFFFFF"/>
                </a:solidFill>
              </a:defRPr>
            </a:lvl1pPr>
          </a:lstStyle>
          <a:p>
            <a:pPr defTabSz="914400" fontAlgn="auto">
              <a:lnSpc>
                <a:spcPct val="100000"/>
              </a:lnSpc>
              <a:spcBef>
                <a:spcPts val="0"/>
              </a:spcBef>
              <a:spcAft>
                <a:spcPts val="0"/>
              </a:spcAft>
              <a:buClrTx/>
              <a:buSzTx/>
              <a:buFontTx/>
              <a:buNone/>
            </a:pPr>
            <a:fld id="{B3E2728F-CCCD-4E56-B5FF-0BD6CC500392}" type="slidenum">
              <a:rPr lang="en-US" smtClean="0">
                <a:solidFill>
                  <a:srgbClr val="E5FFFF"/>
                </a:solidFill>
                <a:latin typeface="Tahoma"/>
              </a:rPr>
              <a:pPr defTabSz="914400" fontAlgn="auto">
                <a:lnSpc>
                  <a:spcPct val="100000"/>
                </a:lnSpc>
                <a:spcBef>
                  <a:spcPts val="0"/>
                </a:spcBef>
                <a:spcAft>
                  <a:spcPts val="0"/>
                </a:spcAft>
                <a:buClrTx/>
                <a:buSzTx/>
                <a:buFontTx/>
                <a:buNone/>
              </a:pPr>
              <a:t>‹#›</a:t>
            </a:fld>
            <a:endParaRPr lang="en-US">
              <a:latin typeface="Tahoma"/>
            </a:endParaRPr>
          </a:p>
        </p:txBody>
      </p:sp>
      <p:sp>
        <p:nvSpPr>
          <p:cNvPr id="2" name="TextBox 1"/>
          <p:cNvSpPr txBox="1"/>
          <p:nvPr/>
        </p:nvSpPr>
        <p:spPr>
          <a:xfrm>
            <a:off x="8774112" y="7297737"/>
            <a:ext cx="847282" cy="237244"/>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pPr>
            <a:r>
              <a:rPr lang="en-US" sz="1000" dirty="0" smtClean="0">
                <a:solidFill>
                  <a:srgbClr val="FFFFFF"/>
                </a:solidFill>
                <a:latin typeface="Tahoma"/>
              </a:rPr>
              <a:t>MANIFOLD</a:t>
            </a:r>
          </a:p>
        </p:txBody>
      </p:sp>
    </p:spTree>
    <p:extLst>
      <p:ext uri="{BB962C8B-B14F-4D97-AF65-F5344CB8AC3E}">
        <p14:creationId xmlns:p14="http://schemas.microsoft.com/office/powerpoint/2010/main" val="473252073"/>
      </p:ext>
    </p:extLst>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3300">
          <a:solidFill>
            <a:srgbClr val="080808"/>
          </a:solidFill>
          <a:effectLst/>
          <a:latin typeface="+mj-lt"/>
          <a:ea typeface="ＭＳ Ｐゴシック" charset="-128"/>
          <a:cs typeface="+mj-cs"/>
        </a:defRPr>
      </a:lvl1pPr>
      <a:lvl2pPr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2pPr>
      <a:lvl3pPr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3pPr>
      <a:lvl4pPr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4pPr>
      <a:lvl5pPr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5pPr>
      <a:lvl6pPr marL="503972"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defRPr>
      </a:lvl6pPr>
      <a:lvl7pPr marL="1007943"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defRPr>
      </a:lvl7pPr>
      <a:lvl8pPr marL="1511915"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defRPr>
      </a:lvl8pPr>
      <a:lvl9pPr marL="2015886" algn="l" rtl="0" eaLnBrk="1" fontAlgn="base" hangingPunct="1">
        <a:spcBef>
          <a:spcPct val="0"/>
        </a:spcBef>
        <a:spcAft>
          <a:spcPct val="0"/>
        </a:spcAft>
        <a:defRPr sz="3300">
          <a:solidFill>
            <a:srgbClr val="080808"/>
          </a:solidFill>
          <a:effectLst>
            <a:outerShdw blurRad="38100" dist="38100" dir="2700000" algn="tl">
              <a:srgbClr val="C0C0C0"/>
            </a:outerShdw>
          </a:effectLst>
          <a:latin typeface="Arial" charset="0"/>
        </a:defRPr>
      </a:lvl9pPr>
    </p:titleStyle>
    <p:bodyStyle>
      <a:lvl1pPr marL="194240" indent="-194240" algn="l" rtl="0" eaLnBrk="1" fontAlgn="base" hangingPunct="1">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2218" indent="-194240" algn="l" rtl="0" eaLnBrk="1" fontAlgn="base" hangingPunct="1">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50197" indent="-194240" algn="l" rtl="0" eaLnBrk="1" fontAlgn="base" hangingPunct="1">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8176" indent="-194240" algn="l" rtl="0" eaLnBrk="1" fontAlgn="base" hangingPunct="1">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908" indent="-183740" algn="l" rtl="0" eaLnBrk="1" fontAlgn="base" hangingPunct="1">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1879" indent="-183740" algn="l" rtl="0" eaLnBrk="1" fontAlgn="base" hangingPunct="1">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5851" indent="-183740" algn="l" rtl="0" eaLnBrk="1" fontAlgn="base" hangingPunct="1">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9822" indent="-183740" algn="l" rtl="0" eaLnBrk="1" fontAlgn="base" hangingPunct="1">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3794" indent="-183740" algn="l" rtl="0" eaLnBrk="1" fontAlgn="base" hangingPunct="1">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005" name="Rectangle 37"/>
          <p:cNvSpPr>
            <a:spLocks noGrp="1" noChangeArrowheads="1"/>
          </p:cNvSpPr>
          <p:nvPr>
            <p:ph type="title"/>
          </p:nvPr>
        </p:nvSpPr>
        <p:spPr bwMode="auto">
          <a:xfrm>
            <a:off x="388524" y="246740"/>
            <a:ext cx="9373581" cy="1044705"/>
          </a:xfrm>
          <a:prstGeom prst="rect">
            <a:avLst/>
          </a:prstGeom>
          <a:noFill/>
          <a:ln w="9525">
            <a:noFill/>
            <a:miter lim="800000"/>
            <a:headEnd/>
            <a:tailEnd/>
          </a:ln>
          <a:effectLst/>
        </p:spPr>
        <p:txBody>
          <a:bodyPr vert="horz" wrap="square" lIns="100794" tIns="50397" rIns="100794" bIns="50397" numCol="1" anchor="ctr" anchorCtr="0" compatLnSpc="1">
            <a:prstTxWarp prst="textNoShape">
              <a:avLst/>
            </a:prstTxWarp>
          </a:bodyPr>
          <a:lstStyle/>
          <a:p>
            <a:pPr lvl="0"/>
            <a:r>
              <a:rPr lang="en-US" dirty="0" smtClean="0"/>
              <a:t>Click to edit Master title style</a:t>
            </a:r>
          </a:p>
        </p:txBody>
      </p:sp>
      <p:sp>
        <p:nvSpPr>
          <p:cNvPr id="84006" name="Rectangle 38"/>
          <p:cNvSpPr>
            <a:spLocks noGrp="1" noChangeArrowheads="1"/>
          </p:cNvSpPr>
          <p:nvPr>
            <p:ph type="body" idx="1"/>
          </p:nvPr>
        </p:nvSpPr>
        <p:spPr bwMode="auto">
          <a:xfrm>
            <a:off x="383275" y="1562683"/>
            <a:ext cx="9382331" cy="5354770"/>
          </a:xfrm>
          <a:prstGeom prst="rect">
            <a:avLst/>
          </a:prstGeom>
          <a:noFill/>
          <a:ln w="9525">
            <a:noFill/>
            <a:miter lim="800000"/>
            <a:headEnd/>
            <a:tailEnd/>
          </a:ln>
          <a:effectLst/>
        </p:spPr>
        <p:txBody>
          <a:bodyPr vert="horz" wrap="square" lIns="100794" tIns="50397" rIns="100794" bIns="50397"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4119" name="Rectangle 151"/>
          <p:cNvSpPr>
            <a:spLocks noChangeArrowheads="1"/>
          </p:cNvSpPr>
          <p:nvPr userDrawn="1"/>
        </p:nvSpPr>
        <p:spPr bwMode="auto">
          <a:xfrm>
            <a:off x="8713791" y="7302437"/>
            <a:ext cx="1366834" cy="257238"/>
          </a:xfrm>
          <a:prstGeom prst="rect">
            <a:avLst/>
          </a:prstGeom>
          <a:solidFill>
            <a:srgbClr val="366AA4"/>
          </a:solidFill>
          <a:ln w="9525">
            <a:noFill/>
            <a:miter lim="800000"/>
            <a:headEnd/>
            <a:tailEnd/>
          </a:ln>
          <a:effectLst>
            <a:outerShdw blurRad="63500" dist="12700" algn="ctr" rotWithShape="0">
              <a:srgbClr val="000000">
                <a:alpha val="74998"/>
              </a:srgbClr>
            </a:outerShdw>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5" name="Rectangle 157"/>
          <p:cNvSpPr>
            <a:spLocks noChangeArrowheads="1"/>
          </p:cNvSpPr>
          <p:nvPr userDrawn="1"/>
        </p:nvSpPr>
        <p:spPr bwMode="auto">
          <a:xfrm>
            <a:off x="0" y="7302437"/>
            <a:ext cx="8722541" cy="257238"/>
          </a:xfrm>
          <a:prstGeom prst="rect">
            <a:avLst/>
          </a:prstGeom>
          <a:gradFill rotWithShape="1">
            <a:gsLst>
              <a:gs pos="0">
                <a:srgbClr val="002448">
                  <a:gamma/>
                  <a:shade val="46275"/>
                  <a:invGamma/>
                </a:srgbClr>
              </a:gs>
              <a:gs pos="100000">
                <a:srgbClr val="002448"/>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7" name="Rectangle 159"/>
          <p:cNvSpPr>
            <a:spLocks noChangeArrowheads="1"/>
          </p:cNvSpPr>
          <p:nvPr userDrawn="1"/>
        </p:nvSpPr>
        <p:spPr bwMode="auto">
          <a:xfrm>
            <a:off x="11112" y="7326936"/>
            <a:ext cx="6884873" cy="224889"/>
          </a:xfrm>
          <a:prstGeom prst="rect">
            <a:avLst/>
          </a:prstGeom>
          <a:noFill/>
          <a:ln w="9525" algn="ctr">
            <a:noFill/>
            <a:miter lim="800000"/>
            <a:headEnd/>
            <a:tailEnd/>
          </a:ln>
          <a:effectLst/>
        </p:spPr>
        <p:txBody>
          <a:bodyPr wrap="none" lIns="100794" tIns="50397" rIns="100794" bIns="50397">
            <a:spAutoFit/>
          </a:bodyPr>
          <a:lstStyle/>
          <a:p>
            <a:pPr defTabSz="914400" hangingPunct="1">
              <a:lnSpc>
                <a:spcPct val="100000"/>
              </a:lnSpc>
              <a:buClrTx/>
              <a:buSzTx/>
              <a:buFontTx/>
              <a:buNone/>
              <a:defRPr/>
            </a:pPr>
            <a:r>
              <a:rPr lang="en-US" sz="800" dirty="0">
                <a:solidFill>
                  <a:srgbClr val="E5FFFF"/>
                </a:solidFill>
                <a:ea typeface="ＭＳ Ｐゴシック" charset="-128"/>
              </a:rPr>
              <a:t>SCHOOL OF ELECTRICAL AND COMPUTER ENGINEERING | </a:t>
            </a:r>
            <a:r>
              <a:rPr lang="en-US" sz="800" dirty="0" smtClean="0">
                <a:solidFill>
                  <a:srgbClr val="E5FFFF"/>
                </a:solidFill>
                <a:ea typeface="ＭＳ Ｐゴシック" charset="-128"/>
              </a:rPr>
              <a:t>SCHOOL OF COMPUTER SCIENCE | GEORGIA </a:t>
            </a:r>
            <a:r>
              <a:rPr lang="en-US" sz="800" dirty="0">
                <a:solidFill>
                  <a:srgbClr val="E5FFFF"/>
                </a:solidFill>
                <a:ea typeface="ＭＳ Ｐゴシック" charset="-128"/>
              </a:rPr>
              <a:t>INSTITUTE OF TECHNOLOGY</a:t>
            </a:r>
          </a:p>
        </p:txBody>
      </p:sp>
      <p:sp>
        <p:nvSpPr>
          <p:cNvPr id="84128" name="Rectangle 160"/>
          <p:cNvSpPr>
            <a:spLocks noChangeArrowheads="1"/>
          </p:cNvSpPr>
          <p:nvPr userDrawn="1"/>
        </p:nvSpPr>
        <p:spPr bwMode="auto">
          <a:xfrm>
            <a:off x="0" y="1"/>
            <a:ext cx="10080625" cy="255489"/>
          </a:xfrm>
          <a:prstGeom prst="rect">
            <a:avLst/>
          </a:prstGeom>
          <a:gradFill rotWithShape="1">
            <a:gsLst>
              <a:gs pos="0">
                <a:srgbClr val="002448"/>
              </a:gs>
              <a:gs pos="100000">
                <a:schemeClr val="bg2"/>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064" name="Rectangle 96"/>
          <p:cNvSpPr>
            <a:spLocks noGrp="1" noChangeArrowheads="1"/>
          </p:cNvSpPr>
          <p:nvPr>
            <p:ph type="sldNum" sz="quarter" idx="4"/>
          </p:nvPr>
        </p:nvSpPr>
        <p:spPr bwMode="auto">
          <a:xfrm>
            <a:off x="9639299" y="7265987"/>
            <a:ext cx="392113" cy="234490"/>
          </a:xfrm>
          <a:prstGeom prst="rect">
            <a:avLst/>
          </a:prstGeom>
          <a:noFill/>
          <a:ln w="9525">
            <a:noFill/>
            <a:miter lim="800000"/>
            <a:headEnd/>
            <a:tailEnd/>
          </a:ln>
          <a:effectLst/>
        </p:spPr>
        <p:txBody>
          <a:bodyPr vert="horz" wrap="square" lIns="0" tIns="50397" rIns="0" bIns="50397" numCol="1" anchor="t" anchorCtr="0" compatLnSpc="1">
            <a:prstTxWarp prst="textNoShape">
              <a:avLst/>
            </a:prstTxWarp>
          </a:bodyPr>
          <a:lstStyle>
            <a:lvl1pPr algn="r" eaLnBrk="1" hangingPunct="1">
              <a:defRPr sz="1100" b="1">
                <a:solidFill>
                  <a:srgbClr val="FFFFFF"/>
                </a:solidFill>
              </a:defRPr>
            </a:lvl1pPr>
          </a:lstStyle>
          <a:p>
            <a:pPr defTabSz="914400">
              <a:lnSpc>
                <a:spcPct val="100000"/>
              </a:lnSpc>
              <a:buClrTx/>
              <a:buSzTx/>
              <a:buFontTx/>
              <a:buNone/>
            </a:pPr>
            <a:fld id="{6D5DE730-85A1-43BF-B6EE-EC72C0E83D27}" type="slidenum">
              <a:rPr lang="en-US" smtClean="0">
                <a:latin typeface="Tahoma" pitchFamily="34" charset="0"/>
                <a:ea typeface="ＭＳ Ｐゴシック" charset="-128"/>
              </a:rPr>
              <a:pPr defTabSz="914400">
                <a:lnSpc>
                  <a:spcPct val="100000"/>
                </a:lnSpc>
                <a:buClrTx/>
                <a:buSzTx/>
                <a:buFontTx/>
                <a:buNone/>
              </a:pPr>
              <a:t>‹#›</a:t>
            </a:fld>
            <a:endParaRPr lang="en-US" dirty="0">
              <a:latin typeface="Tahoma" pitchFamily="34" charset="0"/>
              <a:ea typeface="ＭＳ Ｐゴシック" charset="-128"/>
            </a:endParaRPr>
          </a:p>
        </p:txBody>
      </p:sp>
      <p:sp>
        <p:nvSpPr>
          <p:cNvPr id="2" name="TextBox 1"/>
          <p:cNvSpPr txBox="1"/>
          <p:nvPr userDrawn="1"/>
        </p:nvSpPr>
        <p:spPr>
          <a:xfrm>
            <a:off x="8774112" y="7297737"/>
            <a:ext cx="847282" cy="237244"/>
          </a:xfrm>
          <a:prstGeom prst="rect">
            <a:avLst/>
          </a:prstGeom>
          <a:noFill/>
        </p:spPr>
        <p:txBody>
          <a:bodyPr wrap="none" rtlCol="0">
            <a:spAutoFit/>
          </a:bodyPr>
          <a:lstStyle/>
          <a:p>
            <a:pPr defTabSz="457200"/>
            <a:r>
              <a:rPr lang="en-US" sz="1000" dirty="0" smtClean="0">
                <a:solidFill>
                  <a:srgbClr val="FFFFFF"/>
                </a:solidFill>
              </a:rPr>
              <a:t>MANIFOLD</a:t>
            </a:r>
          </a:p>
        </p:txBody>
      </p:sp>
    </p:spTree>
    <p:extLst>
      <p:ext uri="{BB962C8B-B14F-4D97-AF65-F5344CB8AC3E}">
        <p14:creationId xmlns:p14="http://schemas.microsoft.com/office/powerpoint/2010/main" val="3213641738"/>
      </p:ext>
    </p:extLst>
  </p:cSld>
  <p:clrMap bg1="dk2" tx1="lt1" bg2="dk1"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dt="0"/>
  <p:txStyles>
    <p:titleStyle>
      <a:lvl1pPr algn="l" rtl="0" eaLnBrk="0" fontAlgn="base" hangingPunct="0">
        <a:spcBef>
          <a:spcPct val="0"/>
        </a:spcBef>
        <a:spcAft>
          <a:spcPct val="0"/>
        </a:spcAft>
        <a:defRPr sz="3300">
          <a:solidFill>
            <a:srgbClr val="080808"/>
          </a:solidFill>
          <a:effectLst/>
          <a:latin typeface="+mj-lt"/>
          <a:ea typeface="ＭＳ Ｐゴシック" charset="-128"/>
          <a:cs typeface="+mj-cs"/>
        </a:defRPr>
      </a:lvl1pPr>
      <a:lvl2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2pPr>
      <a:lvl3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3pPr>
      <a:lvl4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4pPr>
      <a:lvl5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5pPr>
      <a:lvl6pPr marL="503972"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6pPr>
      <a:lvl7pPr marL="1007943"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7pPr>
      <a:lvl8pPr marL="1511915"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8pPr>
      <a:lvl9pPr marL="2015886"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9pPr>
    </p:titleStyle>
    <p:bodyStyle>
      <a:lvl1pPr marL="194240" indent="-19424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2218" indent="-19424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50197" indent="-19424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8176" indent="-1942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908" indent="-1837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1879"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5851"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9822"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3794"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005" name="Rectangle 37"/>
          <p:cNvSpPr>
            <a:spLocks noGrp="1" noChangeArrowheads="1"/>
          </p:cNvSpPr>
          <p:nvPr>
            <p:ph type="title"/>
          </p:nvPr>
        </p:nvSpPr>
        <p:spPr bwMode="auto">
          <a:xfrm>
            <a:off x="388524" y="246740"/>
            <a:ext cx="9373581" cy="1044705"/>
          </a:xfrm>
          <a:prstGeom prst="rect">
            <a:avLst/>
          </a:prstGeom>
          <a:noFill/>
          <a:ln w="9525">
            <a:noFill/>
            <a:miter lim="800000"/>
            <a:headEnd/>
            <a:tailEnd/>
          </a:ln>
          <a:effectLst/>
        </p:spPr>
        <p:txBody>
          <a:bodyPr vert="horz" wrap="square" lIns="100794" tIns="50397" rIns="100794" bIns="50397" numCol="1" anchor="ctr" anchorCtr="0" compatLnSpc="1">
            <a:prstTxWarp prst="textNoShape">
              <a:avLst/>
            </a:prstTxWarp>
          </a:bodyPr>
          <a:lstStyle/>
          <a:p>
            <a:pPr lvl="0"/>
            <a:r>
              <a:rPr lang="en-US" dirty="0" smtClean="0"/>
              <a:t>Click to edit Master title style</a:t>
            </a:r>
          </a:p>
        </p:txBody>
      </p:sp>
      <p:sp>
        <p:nvSpPr>
          <p:cNvPr id="84006" name="Rectangle 38"/>
          <p:cNvSpPr>
            <a:spLocks noGrp="1" noChangeArrowheads="1"/>
          </p:cNvSpPr>
          <p:nvPr>
            <p:ph type="body" idx="1"/>
          </p:nvPr>
        </p:nvSpPr>
        <p:spPr bwMode="auto">
          <a:xfrm>
            <a:off x="383275" y="1562683"/>
            <a:ext cx="9382331" cy="5354770"/>
          </a:xfrm>
          <a:prstGeom prst="rect">
            <a:avLst/>
          </a:prstGeom>
          <a:noFill/>
          <a:ln w="9525">
            <a:noFill/>
            <a:miter lim="800000"/>
            <a:headEnd/>
            <a:tailEnd/>
          </a:ln>
          <a:effectLst/>
        </p:spPr>
        <p:txBody>
          <a:bodyPr vert="horz" wrap="square" lIns="100794" tIns="50397" rIns="100794" bIns="50397"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4119" name="Rectangle 151"/>
          <p:cNvSpPr>
            <a:spLocks noChangeArrowheads="1"/>
          </p:cNvSpPr>
          <p:nvPr userDrawn="1"/>
        </p:nvSpPr>
        <p:spPr bwMode="auto">
          <a:xfrm>
            <a:off x="8713791" y="7302437"/>
            <a:ext cx="1366834" cy="257238"/>
          </a:xfrm>
          <a:prstGeom prst="rect">
            <a:avLst/>
          </a:prstGeom>
          <a:solidFill>
            <a:srgbClr val="366AA4"/>
          </a:solidFill>
          <a:ln w="9525">
            <a:noFill/>
            <a:miter lim="800000"/>
            <a:headEnd/>
            <a:tailEnd/>
          </a:ln>
          <a:effectLst>
            <a:outerShdw blurRad="63500" dist="12700" algn="ctr" rotWithShape="0">
              <a:srgbClr val="000000">
                <a:alpha val="74998"/>
              </a:srgbClr>
            </a:outerShdw>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5" name="Rectangle 157"/>
          <p:cNvSpPr>
            <a:spLocks noChangeArrowheads="1"/>
          </p:cNvSpPr>
          <p:nvPr userDrawn="1"/>
        </p:nvSpPr>
        <p:spPr bwMode="auto">
          <a:xfrm>
            <a:off x="0" y="7302437"/>
            <a:ext cx="8722541" cy="257238"/>
          </a:xfrm>
          <a:prstGeom prst="rect">
            <a:avLst/>
          </a:prstGeom>
          <a:gradFill rotWithShape="1">
            <a:gsLst>
              <a:gs pos="0">
                <a:srgbClr val="002448">
                  <a:gamma/>
                  <a:shade val="46275"/>
                  <a:invGamma/>
                </a:srgbClr>
              </a:gs>
              <a:gs pos="100000">
                <a:srgbClr val="002448"/>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7" name="Rectangle 159"/>
          <p:cNvSpPr>
            <a:spLocks noChangeArrowheads="1"/>
          </p:cNvSpPr>
          <p:nvPr userDrawn="1"/>
        </p:nvSpPr>
        <p:spPr bwMode="auto">
          <a:xfrm>
            <a:off x="11112" y="7326936"/>
            <a:ext cx="6884873" cy="224889"/>
          </a:xfrm>
          <a:prstGeom prst="rect">
            <a:avLst/>
          </a:prstGeom>
          <a:noFill/>
          <a:ln w="9525" algn="ctr">
            <a:noFill/>
            <a:miter lim="800000"/>
            <a:headEnd/>
            <a:tailEnd/>
          </a:ln>
          <a:effectLst/>
        </p:spPr>
        <p:txBody>
          <a:bodyPr wrap="none" lIns="100794" tIns="50397" rIns="100794" bIns="50397">
            <a:spAutoFit/>
          </a:bodyPr>
          <a:lstStyle/>
          <a:p>
            <a:pPr defTabSz="914400" hangingPunct="1">
              <a:lnSpc>
                <a:spcPct val="100000"/>
              </a:lnSpc>
              <a:buClrTx/>
              <a:buSzTx/>
              <a:buFontTx/>
              <a:buNone/>
              <a:defRPr/>
            </a:pPr>
            <a:r>
              <a:rPr lang="en-US" sz="800" dirty="0">
                <a:solidFill>
                  <a:srgbClr val="E5FFFF"/>
                </a:solidFill>
                <a:ea typeface="ＭＳ Ｐゴシック" charset="-128"/>
              </a:rPr>
              <a:t>SCHOOL OF ELECTRICAL AND COMPUTER ENGINEERING | </a:t>
            </a:r>
            <a:r>
              <a:rPr lang="en-US" sz="800" dirty="0" smtClean="0">
                <a:solidFill>
                  <a:srgbClr val="E5FFFF"/>
                </a:solidFill>
                <a:ea typeface="ＭＳ Ｐゴシック" charset="-128"/>
              </a:rPr>
              <a:t>SCHOOL OF COMPUTER SCIENCE | GEORGIA </a:t>
            </a:r>
            <a:r>
              <a:rPr lang="en-US" sz="800" dirty="0">
                <a:solidFill>
                  <a:srgbClr val="E5FFFF"/>
                </a:solidFill>
                <a:ea typeface="ＭＳ Ｐゴシック" charset="-128"/>
              </a:rPr>
              <a:t>INSTITUTE OF TECHNOLOGY</a:t>
            </a:r>
          </a:p>
        </p:txBody>
      </p:sp>
      <p:sp>
        <p:nvSpPr>
          <p:cNvPr id="84128" name="Rectangle 160"/>
          <p:cNvSpPr>
            <a:spLocks noChangeArrowheads="1"/>
          </p:cNvSpPr>
          <p:nvPr userDrawn="1"/>
        </p:nvSpPr>
        <p:spPr bwMode="auto">
          <a:xfrm>
            <a:off x="0" y="1"/>
            <a:ext cx="10080625" cy="255489"/>
          </a:xfrm>
          <a:prstGeom prst="rect">
            <a:avLst/>
          </a:prstGeom>
          <a:gradFill rotWithShape="1">
            <a:gsLst>
              <a:gs pos="0">
                <a:srgbClr val="002448"/>
              </a:gs>
              <a:gs pos="100000">
                <a:schemeClr val="bg2"/>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064" name="Rectangle 96"/>
          <p:cNvSpPr>
            <a:spLocks noGrp="1" noChangeArrowheads="1"/>
          </p:cNvSpPr>
          <p:nvPr>
            <p:ph type="sldNum" sz="quarter" idx="4"/>
          </p:nvPr>
        </p:nvSpPr>
        <p:spPr bwMode="auto">
          <a:xfrm>
            <a:off x="9639299" y="7265987"/>
            <a:ext cx="392113" cy="234490"/>
          </a:xfrm>
          <a:prstGeom prst="rect">
            <a:avLst/>
          </a:prstGeom>
          <a:noFill/>
          <a:ln w="9525">
            <a:noFill/>
            <a:miter lim="800000"/>
            <a:headEnd/>
            <a:tailEnd/>
          </a:ln>
          <a:effectLst/>
        </p:spPr>
        <p:txBody>
          <a:bodyPr vert="horz" wrap="square" lIns="0" tIns="50397" rIns="0" bIns="50397" numCol="1" anchor="t" anchorCtr="0" compatLnSpc="1">
            <a:prstTxWarp prst="textNoShape">
              <a:avLst/>
            </a:prstTxWarp>
          </a:bodyPr>
          <a:lstStyle>
            <a:lvl1pPr algn="r" eaLnBrk="1" hangingPunct="1">
              <a:defRPr sz="1100" b="1">
                <a:solidFill>
                  <a:srgbClr val="FFFFFF"/>
                </a:solidFill>
              </a:defRPr>
            </a:lvl1pPr>
          </a:lstStyle>
          <a:p>
            <a:pPr defTabSz="914400">
              <a:lnSpc>
                <a:spcPct val="100000"/>
              </a:lnSpc>
              <a:buClrTx/>
              <a:buSzTx/>
              <a:buFontTx/>
              <a:buNone/>
            </a:pPr>
            <a:fld id="{6D5DE730-85A1-43BF-B6EE-EC72C0E83D27}" type="slidenum">
              <a:rPr lang="en-US" smtClean="0">
                <a:latin typeface="Tahoma" pitchFamily="34" charset="0"/>
                <a:ea typeface="ＭＳ Ｐゴシック" charset="-128"/>
              </a:rPr>
              <a:pPr defTabSz="914400">
                <a:lnSpc>
                  <a:spcPct val="100000"/>
                </a:lnSpc>
                <a:buClrTx/>
                <a:buSzTx/>
                <a:buFontTx/>
                <a:buNone/>
              </a:pPr>
              <a:t>‹#›</a:t>
            </a:fld>
            <a:endParaRPr lang="en-US" dirty="0">
              <a:latin typeface="Tahoma" pitchFamily="34" charset="0"/>
              <a:ea typeface="ＭＳ Ｐゴシック" charset="-128"/>
            </a:endParaRPr>
          </a:p>
        </p:txBody>
      </p:sp>
      <p:sp>
        <p:nvSpPr>
          <p:cNvPr id="2" name="TextBox 1"/>
          <p:cNvSpPr txBox="1"/>
          <p:nvPr userDrawn="1"/>
        </p:nvSpPr>
        <p:spPr>
          <a:xfrm>
            <a:off x="8774112" y="7297737"/>
            <a:ext cx="847282" cy="237244"/>
          </a:xfrm>
          <a:prstGeom prst="rect">
            <a:avLst/>
          </a:prstGeom>
          <a:noFill/>
        </p:spPr>
        <p:txBody>
          <a:bodyPr wrap="none" rtlCol="0">
            <a:spAutoFit/>
          </a:bodyPr>
          <a:lstStyle/>
          <a:p>
            <a:pPr defTabSz="457200"/>
            <a:r>
              <a:rPr lang="en-US" sz="1000" dirty="0" smtClean="0">
                <a:solidFill>
                  <a:srgbClr val="FFFFFF"/>
                </a:solidFill>
              </a:rPr>
              <a:t>MANIFOLD</a:t>
            </a:r>
          </a:p>
        </p:txBody>
      </p:sp>
    </p:spTree>
    <p:extLst>
      <p:ext uri="{BB962C8B-B14F-4D97-AF65-F5344CB8AC3E}">
        <p14:creationId xmlns:p14="http://schemas.microsoft.com/office/powerpoint/2010/main" val="4252647523"/>
      </p:ext>
    </p:extLst>
  </p:cSld>
  <p:clrMap bg1="dk2" tx1="lt1" bg2="dk1"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ftr="0" dt="0"/>
  <p:txStyles>
    <p:titleStyle>
      <a:lvl1pPr algn="l" rtl="0" eaLnBrk="0" fontAlgn="base" hangingPunct="0">
        <a:spcBef>
          <a:spcPct val="0"/>
        </a:spcBef>
        <a:spcAft>
          <a:spcPct val="0"/>
        </a:spcAft>
        <a:defRPr sz="3300">
          <a:solidFill>
            <a:srgbClr val="080808"/>
          </a:solidFill>
          <a:effectLst/>
          <a:latin typeface="+mj-lt"/>
          <a:ea typeface="ＭＳ Ｐゴシック" charset="-128"/>
          <a:cs typeface="+mj-cs"/>
        </a:defRPr>
      </a:lvl1pPr>
      <a:lvl2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2pPr>
      <a:lvl3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3pPr>
      <a:lvl4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4pPr>
      <a:lvl5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5pPr>
      <a:lvl6pPr marL="503972"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6pPr>
      <a:lvl7pPr marL="1007943"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7pPr>
      <a:lvl8pPr marL="1511915"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8pPr>
      <a:lvl9pPr marL="2015886"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9pPr>
    </p:titleStyle>
    <p:bodyStyle>
      <a:lvl1pPr marL="194240" indent="-19424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2218" indent="-19424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50197" indent="-19424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8176" indent="-1942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908" indent="-1837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1879"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5851"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9822"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3794"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Rectangle 37"/>
          <p:cNvSpPr>
            <a:spLocks noGrp="1" noChangeArrowheads="1"/>
          </p:cNvSpPr>
          <p:nvPr>
            <p:ph type="title"/>
          </p:nvPr>
        </p:nvSpPr>
        <p:spPr bwMode="auto">
          <a:xfrm>
            <a:off x="388524" y="246740"/>
            <a:ext cx="9373581" cy="1044705"/>
          </a:xfrm>
          <a:prstGeom prst="rect">
            <a:avLst/>
          </a:prstGeom>
          <a:noFill/>
          <a:ln w="9525">
            <a:noFill/>
            <a:miter lim="800000"/>
            <a:headEnd/>
            <a:tailEnd/>
          </a:ln>
          <a:effectLst/>
        </p:spPr>
        <p:txBody>
          <a:bodyPr vert="horz" wrap="square" lIns="100794" tIns="50397" rIns="100794" bIns="50397" numCol="1" anchor="ctr" anchorCtr="0" compatLnSpc="1">
            <a:prstTxWarp prst="textNoShape">
              <a:avLst/>
            </a:prstTxWarp>
          </a:bodyPr>
          <a:lstStyle/>
          <a:p>
            <a:pPr lvl="0"/>
            <a:r>
              <a:rPr lang="en-US" dirty="0" smtClean="0"/>
              <a:t>Click to edit Master title style</a:t>
            </a:r>
          </a:p>
        </p:txBody>
      </p:sp>
      <p:sp>
        <p:nvSpPr>
          <p:cNvPr id="15" name="Rectangle 38"/>
          <p:cNvSpPr>
            <a:spLocks noGrp="1" noChangeArrowheads="1"/>
          </p:cNvSpPr>
          <p:nvPr>
            <p:ph type="body" idx="1"/>
          </p:nvPr>
        </p:nvSpPr>
        <p:spPr bwMode="auto">
          <a:xfrm>
            <a:off x="383275" y="1562683"/>
            <a:ext cx="9382331" cy="5354770"/>
          </a:xfrm>
          <a:prstGeom prst="rect">
            <a:avLst/>
          </a:prstGeom>
          <a:noFill/>
          <a:ln w="9525">
            <a:noFill/>
            <a:miter lim="800000"/>
            <a:headEnd/>
            <a:tailEnd/>
          </a:ln>
          <a:effectLst/>
        </p:spPr>
        <p:txBody>
          <a:bodyPr vert="horz" wrap="square" lIns="100794" tIns="50397" rIns="100794" bIns="50397"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 name="Rectangle 151"/>
          <p:cNvSpPr>
            <a:spLocks noChangeArrowheads="1"/>
          </p:cNvSpPr>
          <p:nvPr userDrawn="1"/>
        </p:nvSpPr>
        <p:spPr bwMode="auto">
          <a:xfrm>
            <a:off x="8713791" y="7302437"/>
            <a:ext cx="1366834" cy="257238"/>
          </a:xfrm>
          <a:prstGeom prst="rect">
            <a:avLst/>
          </a:prstGeom>
          <a:solidFill>
            <a:srgbClr val="366AA4"/>
          </a:solidFill>
          <a:ln w="9525">
            <a:noFill/>
            <a:miter lim="800000"/>
            <a:headEnd/>
            <a:tailEnd/>
          </a:ln>
          <a:effectLst>
            <a:outerShdw blurRad="63500" dist="12700" algn="ctr" rotWithShape="0">
              <a:srgbClr val="000000">
                <a:alpha val="74998"/>
              </a:srgbClr>
            </a:outerShdw>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7" name="Rectangle 157"/>
          <p:cNvSpPr>
            <a:spLocks noChangeArrowheads="1"/>
          </p:cNvSpPr>
          <p:nvPr userDrawn="1"/>
        </p:nvSpPr>
        <p:spPr bwMode="auto">
          <a:xfrm>
            <a:off x="0" y="7302437"/>
            <a:ext cx="8722541" cy="257238"/>
          </a:xfrm>
          <a:prstGeom prst="rect">
            <a:avLst/>
          </a:prstGeom>
          <a:gradFill rotWithShape="1">
            <a:gsLst>
              <a:gs pos="0">
                <a:srgbClr val="002448">
                  <a:gamma/>
                  <a:shade val="46275"/>
                  <a:invGamma/>
                </a:srgbClr>
              </a:gs>
              <a:gs pos="100000">
                <a:srgbClr val="002448"/>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18" name="Rectangle 159"/>
          <p:cNvSpPr>
            <a:spLocks noChangeArrowheads="1"/>
          </p:cNvSpPr>
          <p:nvPr userDrawn="1"/>
        </p:nvSpPr>
        <p:spPr bwMode="auto">
          <a:xfrm>
            <a:off x="11112" y="7326936"/>
            <a:ext cx="6884873" cy="224889"/>
          </a:xfrm>
          <a:prstGeom prst="rect">
            <a:avLst/>
          </a:prstGeom>
          <a:noFill/>
          <a:ln w="9525" algn="ctr">
            <a:noFill/>
            <a:miter lim="800000"/>
            <a:headEnd/>
            <a:tailEnd/>
          </a:ln>
          <a:effectLst/>
        </p:spPr>
        <p:txBody>
          <a:bodyPr wrap="none" lIns="100794" tIns="50397" rIns="100794" bIns="50397">
            <a:spAutoFit/>
          </a:bodyPr>
          <a:lstStyle/>
          <a:p>
            <a:pPr defTabSz="914400" hangingPunct="1">
              <a:lnSpc>
                <a:spcPct val="100000"/>
              </a:lnSpc>
              <a:buClrTx/>
              <a:buSzTx/>
              <a:buFontTx/>
              <a:buNone/>
              <a:defRPr/>
            </a:pPr>
            <a:r>
              <a:rPr lang="en-US" sz="800" dirty="0">
                <a:solidFill>
                  <a:srgbClr val="E5FFFF"/>
                </a:solidFill>
                <a:ea typeface="ＭＳ Ｐゴシック" charset="-128"/>
              </a:rPr>
              <a:t>SCHOOL OF ELECTRICAL AND COMPUTER ENGINEERING | </a:t>
            </a:r>
            <a:r>
              <a:rPr lang="en-US" sz="800" dirty="0" smtClean="0">
                <a:solidFill>
                  <a:srgbClr val="E5FFFF"/>
                </a:solidFill>
                <a:ea typeface="ＭＳ Ｐゴシック" charset="-128"/>
              </a:rPr>
              <a:t>SCHOOL OF COMPUTER SCIENCE | GEORGIA </a:t>
            </a:r>
            <a:r>
              <a:rPr lang="en-US" sz="800" dirty="0">
                <a:solidFill>
                  <a:srgbClr val="E5FFFF"/>
                </a:solidFill>
                <a:ea typeface="ＭＳ Ｐゴシック" charset="-128"/>
              </a:rPr>
              <a:t>INSTITUTE OF TECHNOLOGY</a:t>
            </a:r>
          </a:p>
        </p:txBody>
      </p:sp>
      <p:sp>
        <p:nvSpPr>
          <p:cNvPr id="19" name="Rectangle 160"/>
          <p:cNvSpPr>
            <a:spLocks noChangeArrowheads="1"/>
          </p:cNvSpPr>
          <p:nvPr userDrawn="1"/>
        </p:nvSpPr>
        <p:spPr bwMode="auto">
          <a:xfrm>
            <a:off x="0" y="1"/>
            <a:ext cx="10080625" cy="255489"/>
          </a:xfrm>
          <a:prstGeom prst="rect">
            <a:avLst/>
          </a:prstGeom>
          <a:gradFill rotWithShape="1">
            <a:gsLst>
              <a:gs pos="0">
                <a:srgbClr val="002448"/>
              </a:gs>
              <a:gs pos="100000">
                <a:schemeClr val="bg2"/>
              </a:gs>
            </a:gsLst>
            <a:lin ang="0" scaled="1"/>
          </a:gradFill>
          <a:ln w="9525" algn="ctr">
            <a:noFill/>
            <a:miter lim="800000"/>
            <a:headEnd/>
            <a:tailEnd/>
          </a:ln>
          <a:effectLst/>
        </p:spPr>
        <p:txBody>
          <a:bodyPr wrap="none" lIns="100794" tIns="50397" rIns="100794" bIns="50397" anchor="ctr"/>
          <a:lstStyle/>
          <a:p>
            <a:pPr algn="ctr" defTabSz="914400"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20" name="Rectangle 96"/>
          <p:cNvSpPr>
            <a:spLocks noGrp="1" noChangeArrowheads="1"/>
          </p:cNvSpPr>
          <p:nvPr>
            <p:ph type="sldNum" sz="quarter" idx="4"/>
          </p:nvPr>
        </p:nvSpPr>
        <p:spPr bwMode="auto">
          <a:xfrm>
            <a:off x="9639299" y="7265987"/>
            <a:ext cx="392113" cy="234490"/>
          </a:xfrm>
          <a:prstGeom prst="rect">
            <a:avLst/>
          </a:prstGeom>
          <a:noFill/>
          <a:ln w="9525">
            <a:noFill/>
            <a:miter lim="800000"/>
            <a:headEnd/>
            <a:tailEnd/>
          </a:ln>
          <a:effectLst/>
        </p:spPr>
        <p:txBody>
          <a:bodyPr vert="horz" wrap="square" lIns="0" tIns="50397" rIns="0" bIns="50397" numCol="1" anchor="t" anchorCtr="0" compatLnSpc="1">
            <a:prstTxWarp prst="textNoShape">
              <a:avLst/>
            </a:prstTxWarp>
          </a:bodyPr>
          <a:lstStyle>
            <a:lvl1pPr algn="r" eaLnBrk="1" hangingPunct="1">
              <a:defRPr sz="1100" b="1">
                <a:solidFill>
                  <a:srgbClr val="FFFFFF"/>
                </a:solidFill>
              </a:defRPr>
            </a:lvl1pPr>
          </a:lstStyle>
          <a:p>
            <a:pPr defTabSz="914400">
              <a:lnSpc>
                <a:spcPct val="100000"/>
              </a:lnSpc>
              <a:buClrTx/>
              <a:buSzTx/>
              <a:buFontTx/>
              <a:buNone/>
            </a:pPr>
            <a:fld id="{6D5DE730-85A1-43BF-B6EE-EC72C0E83D27}" type="slidenum">
              <a:rPr lang="en-US" smtClean="0">
                <a:latin typeface="Tahoma" pitchFamily="34" charset="0"/>
                <a:ea typeface="ＭＳ Ｐゴシック" charset="-128"/>
              </a:rPr>
              <a:pPr defTabSz="914400">
                <a:lnSpc>
                  <a:spcPct val="100000"/>
                </a:lnSpc>
                <a:buClrTx/>
                <a:buSzTx/>
                <a:buFontTx/>
                <a:buNone/>
              </a:pPr>
              <a:t>‹#›</a:t>
            </a:fld>
            <a:endParaRPr lang="en-US" dirty="0">
              <a:latin typeface="Tahoma" pitchFamily="34" charset="0"/>
              <a:ea typeface="ＭＳ Ｐゴシック" charset="-128"/>
            </a:endParaRPr>
          </a:p>
        </p:txBody>
      </p:sp>
      <p:sp>
        <p:nvSpPr>
          <p:cNvPr id="21" name="TextBox 20"/>
          <p:cNvSpPr txBox="1"/>
          <p:nvPr userDrawn="1"/>
        </p:nvSpPr>
        <p:spPr>
          <a:xfrm>
            <a:off x="8774112" y="7297737"/>
            <a:ext cx="847282" cy="237244"/>
          </a:xfrm>
          <a:prstGeom prst="rect">
            <a:avLst/>
          </a:prstGeom>
          <a:noFill/>
        </p:spPr>
        <p:txBody>
          <a:bodyPr wrap="none" rtlCol="0">
            <a:spAutoFit/>
          </a:bodyPr>
          <a:lstStyle/>
          <a:p>
            <a:pPr defTabSz="457200"/>
            <a:r>
              <a:rPr lang="en-US" sz="1000" dirty="0" smtClean="0">
                <a:solidFill>
                  <a:srgbClr val="FFFFFF"/>
                </a:solidFill>
              </a:rPr>
              <a:t>MANIFOLD</a:t>
            </a:r>
          </a:p>
        </p:txBody>
      </p:sp>
    </p:spTree>
    <p:extLst>
      <p:ext uri="{BB962C8B-B14F-4D97-AF65-F5344CB8AC3E}">
        <p14:creationId xmlns:p14="http://schemas.microsoft.com/office/powerpoint/2010/main" val="3045801803"/>
      </p:ext>
    </p:extLst>
  </p:cSld>
  <p:clrMap bg1="dk2" tx1="lt1" bg2="dk1"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dt="0"/>
  <p:txStyles>
    <p:titleStyle>
      <a:lvl1pPr algn="l" rtl="0" eaLnBrk="0" fontAlgn="base" hangingPunct="0">
        <a:spcBef>
          <a:spcPct val="0"/>
        </a:spcBef>
        <a:spcAft>
          <a:spcPct val="0"/>
        </a:spcAft>
        <a:defRPr sz="3300">
          <a:solidFill>
            <a:srgbClr val="080808"/>
          </a:solidFill>
          <a:effectLst/>
          <a:latin typeface="+mj-lt"/>
          <a:ea typeface="ＭＳ Ｐゴシック" charset="-128"/>
          <a:cs typeface="+mj-cs"/>
        </a:defRPr>
      </a:lvl1pPr>
      <a:lvl2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2pPr>
      <a:lvl3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3pPr>
      <a:lvl4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4pPr>
      <a:lvl5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5pPr>
      <a:lvl6pPr marL="503972"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6pPr>
      <a:lvl7pPr marL="1007943"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7pPr>
      <a:lvl8pPr marL="1511915"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8pPr>
      <a:lvl9pPr marL="2015886"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9pPr>
    </p:titleStyle>
    <p:bodyStyle>
      <a:lvl1pPr marL="194240" indent="-19424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2218" indent="-19424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50197" indent="-19424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8176" indent="-1942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908" indent="-18374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1879"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5851"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9822"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3794" indent="-183740"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88525" y="521478"/>
            <a:ext cx="9370081" cy="1041206"/>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383274" y="1763924"/>
            <a:ext cx="9378831" cy="499078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ChangeArrowheads="1"/>
          </p:cNvSpPr>
          <p:nvPr/>
        </p:nvSpPr>
        <p:spPr bwMode="auto">
          <a:xfrm>
            <a:off x="8713791" y="7302437"/>
            <a:ext cx="1366834" cy="257238"/>
          </a:xfrm>
          <a:prstGeom prst="rect">
            <a:avLst/>
          </a:prstGeom>
          <a:solidFill>
            <a:srgbClr val="366AA4"/>
          </a:solidFill>
          <a:ln w="9525">
            <a:noFill/>
            <a:round/>
            <a:headEnd/>
            <a:tailEnd/>
          </a:ln>
          <a:effectLst/>
        </p:spPr>
        <p:txBody>
          <a:bodyPr wrap="none" lIns="100794" tIns="50397" rIns="100794" bIns="50397"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grpSp>
        <p:nvGrpSpPr>
          <p:cNvPr id="15" name="Group 14"/>
          <p:cNvGrpSpPr/>
          <p:nvPr userDrawn="1"/>
        </p:nvGrpSpPr>
        <p:grpSpPr>
          <a:xfrm>
            <a:off x="8811795" y="7360182"/>
            <a:ext cx="680794" cy="199493"/>
            <a:chOff x="7315200" y="5867400"/>
            <a:chExt cx="617539" cy="180976"/>
          </a:xfrm>
        </p:grpSpPr>
        <p:sp>
          <p:nvSpPr>
            <p:cNvPr id="1029" name="AutoShape 5"/>
            <p:cNvSpPr>
              <a:spLocks noChangeArrowheads="1"/>
            </p:cNvSpPr>
            <p:nvPr/>
          </p:nvSpPr>
          <p:spPr bwMode="auto">
            <a:xfrm>
              <a:off x="7315200" y="5868988"/>
              <a:ext cx="153988" cy="177801"/>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330 w 394"/>
                <a:gd name="T5" fmla="*/ 403 h 436"/>
                <a:gd name="T6" fmla="*/ 267 w 394"/>
                <a:gd name="T7" fmla="*/ 424 h 436"/>
                <a:gd name="T8" fmla="*/ 218 w 394"/>
                <a:gd name="T9" fmla="*/ 433 h 436"/>
                <a:gd name="T10" fmla="*/ 182 w 394"/>
                <a:gd name="T11" fmla="*/ 436 h 436"/>
                <a:gd name="T12" fmla="*/ 143 w 394"/>
                <a:gd name="T13" fmla="*/ 433 h 436"/>
                <a:gd name="T14" fmla="*/ 116 w 394"/>
                <a:gd name="T15" fmla="*/ 426 h 436"/>
                <a:gd name="T16" fmla="*/ 85 w 394"/>
                <a:gd name="T17" fmla="*/ 412 h 436"/>
                <a:gd name="T18" fmla="*/ 50 w 394"/>
                <a:gd name="T19" fmla="*/ 385 h 436"/>
                <a:gd name="T20" fmla="*/ 29 w 394"/>
                <a:gd name="T21" fmla="*/ 357 h 436"/>
                <a:gd name="T22" fmla="*/ 17 w 394"/>
                <a:gd name="T23" fmla="*/ 333 h 436"/>
                <a:gd name="T24" fmla="*/ 5 w 394"/>
                <a:gd name="T25" fmla="*/ 286 h 436"/>
                <a:gd name="T26" fmla="*/ 2 w 394"/>
                <a:gd name="T27" fmla="*/ 230 h 436"/>
                <a:gd name="T28" fmla="*/ 8 w 394"/>
                <a:gd name="T29" fmla="*/ 178 h 436"/>
                <a:gd name="T30" fmla="*/ 23 w 394"/>
                <a:gd name="T31" fmla="*/ 131 h 436"/>
                <a:gd name="T32" fmla="*/ 38 w 394"/>
                <a:gd name="T33" fmla="*/ 100 h 436"/>
                <a:gd name="T34" fmla="*/ 59 w 394"/>
                <a:gd name="T35" fmla="*/ 73 h 436"/>
                <a:gd name="T36" fmla="*/ 86 w 394"/>
                <a:gd name="T37" fmla="*/ 48 h 436"/>
                <a:gd name="T38" fmla="*/ 125 w 394"/>
                <a:gd name="T39" fmla="*/ 24 h 436"/>
                <a:gd name="T40" fmla="*/ 173 w 394"/>
                <a:gd name="T41" fmla="*/ 9 h 436"/>
                <a:gd name="T42" fmla="*/ 212 w 394"/>
                <a:gd name="T43" fmla="*/ 2 h 436"/>
                <a:gd name="T44" fmla="*/ 256 w 394"/>
                <a:gd name="T45" fmla="*/ 0 h 436"/>
                <a:gd name="T46" fmla="*/ 300 w 394"/>
                <a:gd name="T47" fmla="*/ 3 h 436"/>
                <a:gd name="T48" fmla="*/ 334 w 394"/>
                <a:gd name="T49" fmla="*/ 11 h 436"/>
                <a:gd name="T50" fmla="*/ 361 w 394"/>
                <a:gd name="T51" fmla="*/ 26 h 436"/>
                <a:gd name="T52" fmla="*/ 381 w 394"/>
                <a:gd name="T53" fmla="*/ 47 h 436"/>
                <a:gd name="T54" fmla="*/ 390 w 394"/>
                <a:gd name="T55" fmla="*/ 64 h 436"/>
                <a:gd name="T56" fmla="*/ 364 w 394"/>
                <a:gd name="T57" fmla="*/ 116 h 436"/>
                <a:gd name="T58" fmla="*/ 322 w 394"/>
                <a:gd name="T59" fmla="*/ 145 h 436"/>
                <a:gd name="T60" fmla="*/ 319 w 394"/>
                <a:gd name="T61" fmla="*/ 112 h 436"/>
                <a:gd name="T62" fmla="*/ 312 w 394"/>
                <a:gd name="T63" fmla="*/ 82 h 436"/>
                <a:gd name="T64" fmla="*/ 297 w 394"/>
                <a:gd name="T65" fmla="*/ 54 h 436"/>
                <a:gd name="T66" fmla="*/ 277 w 394"/>
                <a:gd name="T67" fmla="*/ 35 h 436"/>
                <a:gd name="T68" fmla="*/ 252 w 394"/>
                <a:gd name="T69" fmla="*/ 26 h 436"/>
                <a:gd name="T70" fmla="*/ 218 w 394"/>
                <a:gd name="T71" fmla="*/ 24 h 436"/>
                <a:gd name="T72" fmla="*/ 199 w 394"/>
                <a:gd name="T73" fmla="*/ 29 h 436"/>
                <a:gd name="T74" fmla="*/ 181 w 394"/>
                <a:gd name="T75" fmla="*/ 36 h 436"/>
                <a:gd name="T76" fmla="*/ 160 w 394"/>
                <a:gd name="T77" fmla="*/ 53 h 436"/>
                <a:gd name="T78" fmla="*/ 133 w 394"/>
                <a:gd name="T79" fmla="*/ 88 h 436"/>
                <a:gd name="T80" fmla="*/ 116 w 394"/>
                <a:gd name="T81" fmla="*/ 134 h 436"/>
                <a:gd name="T82" fmla="*/ 107 w 394"/>
                <a:gd name="T83" fmla="*/ 190 h 436"/>
                <a:gd name="T84" fmla="*/ 109 w 394"/>
                <a:gd name="T85" fmla="*/ 250 h 436"/>
                <a:gd name="T86" fmla="*/ 122 w 394"/>
                <a:gd name="T87" fmla="*/ 301 h 436"/>
                <a:gd name="T88" fmla="*/ 133 w 394"/>
                <a:gd name="T89" fmla="*/ 324 h 436"/>
                <a:gd name="T90" fmla="*/ 145 w 394"/>
                <a:gd name="T91" fmla="*/ 343 h 436"/>
                <a:gd name="T92" fmla="*/ 167 w 394"/>
                <a:gd name="T93" fmla="*/ 364 h 436"/>
                <a:gd name="T94" fmla="*/ 191 w 394"/>
                <a:gd name="T95" fmla="*/ 379 h 436"/>
                <a:gd name="T96" fmla="*/ 236 w 394"/>
                <a:gd name="T97" fmla="*/ 390 h 436"/>
                <a:gd name="T98" fmla="*/ 280 w 394"/>
                <a:gd name="T99" fmla="*/ 388 h 436"/>
                <a:gd name="T100" fmla="*/ 343 w 394"/>
                <a:gd name="T101" fmla="*/ 372 h 436"/>
                <a:gd name="T102" fmla="*/ 381 w 394"/>
                <a:gd name="T103" fmla="*/ 378 h 436"/>
                <a:gd name="T104" fmla="*/ 0 w 394"/>
                <a:gd name="T105" fmla="*/ 0 h 436"/>
                <a:gd name="T106" fmla="*/ 394 w 394"/>
                <a:gd name="T107" fmla="*/ 436 h 436"/>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394" h="436">
                  <a:moveTo>
                    <a:pt x="381" y="378"/>
                  </a:moveTo>
                  <a:lnTo>
                    <a:pt x="355" y="391"/>
                  </a:lnTo>
                  <a:lnTo>
                    <a:pt x="330" y="403"/>
                  </a:lnTo>
                  <a:lnTo>
                    <a:pt x="304" y="412"/>
                  </a:lnTo>
                  <a:lnTo>
                    <a:pt x="279" y="421"/>
                  </a:lnTo>
                  <a:lnTo>
                    <a:pt x="267" y="424"/>
                  </a:lnTo>
                  <a:lnTo>
                    <a:pt x="255" y="427"/>
                  </a:lnTo>
                  <a:lnTo>
                    <a:pt x="230" y="432"/>
                  </a:lnTo>
                  <a:lnTo>
                    <a:pt x="218" y="433"/>
                  </a:lnTo>
                  <a:lnTo>
                    <a:pt x="206" y="435"/>
                  </a:lnTo>
                  <a:lnTo>
                    <a:pt x="194" y="436"/>
                  </a:lnTo>
                  <a:lnTo>
                    <a:pt x="182" y="436"/>
                  </a:lnTo>
                  <a:lnTo>
                    <a:pt x="163" y="435"/>
                  </a:lnTo>
                  <a:lnTo>
                    <a:pt x="152" y="435"/>
                  </a:lnTo>
                  <a:lnTo>
                    <a:pt x="143" y="433"/>
                  </a:lnTo>
                  <a:lnTo>
                    <a:pt x="134" y="432"/>
                  </a:lnTo>
                  <a:lnTo>
                    <a:pt x="125" y="429"/>
                  </a:lnTo>
                  <a:lnTo>
                    <a:pt x="116" y="426"/>
                  </a:lnTo>
                  <a:lnTo>
                    <a:pt x="107" y="423"/>
                  </a:lnTo>
                  <a:lnTo>
                    <a:pt x="92" y="415"/>
                  </a:lnTo>
                  <a:lnTo>
                    <a:pt x="85" y="412"/>
                  </a:lnTo>
                  <a:lnTo>
                    <a:pt x="77" y="408"/>
                  </a:lnTo>
                  <a:lnTo>
                    <a:pt x="62" y="397"/>
                  </a:lnTo>
                  <a:lnTo>
                    <a:pt x="50" y="385"/>
                  </a:lnTo>
                  <a:lnTo>
                    <a:pt x="44" y="378"/>
                  </a:lnTo>
                  <a:lnTo>
                    <a:pt x="38" y="372"/>
                  </a:lnTo>
                  <a:lnTo>
                    <a:pt x="29" y="357"/>
                  </a:lnTo>
                  <a:lnTo>
                    <a:pt x="24" y="349"/>
                  </a:lnTo>
                  <a:lnTo>
                    <a:pt x="20" y="340"/>
                  </a:lnTo>
                  <a:lnTo>
                    <a:pt x="17" y="333"/>
                  </a:lnTo>
                  <a:lnTo>
                    <a:pt x="14" y="324"/>
                  </a:lnTo>
                  <a:lnTo>
                    <a:pt x="8" y="306"/>
                  </a:lnTo>
                  <a:lnTo>
                    <a:pt x="5" y="286"/>
                  </a:lnTo>
                  <a:lnTo>
                    <a:pt x="2" y="267"/>
                  </a:lnTo>
                  <a:lnTo>
                    <a:pt x="0" y="245"/>
                  </a:lnTo>
                  <a:lnTo>
                    <a:pt x="2" y="230"/>
                  </a:lnTo>
                  <a:lnTo>
                    <a:pt x="2" y="217"/>
                  </a:lnTo>
                  <a:lnTo>
                    <a:pt x="5" y="190"/>
                  </a:lnTo>
                  <a:lnTo>
                    <a:pt x="8" y="178"/>
                  </a:lnTo>
                  <a:lnTo>
                    <a:pt x="11" y="164"/>
                  </a:lnTo>
                  <a:lnTo>
                    <a:pt x="18" y="142"/>
                  </a:lnTo>
                  <a:lnTo>
                    <a:pt x="23" y="131"/>
                  </a:lnTo>
                  <a:lnTo>
                    <a:pt x="27" y="119"/>
                  </a:lnTo>
                  <a:lnTo>
                    <a:pt x="32" y="110"/>
                  </a:lnTo>
                  <a:lnTo>
                    <a:pt x="38" y="100"/>
                  </a:lnTo>
                  <a:lnTo>
                    <a:pt x="46" y="91"/>
                  </a:lnTo>
                  <a:lnTo>
                    <a:pt x="52" y="82"/>
                  </a:lnTo>
                  <a:lnTo>
                    <a:pt x="59" y="73"/>
                  </a:lnTo>
                  <a:lnTo>
                    <a:pt x="68" y="65"/>
                  </a:lnTo>
                  <a:lnTo>
                    <a:pt x="77" y="56"/>
                  </a:lnTo>
                  <a:lnTo>
                    <a:pt x="86" y="48"/>
                  </a:lnTo>
                  <a:lnTo>
                    <a:pt x="104" y="36"/>
                  </a:lnTo>
                  <a:lnTo>
                    <a:pt x="115" y="30"/>
                  </a:lnTo>
                  <a:lnTo>
                    <a:pt x="125" y="24"/>
                  </a:lnTo>
                  <a:lnTo>
                    <a:pt x="137" y="20"/>
                  </a:lnTo>
                  <a:lnTo>
                    <a:pt x="148" y="15"/>
                  </a:lnTo>
                  <a:lnTo>
                    <a:pt x="173" y="9"/>
                  </a:lnTo>
                  <a:lnTo>
                    <a:pt x="185" y="6"/>
                  </a:lnTo>
                  <a:lnTo>
                    <a:pt x="199" y="3"/>
                  </a:lnTo>
                  <a:lnTo>
                    <a:pt x="212" y="2"/>
                  </a:lnTo>
                  <a:lnTo>
                    <a:pt x="226" y="0"/>
                  </a:lnTo>
                  <a:lnTo>
                    <a:pt x="241" y="0"/>
                  </a:lnTo>
                  <a:lnTo>
                    <a:pt x="256" y="0"/>
                  </a:lnTo>
                  <a:lnTo>
                    <a:pt x="271" y="0"/>
                  </a:lnTo>
                  <a:lnTo>
                    <a:pt x="286" y="2"/>
                  </a:lnTo>
                  <a:lnTo>
                    <a:pt x="300" y="3"/>
                  </a:lnTo>
                  <a:lnTo>
                    <a:pt x="312" y="5"/>
                  </a:lnTo>
                  <a:lnTo>
                    <a:pt x="324" y="8"/>
                  </a:lnTo>
                  <a:lnTo>
                    <a:pt x="334" y="11"/>
                  </a:lnTo>
                  <a:lnTo>
                    <a:pt x="345" y="15"/>
                  </a:lnTo>
                  <a:lnTo>
                    <a:pt x="354" y="20"/>
                  </a:lnTo>
                  <a:lnTo>
                    <a:pt x="361" y="26"/>
                  </a:lnTo>
                  <a:lnTo>
                    <a:pt x="369" y="32"/>
                  </a:lnTo>
                  <a:lnTo>
                    <a:pt x="375" y="39"/>
                  </a:lnTo>
                  <a:lnTo>
                    <a:pt x="381" y="47"/>
                  </a:lnTo>
                  <a:lnTo>
                    <a:pt x="384" y="51"/>
                  </a:lnTo>
                  <a:lnTo>
                    <a:pt x="385" y="54"/>
                  </a:lnTo>
                  <a:lnTo>
                    <a:pt x="390" y="64"/>
                  </a:lnTo>
                  <a:lnTo>
                    <a:pt x="393" y="74"/>
                  </a:lnTo>
                  <a:lnTo>
                    <a:pt x="394" y="85"/>
                  </a:lnTo>
                  <a:lnTo>
                    <a:pt x="364" y="116"/>
                  </a:lnTo>
                  <a:lnTo>
                    <a:pt x="349" y="131"/>
                  </a:lnTo>
                  <a:lnTo>
                    <a:pt x="336" y="148"/>
                  </a:lnTo>
                  <a:lnTo>
                    <a:pt x="322" y="145"/>
                  </a:lnTo>
                  <a:lnTo>
                    <a:pt x="321" y="131"/>
                  </a:lnTo>
                  <a:lnTo>
                    <a:pt x="319" y="118"/>
                  </a:lnTo>
                  <a:lnTo>
                    <a:pt x="319" y="112"/>
                  </a:lnTo>
                  <a:lnTo>
                    <a:pt x="318" y="104"/>
                  </a:lnTo>
                  <a:lnTo>
                    <a:pt x="315" y="94"/>
                  </a:lnTo>
                  <a:lnTo>
                    <a:pt x="312" y="82"/>
                  </a:lnTo>
                  <a:lnTo>
                    <a:pt x="307" y="73"/>
                  </a:lnTo>
                  <a:lnTo>
                    <a:pt x="303" y="64"/>
                  </a:lnTo>
                  <a:lnTo>
                    <a:pt x="297" y="54"/>
                  </a:lnTo>
                  <a:lnTo>
                    <a:pt x="291" y="47"/>
                  </a:lnTo>
                  <a:lnTo>
                    <a:pt x="285" y="41"/>
                  </a:lnTo>
                  <a:lnTo>
                    <a:pt x="277" y="35"/>
                  </a:lnTo>
                  <a:lnTo>
                    <a:pt x="268" y="32"/>
                  </a:lnTo>
                  <a:lnTo>
                    <a:pt x="261" y="27"/>
                  </a:lnTo>
                  <a:lnTo>
                    <a:pt x="252" y="26"/>
                  </a:lnTo>
                  <a:lnTo>
                    <a:pt x="241" y="24"/>
                  </a:lnTo>
                  <a:lnTo>
                    <a:pt x="232" y="23"/>
                  </a:lnTo>
                  <a:lnTo>
                    <a:pt x="218" y="24"/>
                  </a:lnTo>
                  <a:lnTo>
                    <a:pt x="211" y="24"/>
                  </a:lnTo>
                  <a:lnTo>
                    <a:pt x="205" y="26"/>
                  </a:lnTo>
                  <a:lnTo>
                    <a:pt x="199" y="29"/>
                  </a:lnTo>
                  <a:lnTo>
                    <a:pt x="193" y="30"/>
                  </a:lnTo>
                  <a:lnTo>
                    <a:pt x="187" y="33"/>
                  </a:lnTo>
                  <a:lnTo>
                    <a:pt x="181" y="36"/>
                  </a:lnTo>
                  <a:lnTo>
                    <a:pt x="170" y="44"/>
                  </a:lnTo>
                  <a:lnTo>
                    <a:pt x="164" y="47"/>
                  </a:lnTo>
                  <a:lnTo>
                    <a:pt x="160" y="53"/>
                  </a:lnTo>
                  <a:lnTo>
                    <a:pt x="151" y="62"/>
                  </a:lnTo>
                  <a:lnTo>
                    <a:pt x="142" y="76"/>
                  </a:lnTo>
                  <a:lnTo>
                    <a:pt x="133" y="88"/>
                  </a:lnTo>
                  <a:lnTo>
                    <a:pt x="127" y="103"/>
                  </a:lnTo>
                  <a:lnTo>
                    <a:pt x="121" y="118"/>
                  </a:lnTo>
                  <a:lnTo>
                    <a:pt x="116" y="134"/>
                  </a:lnTo>
                  <a:lnTo>
                    <a:pt x="112" y="152"/>
                  </a:lnTo>
                  <a:lnTo>
                    <a:pt x="109" y="170"/>
                  </a:lnTo>
                  <a:lnTo>
                    <a:pt x="107" y="190"/>
                  </a:lnTo>
                  <a:lnTo>
                    <a:pt x="107" y="211"/>
                  </a:lnTo>
                  <a:lnTo>
                    <a:pt x="107" y="230"/>
                  </a:lnTo>
                  <a:lnTo>
                    <a:pt x="109" y="250"/>
                  </a:lnTo>
                  <a:lnTo>
                    <a:pt x="112" y="268"/>
                  </a:lnTo>
                  <a:lnTo>
                    <a:pt x="116" y="286"/>
                  </a:lnTo>
                  <a:lnTo>
                    <a:pt x="122" y="301"/>
                  </a:lnTo>
                  <a:lnTo>
                    <a:pt x="125" y="309"/>
                  </a:lnTo>
                  <a:lnTo>
                    <a:pt x="128" y="316"/>
                  </a:lnTo>
                  <a:lnTo>
                    <a:pt x="133" y="324"/>
                  </a:lnTo>
                  <a:lnTo>
                    <a:pt x="136" y="330"/>
                  </a:lnTo>
                  <a:lnTo>
                    <a:pt x="140" y="337"/>
                  </a:lnTo>
                  <a:lnTo>
                    <a:pt x="145" y="343"/>
                  </a:lnTo>
                  <a:lnTo>
                    <a:pt x="155" y="354"/>
                  </a:lnTo>
                  <a:lnTo>
                    <a:pt x="161" y="358"/>
                  </a:lnTo>
                  <a:lnTo>
                    <a:pt x="167" y="364"/>
                  </a:lnTo>
                  <a:lnTo>
                    <a:pt x="179" y="372"/>
                  </a:lnTo>
                  <a:lnTo>
                    <a:pt x="185" y="375"/>
                  </a:lnTo>
                  <a:lnTo>
                    <a:pt x="191" y="379"/>
                  </a:lnTo>
                  <a:lnTo>
                    <a:pt x="206" y="384"/>
                  </a:lnTo>
                  <a:lnTo>
                    <a:pt x="220" y="387"/>
                  </a:lnTo>
                  <a:lnTo>
                    <a:pt x="236" y="390"/>
                  </a:lnTo>
                  <a:lnTo>
                    <a:pt x="253" y="390"/>
                  </a:lnTo>
                  <a:lnTo>
                    <a:pt x="267" y="390"/>
                  </a:lnTo>
                  <a:lnTo>
                    <a:pt x="280" y="388"/>
                  </a:lnTo>
                  <a:lnTo>
                    <a:pt x="294" y="387"/>
                  </a:lnTo>
                  <a:lnTo>
                    <a:pt x="309" y="382"/>
                  </a:lnTo>
                  <a:lnTo>
                    <a:pt x="343" y="372"/>
                  </a:lnTo>
                  <a:lnTo>
                    <a:pt x="364" y="364"/>
                  </a:lnTo>
                  <a:lnTo>
                    <a:pt x="388" y="355"/>
                  </a:lnTo>
                  <a:lnTo>
                    <a:pt x="381" y="378"/>
                  </a:lnTo>
                  <a:close/>
                </a:path>
              </a:pathLst>
            </a:custGeom>
            <a:solidFill>
              <a:srgbClr val="FFFFFF"/>
            </a:solidFill>
            <a:ln w="9525">
              <a:noFill/>
              <a:round/>
              <a:headEnd/>
              <a:tailEnd/>
            </a:ln>
            <a:effectLst/>
          </p:spPr>
          <p:txBody>
            <a:bodyPr wrap="none"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sp>
          <p:nvSpPr>
            <p:cNvPr id="1030" name="AutoShape 6"/>
            <p:cNvSpPr>
              <a:spLocks noChangeArrowheads="1"/>
            </p:cNvSpPr>
            <p:nvPr/>
          </p:nvSpPr>
          <p:spPr bwMode="auto">
            <a:xfrm>
              <a:off x="7446963" y="5868988"/>
              <a:ext cx="214313" cy="179388"/>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306 w 550"/>
                <a:gd name="T5" fmla="*/ 196 h 438"/>
                <a:gd name="T6" fmla="*/ 282 w 550"/>
                <a:gd name="T7" fmla="*/ 91 h 438"/>
                <a:gd name="T8" fmla="*/ 236 w 550"/>
                <a:gd name="T9" fmla="*/ 170 h 438"/>
                <a:gd name="T10" fmla="*/ 195 w 550"/>
                <a:gd name="T11" fmla="*/ 252 h 438"/>
                <a:gd name="T12" fmla="*/ 218 w 550"/>
                <a:gd name="T13" fmla="*/ 256 h 438"/>
                <a:gd name="T14" fmla="*/ 234 w 550"/>
                <a:gd name="T15" fmla="*/ 259 h 438"/>
                <a:gd name="T16" fmla="*/ 0 w 550"/>
                <a:gd name="T17" fmla="*/ 424 h 438"/>
                <a:gd name="T18" fmla="*/ 52 w 550"/>
                <a:gd name="T19" fmla="*/ 397 h 438"/>
                <a:gd name="T20" fmla="*/ 100 w 550"/>
                <a:gd name="T21" fmla="*/ 349 h 438"/>
                <a:gd name="T22" fmla="*/ 155 w 550"/>
                <a:gd name="T23" fmla="*/ 267 h 438"/>
                <a:gd name="T24" fmla="*/ 213 w 550"/>
                <a:gd name="T25" fmla="*/ 169 h 438"/>
                <a:gd name="T26" fmla="*/ 287 w 550"/>
                <a:gd name="T27" fmla="*/ 29 h 438"/>
                <a:gd name="T28" fmla="*/ 377 w 550"/>
                <a:gd name="T29" fmla="*/ 74 h 438"/>
                <a:gd name="T30" fmla="*/ 410 w 550"/>
                <a:gd name="T31" fmla="*/ 212 h 438"/>
                <a:gd name="T32" fmla="*/ 436 w 550"/>
                <a:gd name="T33" fmla="*/ 312 h 438"/>
                <a:gd name="T34" fmla="*/ 454 w 550"/>
                <a:gd name="T35" fmla="*/ 360 h 438"/>
                <a:gd name="T36" fmla="*/ 461 w 550"/>
                <a:gd name="T37" fmla="*/ 373 h 438"/>
                <a:gd name="T38" fmla="*/ 472 w 550"/>
                <a:gd name="T39" fmla="*/ 384 h 438"/>
                <a:gd name="T40" fmla="*/ 490 w 550"/>
                <a:gd name="T41" fmla="*/ 393 h 438"/>
                <a:gd name="T42" fmla="*/ 508 w 550"/>
                <a:gd name="T43" fmla="*/ 399 h 438"/>
                <a:gd name="T44" fmla="*/ 529 w 550"/>
                <a:gd name="T45" fmla="*/ 400 h 438"/>
                <a:gd name="T46" fmla="*/ 547 w 550"/>
                <a:gd name="T47" fmla="*/ 400 h 438"/>
                <a:gd name="T48" fmla="*/ 550 w 550"/>
                <a:gd name="T49" fmla="*/ 402 h 438"/>
                <a:gd name="T50" fmla="*/ 500 w 550"/>
                <a:gd name="T51" fmla="*/ 421 h 438"/>
                <a:gd name="T52" fmla="*/ 383 w 550"/>
                <a:gd name="T53" fmla="*/ 438 h 438"/>
                <a:gd name="T54" fmla="*/ 355 w 550"/>
                <a:gd name="T55" fmla="*/ 387 h 438"/>
                <a:gd name="T56" fmla="*/ 343 w 550"/>
                <a:gd name="T57" fmla="*/ 339 h 438"/>
                <a:gd name="T58" fmla="*/ 329 w 550"/>
                <a:gd name="T59" fmla="*/ 286 h 438"/>
                <a:gd name="T60" fmla="*/ 252 w 550"/>
                <a:gd name="T61" fmla="*/ 285 h 438"/>
                <a:gd name="T62" fmla="*/ 179 w 550"/>
                <a:gd name="T63" fmla="*/ 286 h 438"/>
                <a:gd name="T64" fmla="*/ 156 w 550"/>
                <a:gd name="T65" fmla="*/ 334 h 438"/>
                <a:gd name="T66" fmla="*/ 155 w 550"/>
                <a:gd name="T67" fmla="*/ 397 h 438"/>
                <a:gd name="T68" fmla="*/ 195 w 550"/>
                <a:gd name="T69" fmla="*/ 400 h 438"/>
                <a:gd name="T70" fmla="*/ 188 w 550"/>
                <a:gd name="T71" fmla="*/ 424 h 438"/>
                <a:gd name="T72" fmla="*/ 94 w 550"/>
                <a:gd name="T73" fmla="*/ 423 h 438"/>
                <a:gd name="T74" fmla="*/ 0 w 550"/>
                <a:gd name="T75" fmla="*/ 424 h 438"/>
                <a:gd name="T76" fmla="*/ 0 w 550"/>
                <a:gd name="T77" fmla="*/ 0 h 438"/>
                <a:gd name="T78" fmla="*/ 550 w 550"/>
                <a:gd name="T79" fmla="*/ 438 h 438"/>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T76" t="T77" r="T78" b="T79"/>
              <a:pathLst>
                <a:path w="550" h="438">
                  <a:moveTo>
                    <a:pt x="321" y="259"/>
                  </a:moveTo>
                  <a:lnTo>
                    <a:pt x="306" y="196"/>
                  </a:lnTo>
                  <a:lnTo>
                    <a:pt x="294" y="148"/>
                  </a:lnTo>
                  <a:lnTo>
                    <a:pt x="282" y="91"/>
                  </a:lnTo>
                  <a:lnTo>
                    <a:pt x="258" y="131"/>
                  </a:lnTo>
                  <a:lnTo>
                    <a:pt x="236" y="170"/>
                  </a:lnTo>
                  <a:lnTo>
                    <a:pt x="216" y="211"/>
                  </a:lnTo>
                  <a:lnTo>
                    <a:pt x="195" y="252"/>
                  </a:lnTo>
                  <a:lnTo>
                    <a:pt x="207" y="255"/>
                  </a:lnTo>
                  <a:lnTo>
                    <a:pt x="218" y="256"/>
                  </a:lnTo>
                  <a:lnTo>
                    <a:pt x="227" y="258"/>
                  </a:lnTo>
                  <a:lnTo>
                    <a:pt x="234" y="259"/>
                  </a:lnTo>
                  <a:lnTo>
                    <a:pt x="321" y="259"/>
                  </a:lnTo>
                  <a:close/>
                  <a:moveTo>
                    <a:pt x="0" y="424"/>
                  </a:moveTo>
                  <a:lnTo>
                    <a:pt x="24" y="402"/>
                  </a:lnTo>
                  <a:lnTo>
                    <a:pt x="52" y="397"/>
                  </a:lnTo>
                  <a:lnTo>
                    <a:pt x="70" y="394"/>
                  </a:lnTo>
                  <a:lnTo>
                    <a:pt x="100" y="349"/>
                  </a:lnTo>
                  <a:lnTo>
                    <a:pt x="128" y="307"/>
                  </a:lnTo>
                  <a:lnTo>
                    <a:pt x="155" y="267"/>
                  </a:lnTo>
                  <a:lnTo>
                    <a:pt x="179" y="226"/>
                  </a:lnTo>
                  <a:lnTo>
                    <a:pt x="213" y="169"/>
                  </a:lnTo>
                  <a:lnTo>
                    <a:pt x="243" y="112"/>
                  </a:lnTo>
                  <a:lnTo>
                    <a:pt x="287" y="29"/>
                  </a:lnTo>
                  <a:lnTo>
                    <a:pt x="362" y="0"/>
                  </a:lnTo>
                  <a:lnTo>
                    <a:pt x="377" y="74"/>
                  </a:lnTo>
                  <a:lnTo>
                    <a:pt x="398" y="163"/>
                  </a:lnTo>
                  <a:lnTo>
                    <a:pt x="410" y="212"/>
                  </a:lnTo>
                  <a:lnTo>
                    <a:pt x="424" y="267"/>
                  </a:lnTo>
                  <a:lnTo>
                    <a:pt x="436" y="312"/>
                  </a:lnTo>
                  <a:lnTo>
                    <a:pt x="449" y="348"/>
                  </a:lnTo>
                  <a:lnTo>
                    <a:pt x="454" y="360"/>
                  </a:lnTo>
                  <a:lnTo>
                    <a:pt x="460" y="369"/>
                  </a:lnTo>
                  <a:lnTo>
                    <a:pt x="461" y="373"/>
                  </a:lnTo>
                  <a:lnTo>
                    <a:pt x="464" y="378"/>
                  </a:lnTo>
                  <a:lnTo>
                    <a:pt x="472" y="384"/>
                  </a:lnTo>
                  <a:lnTo>
                    <a:pt x="479" y="390"/>
                  </a:lnTo>
                  <a:lnTo>
                    <a:pt x="490" y="393"/>
                  </a:lnTo>
                  <a:lnTo>
                    <a:pt x="502" y="397"/>
                  </a:lnTo>
                  <a:lnTo>
                    <a:pt x="508" y="399"/>
                  </a:lnTo>
                  <a:lnTo>
                    <a:pt x="514" y="399"/>
                  </a:lnTo>
                  <a:lnTo>
                    <a:pt x="529" y="400"/>
                  </a:lnTo>
                  <a:lnTo>
                    <a:pt x="544" y="402"/>
                  </a:lnTo>
                  <a:lnTo>
                    <a:pt x="547" y="400"/>
                  </a:lnTo>
                  <a:lnTo>
                    <a:pt x="549" y="400"/>
                  </a:lnTo>
                  <a:lnTo>
                    <a:pt x="550" y="402"/>
                  </a:lnTo>
                  <a:lnTo>
                    <a:pt x="530" y="418"/>
                  </a:lnTo>
                  <a:lnTo>
                    <a:pt x="500" y="421"/>
                  </a:lnTo>
                  <a:lnTo>
                    <a:pt x="467" y="426"/>
                  </a:lnTo>
                  <a:lnTo>
                    <a:pt x="383" y="438"/>
                  </a:lnTo>
                  <a:lnTo>
                    <a:pt x="367" y="423"/>
                  </a:lnTo>
                  <a:lnTo>
                    <a:pt x="355" y="387"/>
                  </a:lnTo>
                  <a:lnTo>
                    <a:pt x="349" y="364"/>
                  </a:lnTo>
                  <a:lnTo>
                    <a:pt x="343" y="339"/>
                  </a:lnTo>
                  <a:lnTo>
                    <a:pt x="340" y="330"/>
                  </a:lnTo>
                  <a:lnTo>
                    <a:pt x="329" y="286"/>
                  </a:lnTo>
                  <a:lnTo>
                    <a:pt x="323" y="286"/>
                  </a:lnTo>
                  <a:lnTo>
                    <a:pt x="252" y="285"/>
                  </a:lnTo>
                  <a:lnTo>
                    <a:pt x="197" y="286"/>
                  </a:lnTo>
                  <a:lnTo>
                    <a:pt x="179" y="286"/>
                  </a:lnTo>
                  <a:lnTo>
                    <a:pt x="168" y="309"/>
                  </a:lnTo>
                  <a:lnTo>
                    <a:pt x="156" y="334"/>
                  </a:lnTo>
                  <a:lnTo>
                    <a:pt x="131" y="394"/>
                  </a:lnTo>
                  <a:lnTo>
                    <a:pt x="155" y="397"/>
                  </a:lnTo>
                  <a:lnTo>
                    <a:pt x="176" y="399"/>
                  </a:lnTo>
                  <a:lnTo>
                    <a:pt x="195" y="400"/>
                  </a:lnTo>
                  <a:lnTo>
                    <a:pt x="213" y="402"/>
                  </a:lnTo>
                  <a:lnTo>
                    <a:pt x="188" y="424"/>
                  </a:lnTo>
                  <a:lnTo>
                    <a:pt x="131" y="424"/>
                  </a:lnTo>
                  <a:lnTo>
                    <a:pt x="94" y="423"/>
                  </a:lnTo>
                  <a:lnTo>
                    <a:pt x="54" y="424"/>
                  </a:lnTo>
                  <a:lnTo>
                    <a:pt x="0" y="424"/>
                  </a:lnTo>
                  <a:close/>
                </a:path>
              </a:pathLst>
            </a:custGeom>
            <a:solidFill>
              <a:srgbClr val="FFFFFF"/>
            </a:solidFill>
            <a:ln w="9525">
              <a:noFill/>
              <a:round/>
              <a:headEnd/>
              <a:tailEnd/>
            </a:ln>
            <a:effectLst/>
          </p:spPr>
          <p:txBody>
            <a:bodyPr wrap="none"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sp>
          <p:nvSpPr>
            <p:cNvPr id="1031" name="AutoShape 7"/>
            <p:cNvSpPr>
              <a:spLocks noChangeArrowheads="1"/>
            </p:cNvSpPr>
            <p:nvPr/>
          </p:nvSpPr>
          <p:spPr bwMode="auto">
            <a:xfrm>
              <a:off x="7648576" y="5867400"/>
              <a:ext cx="133350" cy="179388"/>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1 w 344"/>
                <a:gd name="T5" fmla="*/ 293 h 437"/>
                <a:gd name="T6" fmla="*/ 86 w 344"/>
                <a:gd name="T7" fmla="*/ 329 h 437"/>
                <a:gd name="T8" fmla="*/ 107 w 344"/>
                <a:gd name="T9" fmla="*/ 358 h 437"/>
                <a:gd name="T10" fmla="*/ 131 w 344"/>
                <a:gd name="T11" fmla="*/ 380 h 437"/>
                <a:gd name="T12" fmla="*/ 159 w 344"/>
                <a:gd name="T13" fmla="*/ 392 h 437"/>
                <a:gd name="T14" fmla="*/ 191 w 344"/>
                <a:gd name="T15" fmla="*/ 397 h 437"/>
                <a:gd name="T16" fmla="*/ 218 w 344"/>
                <a:gd name="T17" fmla="*/ 392 h 437"/>
                <a:gd name="T18" fmla="*/ 233 w 344"/>
                <a:gd name="T19" fmla="*/ 385 h 437"/>
                <a:gd name="T20" fmla="*/ 247 w 344"/>
                <a:gd name="T21" fmla="*/ 373 h 437"/>
                <a:gd name="T22" fmla="*/ 254 w 344"/>
                <a:gd name="T23" fmla="*/ 358 h 437"/>
                <a:gd name="T24" fmla="*/ 257 w 344"/>
                <a:gd name="T25" fmla="*/ 341 h 437"/>
                <a:gd name="T26" fmla="*/ 253 w 344"/>
                <a:gd name="T27" fmla="*/ 320 h 437"/>
                <a:gd name="T28" fmla="*/ 245 w 344"/>
                <a:gd name="T29" fmla="*/ 307 h 437"/>
                <a:gd name="T30" fmla="*/ 221 w 344"/>
                <a:gd name="T31" fmla="*/ 287 h 437"/>
                <a:gd name="T32" fmla="*/ 191 w 344"/>
                <a:gd name="T33" fmla="*/ 274 h 437"/>
                <a:gd name="T34" fmla="*/ 110 w 344"/>
                <a:gd name="T35" fmla="*/ 237 h 437"/>
                <a:gd name="T36" fmla="*/ 83 w 344"/>
                <a:gd name="T37" fmla="*/ 218 h 437"/>
                <a:gd name="T38" fmla="*/ 66 w 344"/>
                <a:gd name="T39" fmla="*/ 198 h 437"/>
                <a:gd name="T40" fmla="*/ 56 w 344"/>
                <a:gd name="T41" fmla="*/ 174 h 437"/>
                <a:gd name="T42" fmla="*/ 53 w 344"/>
                <a:gd name="T43" fmla="*/ 146 h 437"/>
                <a:gd name="T44" fmla="*/ 57 w 344"/>
                <a:gd name="T45" fmla="*/ 111 h 437"/>
                <a:gd name="T46" fmla="*/ 66 w 344"/>
                <a:gd name="T47" fmla="*/ 92 h 437"/>
                <a:gd name="T48" fmla="*/ 81 w 344"/>
                <a:gd name="T49" fmla="*/ 68 h 437"/>
                <a:gd name="T50" fmla="*/ 117 w 344"/>
                <a:gd name="T51" fmla="*/ 33 h 437"/>
                <a:gd name="T52" fmla="*/ 159 w 344"/>
                <a:gd name="T53" fmla="*/ 10 h 437"/>
                <a:gd name="T54" fmla="*/ 206 w 344"/>
                <a:gd name="T55" fmla="*/ 0 h 437"/>
                <a:gd name="T56" fmla="*/ 251 w 344"/>
                <a:gd name="T57" fmla="*/ 1 h 437"/>
                <a:gd name="T58" fmla="*/ 275 w 344"/>
                <a:gd name="T59" fmla="*/ 10 h 437"/>
                <a:gd name="T60" fmla="*/ 298 w 344"/>
                <a:gd name="T61" fmla="*/ 22 h 437"/>
                <a:gd name="T62" fmla="*/ 314 w 344"/>
                <a:gd name="T63" fmla="*/ 40 h 437"/>
                <a:gd name="T64" fmla="*/ 325 w 344"/>
                <a:gd name="T65" fmla="*/ 60 h 437"/>
                <a:gd name="T66" fmla="*/ 295 w 344"/>
                <a:gd name="T67" fmla="*/ 98 h 437"/>
                <a:gd name="T68" fmla="*/ 253 w 344"/>
                <a:gd name="T69" fmla="*/ 125 h 437"/>
                <a:gd name="T70" fmla="*/ 250 w 344"/>
                <a:gd name="T71" fmla="*/ 96 h 437"/>
                <a:gd name="T72" fmla="*/ 242 w 344"/>
                <a:gd name="T73" fmla="*/ 72 h 437"/>
                <a:gd name="T74" fmla="*/ 228 w 344"/>
                <a:gd name="T75" fmla="*/ 54 h 437"/>
                <a:gd name="T76" fmla="*/ 210 w 344"/>
                <a:gd name="T77" fmla="*/ 42 h 437"/>
                <a:gd name="T78" fmla="*/ 189 w 344"/>
                <a:gd name="T79" fmla="*/ 36 h 437"/>
                <a:gd name="T80" fmla="*/ 159 w 344"/>
                <a:gd name="T81" fmla="*/ 39 h 437"/>
                <a:gd name="T82" fmla="*/ 141 w 344"/>
                <a:gd name="T83" fmla="*/ 51 h 437"/>
                <a:gd name="T84" fmla="*/ 129 w 344"/>
                <a:gd name="T85" fmla="*/ 68 h 437"/>
                <a:gd name="T86" fmla="*/ 126 w 344"/>
                <a:gd name="T87" fmla="*/ 90 h 437"/>
                <a:gd name="T88" fmla="*/ 128 w 344"/>
                <a:gd name="T89" fmla="*/ 110 h 437"/>
                <a:gd name="T90" fmla="*/ 135 w 344"/>
                <a:gd name="T91" fmla="*/ 126 h 437"/>
                <a:gd name="T92" fmla="*/ 149 w 344"/>
                <a:gd name="T93" fmla="*/ 140 h 437"/>
                <a:gd name="T94" fmla="*/ 189 w 344"/>
                <a:gd name="T95" fmla="*/ 161 h 437"/>
                <a:gd name="T96" fmla="*/ 269 w 344"/>
                <a:gd name="T97" fmla="*/ 188 h 437"/>
                <a:gd name="T98" fmla="*/ 308 w 344"/>
                <a:gd name="T99" fmla="*/ 207 h 437"/>
                <a:gd name="T100" fmla="*/ 328 w 344"/>
                <a:gd name="T101" fmla="*/ 222 h 437"/>
                <a:gd name="T102" fmla="*/ 338 w 344"/>
                <a:gd name="T103" fmla="*/ 243 h 437"/>
                <a:gd name="T104" fmla="*/ 344 w 344"/>
                <a:gd name="T105" fmla="*/ 266 h 437"/>
                <a:gd name="T106" fmla="*/ 340 w 344"/>
                <a:gd name="T107" fmla="*/ 304 h 437"/>
                <a:gd name="T108" fmla="*/ 323 w 344"/>
                <a:gd name="T109" fmla="*/ 340 h 437"/>
                <a:gd name="T110" fmla="*/ 299 w 344"/>
                <a:gd name="T111" fmla="*/ 367 h 437"/>
                <a:gd name="T112" fmla="*/ 259 w 344"/>
                <a:gd name="T113" fmla="*/ 400 h 437"/>
                <a:gd name="T114" fmla="*/ 207 w 344"/>
                <a:gd name="T115" fmla="*/ 425 h 437"/>
                <a:gd name="T116" fmla="*/ 165 w 344"/>
                <a:gd name="T117" fmla="*/ 436 h 437"/>
                <a:gd name="T118" fmla="*/ 114 w 344"/>
                <a:gd name="T119" fmla="*/ 437 h 437"/>
                <a:gd name="T120" fmla="*/ 75 w 344"/>
                <a:gd name="T121" fmla="*/ 428 h 437"/>
                <a:gd name="T122" fmla="*/ 50 w 344"/>
                <a:gd name="T123" fmla="*/ 418 h 437"/>
                <a:gd name="T124" fmla="*/ 26 w 344"/>
                <a:gd name="T125" fmla="*/ 401 h 437"/>
                <a:gd name="T126" fmla="*/ 6 w 344"/>
                <a:gd name="T127" fmla="*/ 382 h 437"/>
                <a:gd name="T128" fmla="*/ 0 w 344"/>
                <a:gd name="T129" fmla="*/ 0 h 437"/>
                <a:gd name="T130" fmla="*/ 344 w 344"/>
                <a:gd name="T131" fmla="*/ 437 h 437"/>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 ang="0">
                  <a:pos x="T126" y="T127"/>
                </a:cxn>
              </a:cxnLst>
              <a:rect l="T128" t="T129" r="T130" b="T131"/>
              <a:pathLst>
                <a:path w="344" h="437">
                  <a:moveTo>
                    <a:pt x="0" y="373"/>
                  </a:moveTo>
                  <a:lnTo>
                    <a:pt x="66" y="280"/>
                  </a:lnTo>
                  <a:lnTo>
                    <a:pt x="71" y="293"/>
                  </a:lnTo>
                  <a:lnTo>
                    <a:pt x="75" y="305"/>
                  </a:lnTo>
                  <a:lnTo>
                    <a:pt x="80" y="317"/>
                  </a:lnTo>
                  <a:lnTo>
                    <a:pt x="86" y="329"/>
                  </a:lnTo>
                  <a:lnTo>
                    <a:pt x="92" y="340"/>
                  </a:lnTo>
                  <a:lnTo>
                    <a:pt x="99" y="349"/>
                  </a:lnTo>
                  <a:lnTo>
                    <a:pt x="107" y="358"/>
                  </a:lnTo>
                  <a:lnTo>
                    <a:pt x="114" y="367"/>
                  </a:lnTo>
                  <a:lnTo>
                    <a:pt x="123" y="373"/>
                  </a:lnTo>
                  <a:lnTo>
                    <a:pt x="131" y="380"/>
                  </a:lnTo>
                  <a:lnTo>
                    <a:pt x="140" y="385"/>
                  </a:lnTo>
                  <a:lnTo>
                    <a:pt x="150" y="389"/>
                  </a:lnTo>
                  <a:lnTo>
                    <a:pt x="159" y="392"/>
                  </a:lnTo>
                  <a:lnTo>
                    <a:pt x="170" y="395"/>
                  </a:lnTo>
                  <a:lnTo>
                    <a:pt x="180" y="397"/>
                  </a:lnTo>
                  <a:lnTo>
                    <a:pt x="191" y="397"/>
                  </a:lnTo>
                  <a:lnTo>
                    <a:pt x="204" y="395"/>
                  </a:lnTo>
                  <a:lnTo>
                    <a:pt x="212" y="395"/>
                  </a:lnTo>
                  <a:lnTo>
                    <a:pt x="218" y="392"/>
                  </a:lnTo>
                  <a:lnTo>
                    <a:pt x="224" y="391"/>
                  </a:lnTo>
                  <a:lnTo>
                    <a:pt x="228" y="388"/>
                  </a:lnTo>
                  <a:lnTo>
                    <a:pt x="233" y="385"/>
                  </a:lnTo>
                  <a:lnTo>
                    <a:pt x="239" y="382"/>
                  </a:lnTo>
                  <a:lnTo>
                    <a:pt x="242" y="377"/>
                  </a:lnTo>
                  <a:lnTo>
                    <a:pt x="247" y="373"/>
                  </a:lnTo>
                  <a:lnTo>
                    <a:pt x="250" y="368"/>
                  </a:lnTo>
                  <a:lnTo>
                    <a:pt x="253" y="364"/>
                  </a:lnTo>
                  <a:lnTo>
                    <a:pt x="254" y="358"/>
                  </a:lnTo>
                  <a:lnTo>
                    <a:pt x="256" y="353"/>
                  </a:lnTo>
                  <a:lnTo>
                    <a:pt x="257" y="347"/>
                  </a:lnTo>
                  <a:lnTo>
                    <a:pt x="257" y="341"/>
                  </a:lnTo>
                  <a:lnTo>
                    <a:pt x="256" y="331"/>
                  </a:lnTo>
                  <a:lnTo>
                    <a:pt x="254" y="325"/>
                  </a:lnTo>
                  <a:lnTo>
                    <a:pt x="253" y="320"/>
                  </a:lnTo>
                  <a:lnTo>
                    <a:pt x="251" y="316"/>
                  </a:lnTo>
                  <a:lnTo>
                    <a:pt x="248" y="311"/>
                  </a:lnTo>
                  <a:lnTo>
                    <a:pt x="245" y="307"/>
                  </a:lnTo>
                  <a:lnTo>
                    <a:pt x="242" y="302"/>
                  </a:lnTo>
                  <a:lnTo>
                    <a:pt x="233" y="295"/>
                  </a:lnTo>
                  <a:lnTo>
                    <a:pt x="221" y="287"/>
                  </a:lnTo>
                  <a:lnTo>
                    <a:pt x="215" y="284"/>
                  </a:lnTo>
                  <a:lnTo>
                    <a:pt x="207" y="280"/>
                  </a:lnTo>
                  <a:lnTo>
                    <a:pt x="191" y="274"/>
                  </a:lnTo>
                  <a:lnTo>
                    <a:pt x="161" y="262"/>
                  </a:lnTo>
                  <a:lnTo>
                    <a:pt x="134" y="249"/>
                  </a:lnTo>
                  <a:lnTo>
                    <a:pt x="110" y="237"/>
                  </a:lnTo>
                  <a:lnTo>
                    <a:pt x="99" y="231"/>
                  </a:lnTo>
                  <a:lnTo>
                    <a:pt x="90" y="224"/>
                  </a:lnTo>
                  <a:lnTo>
                    <a:pt x="83" y="218"/>
                  </a:lnTo>
                  <a:lnTo>
                    <a:pt x="77" y="212"/>
                  </a:lnTo>
                  <a:lnTo>
                    <a:pt x="71" y="204"/>
                  </a:lnTo>
                  <a:lnTo>
                    <a:pt x="66" y="198"/>
                  </a:lnTo>
                  <a:lnTo>
                    <a:pt x="62" y="189"/>
                  </a:lnTo>
                  <a:lnTo>
                    <a:pt x="59" y="182"/>
                  </a:lnTo>
                  <a:lnTo>
                    <a:pt x="56" y="174"/>
                  </a:lnTo>
                  <a:lnTo>
                    <a:pt x="54" y="165"/>
                  </a:lnTo>
                  <a:lnTo>
                    <a:pt x="53" y="156"/>
                  </a:lnTo>
                  <a:lnTo>
                    <a:pt x="53" y="146"/>
                  </a:lnTo>
                  <a:lnTo>
                    <a:pt x="54" y="132"/>
                  </a:lnTo>
                  <a:lnTo>
                    <a:pt x="56" y="119"/>
                  </a:lnTo>
                  <a:lnTo>
                    <a:pt x="57" y="111"/>
                  </a:lnTo>
                  <a:lnTo>
                    <a:pt x="60" y="105"/>
                  </a:lnTo>
                  <a:lnTo>
                    <a:pt x="63" y="98"/>
                  </a:lnTo>
                  <a:lnTo>
                    <a:pt x="66" y="92"/>
                  </a:lnTo>
                  <a:lnTo>
                    <a:pt x="72" y="80"/>
                  </a:lnTo>
                  <a:lnTo>
                    <a:pt x="77" y="74"/>
                  </a:lnTo>
                  <a:lnTo>
                    <a:pt x="81" y="68"/>
                  </a:lnTo>
                  <a:lnTo>
                    <a:pt x="92" y="55"/>
                  </a:lnTo>
                  <a:lnTo>
                    <a:pt x="104" y="43"/>
                  </a:lnTo>
                  <a:lnTo>
                    <a:pt x="117" y="33"/>
                  </a:lnTo>
                  <a:lnTo>
                    <a:pt x="131" y="24"/>
                  </a:lnTo>
                  <a:lnTo>
                    <a:pt x="146" y="16"/>
                  </a:lnTo>
                  <a:lnTo>
                    <a:pt x="159" y="10"/>
                  </a:lnTo>
                  <a:lnTo>
                    <a:pt x="174" y="6"/>
                  </a:lnTo>
                  <a:lnTo>
                    <a:pt x="191" y="1"/>
                  </a:lnTo>
                  <a:lnTo>
                    <a:pt x="206" y="0"/>
                  </a:lnTo>
                  <a:lnTo>
                    <a:pt x="222" y="0"/>
                  </a:lnTo>
                  <a:lnTo>
                    <a:pt x="242" y="0"/>
                  </a:lnTo>
                  <a:lnTo>
                    <a:pt x="251" y="1"/>
                  </a:lnTo>
                  <a:lnTo>
                    <a:pt x="259" y="4"/>
                  </a:lnTo>
                  <a:lnTo>
                    <a:pt x="268" y="7"/>
                  </a:lnTo>
                  <a:lnTo>
                    <a:pt x="275" y="10"/>
                  </a:lnTo>
                  <a:lnTo>
                    <a:pt x="283" y="13"/>
                  </a:lnTo>
                  <a:lnTo>
                    <a:pt x="290" y="18"/>
                  </a:lnTo>
                  <a:lnTo>
                    <a:pt x="298" y="22"/>
                  </a:lnTo>
                  <a:lnTo>
                    <a:pt x="304" y="28"/>
                  </a:lnTo>
                  <a:lnTo>
                    <a:pt x="310" y="34"/>
                  </a:lnTo>
                  <a:lnTo>
                    <a:pt x="314" y="40"/>
                  </a:lnTo>
                  <a:lnTo>
                    <a:pt x="319" y="46"/>
                  </a:lnTo>
                  <a:lnTo>
                    <a:pt x="322" y="52"/>
                  </a:lnTo>
                  <a:lnTo>
                    <a:pt x="325" y="60"/>
                  </a:lnTo>
                  <a:lnTo>
                    <a:pt x="328" y="66"/>
                  </a:lnTo>
                  <a:lnTo>
                    <a:pt x="311" y="83"/>
                  </a:lnTo>
                  <a:lnTo>
                    <a:pt x="295" y="98"/>
                  </a:lnTo>
                  <a:lnTo>
                    <a:pt x="278" y="114"/>
                  </a:lnTo>
                  <a:lnTo>
                    <a:pt x="263" y="131"/>
                  </a:lnTo>
                  <a:lnTo>
                    <a:pt x="253" y="125"/>
                  </a:lnTo>
                  <a:lnTo>
                    <a:pt x="253" y="114"/>
                  </a:lnTo>
                  <a:lnTo>
                    <a:pt x="251" y="105"/>
                  </a:lnTo>
                  <a:lnTo>
                    <a:pt x="250" y="96"/>
                  </a:lnTo>
                  <a:lnTo>
                    <a:pt x="248" y="87"/>
                  </a:lnTo>
                  <a:lnTo>
                    <a:pt x="245" y="80"/>
                  </a:lnTo>
                  <a:lnTo>
                    <a:pt x="242" y="72"/>
                  </a:lnTo>
                  <a:lnTo>
                    <a:pt x="238" y="66"/>
                  </a:lnTo>
                  <a:lnTo>
                    <a:pt x="233" y="58"/>
                  </a:lnTo>
                  <a:lnTo>
                    <a:pt x="228" y="54"/>
                  </a:lnTo>
                  <a:lnTo>
                    <a:pt x="224" y="49"/>
                  </a:lnTo>
                  <a:lnTo>
                    <a:pt x="218" y="45"/>
                  </a:lnTo>
                  <a:lnTo>
                    <a:pt x="210" y="42"/>
                  </a:lnTo>
                  <a:lnTo>
                    <a:pt x="204" y="39"/>
                  </a:lnTo>
                  <a:lnTo>
                    <a:pt x="197" y="37"/>
                  </a:lnTo>
                  <a:lnTo>
                    <a:pt x="189" y="36"/>
                  </a:lnTo>
                  <a:lnTo>
                    <a:pt x="182" y="36"/>
                  </a:lnTo>
                  <a:lnTo>
                    <a:pt x="170" y="36"/>
                  </a:lnTo>
                  <a:lnTo>
                    <a:pt x="159" y="39"/>
                  </a:lnTo>
                  <a:lnTo>
                    <a:pt x="153" y="42"/>
                  </a:lnTo>
                  <a:lnTo>
                    <a:pt x="149" y="43"/>
                  </a:lnTo>
                  <a:lnTo>
                    <a:pt x="141" y="51"/>
                  </a:lnTo>
                  <a:lnTo>
                    <a:pt x="137" y="54"/>
                  </a:lnTo>
                  <a:lnTo>
                    <a:pt x="134" y="58"/>
                  </a:lnTo>
                  <a:lnTo>
                    <a:pt x="129" y="68"/>
                  </a:lnTo>
                  <a:lnTo>
                    <a:pt x="126" y="78"/>
                  </a:lnTo>
                  <a:lnTo>
                    <a:pt x="126" y="84"/>
                  </a:lnTo>
                  <a:lnTo>
                    <a:pt x="126" y="90"/>
                  </a:lnTo>
                  <a:lnTo>
                    <a:pt x="126" y="98"/>
                  </a:lnTo>
                  <a:lnTo>
                    <a:pt x="126" y="104"/>
                  </a:lnTo>
                  <a:lnTo>
                    <a:pt x="128" y="110"/>
                  </a:lnTo>
                  <a:lnTo>
                    <a:pt x="131" y="116"/>
                  </a:lnTo>
                  <a:lnTo>
                    <a:pt x="132" y="122"/>
                  </a:lnTo>
                  <a:lnTo>
                    <a:pt x="135" y="126"/>
                  </a:lnTo>
                  <a:lnTo>
                    <a:pt x="140" y="132"/>
                  </a:lnTo>
                  <a:lnTo>
                    <a:pt x="143" y="137"/>
                  </a:lnTo>
                  <a:lnTo>
                    <a:pt x="149" y="140"/>
                  </a:lnTo>
                  <a:lnTo>
                    <a:pt x="155" y="144"/>
                  </a:lnTo>
                  <a:lnTo>
                    <a:pt x="170" y="153"/>
                  </a:lnTo>
                  <a:lnTo>
                    <a:pt x="189" y="161"/>
                  </a:lnTo>
                  <a:lnTo>
                    <a:pt x="212" y="168"/>
                  </a:lnTo>
                  <a:lnTo>
                    <a:pt x="244" y="179"/>
                  </a:lnTo>
                  <a:lnTo>
                    <a:pt x="269" y="188"/>
                  </a:lnTo>
                  <a:lnTo>
                    <a:pt x="281" y="192"/>
                  </a:lnTo>
                  <a:lnTo>
                    <a:pt x="290" y="197"/>
                  </a:lnTo>
                  <a:lnTo>
                    <a:pt x="308" y="207"/>
                  </a:lnTo>
                  <a:lnTo>
                    <a:pt x="316" y="212"/>
                  </a:lnTo>
                  <a:lnTo>
                    <a:pt x="322" y="218"/>
                  </a:lnTo>
                  <a:lnTo>
                    <a:pt x="328" y="222"/>
                  </a:lnTo>
                  <a:lnTo>
                    <a:pt x="332" y="230"/>
                  </a:lnTo>
                  <a:lnTo>
                    <a:pt x="335" y="236"/>
                  </a:lnTo>
                  <a:lnTo>
                    <a:pt x="338" y="243"/>
                  </a:lnTo>
                  <a:lnTo>
                    <a:pt x="341" y="249"/>
                  </a:lnTo>
                  <a:lnTo>
                    <a:pt x="343" y="259"/>
                  </a:lnTo>
                  <a:lnTo>
                    <a:pt x="344" y="266"/>
                  </a:lnTo>
                  <a:lnTo>
                    <a:pt x="344" y="275"/>
                  </a:lnTo>
                  <a:lnTo>
                    <a:pt x="344" y="290"/>
                  </a:lnTo>
                  <a:lnTo>
                    <a:pt x="340" y="304"/>
                  </a:lnTo>
                  <a:lnTo>
                    <a:pt x="335" y="319"/>
                  </a:lnTo>
                  <a:lnTo>
                    <a:pt x="328" y="332"/>
                  </a:lnTo>
                  <a:lnTo>
                    <a:pt x="323" y="340"/>
                  </a:lnTo>
                  <a:lnTo>
                    <a:pt x="317" y="347"/>
                  </a:lnTo>
                  <a:lnTo>
                    <a:pt x="307" y="361"/>
                  </a:lnTo>
                  <a:lnTo>
                    <a:pt x="299" y="367"/>
                  </a:lnTo>
                  <a:lnTo>
                    <a:pt x="292" y="374"/>
                  </a:lnTo>
                  <a:lnTo>
                    <a:pt x="277" y="386"/>
                  </a:lnTo>
                  <a:lnTo>
                    <a:pt x="259" y="400"/>
                  </a:lnTo>
                  <a:lnTo>
                    <a:pt x="242" y="410"/>
                  </a:lnTo>
                  <a:lnTo>
                    <a:pt x="224" y="419"/>
                  </a:lnTo>
                  <a:lnTo>
                    <a:pt x="207" y="425"/>
                  </a:lnTo>
                  <a:lnTo>
                    <a:pt x="191" y="431"/>
                  </a:lnTo>
                  <a:lnTo>
                    <a:pt x="174" y="434"/>
                  </a:lnTo>
                  <a:lnTo>
                    <a:pt x="165" y="436"/>
                  </a:lnTo>
                  <a:lnTo>
                    <a:pt x="155" y="437"/>
                  </a:lnTo>
                  <a:lnTo>
                    <a:pt x="137" y="437"/>
                  </a:lnTo>
                  <a:lnTo>
                    <a:pt x="114" y="437"/>
                  </a:lnTo>
                  <a:lnTo>
                    <a:pt x="104" y="436"/>
                  </a:lnTo>
                  <a:lnTo>
                    <a:pt x="93" y="434"/>
                  </a:lnTo>
                  <a:lnTo>
                    <a:pt x="75" y="428"/>
                  </a:lnTo>
                  <a:lnTo>
                    <a:pt x="66" y="425"/>
                  </a:lnTo>
                  <a:lnTo>
                    <a:pt x="57" y="422"/>
                  </a:lnTo>
                  <a:lnTo>
                    <a:pt x="50" y="418"/>
                  </a:lnTo>
                  <a:lnTo>
                    <a:pt x="41" y="413"/>
                  </a:lnTo>
                  <a:lnTo>
                    <a:pt x="33" y="407"/>
                  </a:lnTo>
                  <a:lnTo>
                    <a:pt x="26" y="401"/>
                  </a:lnTo>
                  <a:lnTo>
                    <a:pt x="19" y="395"/>
                  </a:lnTo>
                  <a:lnTo>
                    <a:pt x="13" y="388"/>
                  </a:lnTo>
                  <a:lnTo>
                    <a:pt x="6" y="382"/>
                  </a:lnTo>
                  <a:lnTo>
                    <a:pt x="0" y="373"/>
                  </a:lnTo>
                  <a:close/>
                </a:path>
              </a:pathLst>
            </a:custGeom>
            <a:solidFill>
              <a:srgbClr val="FFFFFF"/>
            </a:solidFill>
            <a:ln w="9525">
              <a:noFill/>
              <a:round/>
              <a:headEnd/>
              <a:tailEnd/>
            </a:ln>
            <a:effectLst/>
          </p:spPr>
          <p:txBody>
            <a:bodyPr wrap="none"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sp>
          <p:nvSpPr>
            <p:cNvPr id="1032" name="AutoShape 8"/>
            <p:cNvSpPr>
              <a:spLocks noChangeArrowheads="1"/>
            </p:cNvSpPr>
            <p:nvPr/>
          </p:nvSpPr>
          <p:spPr bwMode="auto">
            <a:xfrm>
              <a:off x="7775576" y="5872163"/>
              <a:ext cx="157163" cy="176213"/>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0 w 404"/>
                <a:gd name="T5" fmla="*/ 413 h 427"/>
                <a:gd name="T6" fmla="*/ 22 w 404"/>
                <a:gd name="T7" fmla="*/ 389 h 427"/>
                <a:gd name="T8" fmla="*/ 46 w 404"/>
                <a:gd name="T9" fmla="*/ 386 h 427"/>
                <a:gd name="T10" fmla="*/ 60 w 404"/>
                <a:gd name="T11" fmla="*/ 383 h 427"/>
                <a:gd name="T12" fmla="*/ 70 w 404"/>
                <a:gd name="T13" fmla="*/ 382 h 427"/>
                <a:gd name="T14" fmla="*/ 78 w 404"/>
                <a:gd name="T15" fmla="*/ 311 h 427"/>
                <a:gd name="T16" fmla="*/ 84 w 404"/>
                <a:gd name="T17" fmla="*/ 242 h 427"/>
                <a:gd name="T18" fmla="*/ 90 w 404"/>
                <a:gd name="T19" fmla="*/ 182 h 427"/>
                <a:gd name="T20" fmla="*/ 90 w 404"/>
                <a:gd name="T21" fmla="*/ 179 h 427"/>
                <a:gd name="T22" fmla="*/ 97 w 404"/>
                <a:gd name="T23" fmla="*/ 30 h 427"/>
                <a:gd name="T24" fmla="*/ 60 w 404"/>
                <a:gd name="T25" fmla="*/ 27 h 427"/>
                <a:gd name="T26" fmla="*/ 40 w 404"/>
                <a:gd name="T27" fmla="*/ 24 h 427"/>
                <a:gd name="T28" fmla="*/ 19 w 404"/>
                <a:gd name="T29" fmla="*/ 22 h 427"/>
                <a:gd name="T30" fmla="*/ 45 w 404"/>
                <a:gd name="T31" fmla="*/ 0 h 427"/>
                <a:gd name="T32" fmla="*/ 284 w 404"/>
                <a:gd name="T33" fmla="*/ 0 h 427"/>
                <a:gd name="T34" fmla="*/ 257 w 404"/>
                <a:gd name="T35" fmla="*/ 22 h 427"/>
                <a:gd name="T36" fmla="*/ 243 w 404"/>
                <a:gd name="T37" fmla="*/ 25 h 427"/>
                <a:gd name="T38" fmla="*/ 230 w 404"/>
                <a:gd name="T39" fmla="*/ 28 h 427"/>
                <a:gd name="T40" fmla="*/ 216 w 404"/>
                <a:gd name="T41" fmla="*/ 30 h 427"/>
                <a:gd name="T42" fmla="*/ 203 w 404"/>
                <a:gd name="T43" fmla="*/ 30 h 427"/>
                <a:gd name="T44" fmla="*/ 198 w 404"/>
                <a:gd name="T45" fmla="*/ 60 h 427"/>
                <a:gd name="T46" fmla="*/ 195 w 404"/>
                <a:gd name="T47" fmla="*/ 93 h 427"/>
                <a:gd name="T48" fmla="*/ 192 w 404"/>
                <a:gd name="T49" fmla="*/ 128 h 427"/>
                <a:gd name="T50" fmla="*/ 189 w 404"/>
                <a:gd name="T51" fmla="*/ 164 h 427"/>
                <a:gd name="T52" fmla="*/ 189 w 404"/>
                <a:gd name="T53" fmla="*/ 180 h 427"/>
                <a:gd name="T54" fmla="*/ 185 w 404"/>
                <a:gd name="T55" fmla="*/ 231 h 427"/>
                <a:gd name="T56" fmla="*/ 179 w 404"/>
                <a:gd name="T57" fmla="*/ 316 h 427"/>
                <a:gd name="T58" fmla="*/ 176 w 404"/>
                <a:gd name="T59" fmla="*/ 382 h 427"/>
                <a:gd name="T60" fmla="*/ 210 w 404"/>
                <a:gd name="T61" fmla="*/ 389 h 427"/>
                <a:gd name="T62" fmla="*/ 224 w 404"/>
                <a:gd name="T63" fmla="*/ 389 h 427"/>
                <a:gd name="T64" fmla="*/ 234 w 404"/>
                <a:gd name="T65" fmla="*/ 388 h 427"/>
                <a:gd name="T66" fmla="*/ 245 w 404"/>
                <a:gd name="T67" fmla="*/ 388 h 427"/>
                <a:gd name="T68" fmla="*/ 254 w 404"/>
                <a:gd name="T69" fmla="*/ 385 h 427"/>
                <a:gd name="T70" fmla="*/ 263 w 404"/>
                <a:gd name="T71" fmla="*/ 383 h 427"/>
                <a:gd name="T72" fmla="*/ 272 w 404"/>
                <a:gd name="T73" fmla="*/ 379 h 427"/>
                <a:gd name="T74" fmla="*/ 279 w 404"/>
                <a:gd name="T75" fmla="*/ 376 h 427"/>
                <a:gd name="T76" fmla="*/ 287 w 404"/>
                <a:gd name="T77" fmla="*/ 370 h 427"/>
                <a:gd name="T78" fmla="*/ 293 w 404"/>
                <a:gd name="T79" fmla="*/ 365 h 427"/>
                <a:gd name="T80" fmla="*/ 300 w 404"/>
                <a:gd name="T81" fmla="*/ 356 h 427"/>
                <a:gd name="T82" fmla="*/ 309 w 404"/>
                <a:gd name="T83" fmla="*/ 346 h 427"/>
                <a:gd name="T84" fmla="*/ 318 w 404"/>
                <a:gd name="T85" fmla="*/ 332 h 427"/>
                <a:gd name="T86" fmla="*/ 327 w 404"/>
                <a:gd name="T87" fmla="*/ 317 h 427"/>
                <a:gd name="T88" fmla="*/ 352 w 404"/>
                <a:gd name="T89" fmla="*/ 280 h 427"/>
                <a:gd name="T90" fmla="*/ 382 w 404"/>
                <a:gd name="T91" fmla="*/ 228 h 427"/>
                <a:gd name="T92" fmla="*/ 404 w 404"/>
                <a:gd name="T93" fmla="*/ 253 h 427"/>
                <a:gd name="T94" fmla="*/ 392 w 404"/>
                <a:gd name="T95" fmla="*/ 293 h 427"/>
                <a:gd name="T96" fmla="*/ 380 w 404"/>
                <a:gd name="T97" fmla="*/ 335 h 427"/>
                <a:gd name="T98" fmla="*/ 368 w 404"/>
                <a:gd name="T99" fmla="*/ 379 h 427"/>
                <a:gd name="T100" fmla="*/ 358 w 404"/>
                <a:gd name="T101" fmla="*/ 427 h 427"/>
                <a:gd name="T102" fmla="*/ 338 w 404"/>
                <a:gd name="T103" fmla="*/ 424 h 427"/>
                <a:gd name="T104" fmla="*/ 318 w 404"/>
                <a:gd name="T105" fmla="*/ 421 h 427"/>
                <a:gd name="T106" fmla="*/ 297 w 404"/>
                <a:gd name="T107" fmla="*/ 419 h 427"/>
                <a:gd name="T108" fmla="*/ 275 w 404"/>
                <a:gd name="T109" fmla="*/ 416 h 427"/>
                <a:gd name="T110" fmla="*/ 251 w 404"/>
                <a:gd name="T111" fmla="*/ 416 h 427"/>
                <a:gd name="T112" fmla="*/ 224 w 404"/>
                <a:gd name="T113" fmla="*/ 415 h 427"/>
                <a:gd name="T114" fmla="*/ 167 w 404"/>
                <a:gd name="T115" fmla="*/ 413 h 427"/>
                <a:gd name="T116" fmla="*/ 0 w 404"/>
                <a:gd name="T117" fmla="*/ 413 h 427"/>
                <a:gd name="T118" fmla="*/ 0 w 404"/>
                <a:gd name="T119" fmla="*/ 0 h 427"/>
                <a:gd name="T120" fmla="*/ 404 w 404"/>
                <a:gd name="T121" fmla="*/ 427 h 427"/>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404" h="427">
                  <a:moveTo>
                    <a:pt x="0" y="413"/>
                  </a:moveTo>
                  <a:lnTo>
                    <a:pt x="22" y="389"/>
                  </a:lnTo>
                  <a:lnTo>
                    <a:pt x="46" y="386"/>
                  </a:lnTo>
                  <a:lnTo>
                    <a:pt x="60" y="383"/>
                  </a:lnTo>
                  <a:lnTo>
                    <a:pt x="70" y="382"/>
                  </a:lnTo>
                  <a:lnTo>
                    <a:pt x="78" y="311"/>
                  </a:lnTo>
                  <a:lnTo>
                    <a:pt x="84" y="242"/>
                  </a:lnTo>
                  <a:lnTo>
                    <a:pt x="90" y="182"/>
                  </a:lnTo>
                  <a:lnTo>
                    <a:pt x="90" y="179"/>
                  </a:lnTo>
                  <a:lnTo>
                    <a:pt x="97" y="30"/>
                  </a:lnTo>
                  <a:lnTo>
                    <a:pt x="60" y="27"/>
                  </a:lnTo>
                  <a:lnTo>
                    <a:pt x="40" y="24"/>
                  </a:lnTo>
                  <a:lnTo>
                    <a:pt x="19" y="22"/>
                  </a:lnTo>
                  <a:lnTo>
                    <a:pt x="45" y="0"/>
                  </a:lnTo>
                  <a:lnTo>
                    <a:pt x="284" y="0"/>
                  </a:lnTo>
                  <a:lnTo>
                    <a:pt x="257" y="22"/>
                  </a:lnTo>
                  <a:lnTo>
                    <a:pt x="243" y="25"/>
                  </a:lnTo>
                  <a:lnTo>
                    <a:pt x="230" y="28"/>
                  </a:lnTo>
                  <a:lnTo>
                    <a:pt x="216" y="30"/>
                  </a:lnTo>
                  <a:lnTo>
                    <a:pt x="203" y="30"/>
                  </a:lnTo>
                  <a:lnTo>
                    <a:pt x="198" y="60"/>
                  </a:lnTo>
                  <a:lnTo>
                    <a:pt x="195" y="93"/>
                  </a:lnTo>
                  <a:lnTo>
                    <a:pt x="192" y="128"/>
                  </a:lnTo>
                  <a:lnTo>
                    <a:pt x="189" y="164"/>
                  </a:lnTo>
                  <a:lnTo>
                    <a:pt x="189" y="180"/>
                  </a:lnTo>
                  <a:lnTo>
                    <a:pt x="185" y="231"/>
                  </a:lnTo>
                  <a:lnTo>
                    <a:pt x="179" y="316"/>
                  </a:lnTo>
                  <a:lnTo>
                    <a:pt x="176" y="382"/>
                  </a:lnTo>
                  <a:lnTo>
                    <a:pt x="210" y="389"/>
                  </a:lnTo>
                  <a:lnTo>
                    <a:pt x="224" y="389"/>
                  </a:lnTo>
                  <a:lnTo>
                    <a:pt x="234" y="388"/>
                  </a:lnTo>
                  <a:lnTo>
                    <a:pt x="245" y="388"/>
                  </a:lnTo>
                  <a:lnTo>
                    <a:pt x="254" y="385"/>
                  </a:lnTo>
                  <a:lnTo>
                    <a:pt x="263" y="383"/>
                  </a:lnTo>
                  <a:lnTo>
                    <a:pt x="272" y="379"/>
                  </a:lnTo>
                  <a:lnTo>
                    <a:pt x="279" y="376"/>
                  </a:lnTo>
                  <a:lnTo>
                    <a:pt x="287" y="370"/>
                  </a:lnTo>
                  <a:lnTo>
                    <a:pt x="293" y="365"/>
                  </a:lnTo>
                  <a:lnTo>
                    <a:pt x="300" y="356"/>
                  </a:lnTo>
                  <a:lnTo>
                    <a:pt x="309" y="346"/>
                  </a:lnTo>
                  <a:lnTo>
                    <a:pt x="318" y="332"/>
                  </a:lnTo>
                  <a:lnTo>
                    <a:pt x="327" y="317"/>
                  </a:lnTo>
                  <a:lnTo>
                    <a:pt x="352" y="280"/>
                  </a:lnTo>
                  <a:lnTo>
                    <a:pt x="382" y="228"/>
                  </a:lnTo>
                  <a:lnTo>
                    <a:pt x="404" y="253"/>
                  </a:lnTo>
                  <a:lnTo>
                    <a:pt x="392" y="293"/>
                  </a:lnTo>
                  <a:lnTo>
                    <a:pt x="380" y="335"/>
                  </a:lnTo>
                  <a:lnTo>
                    <a:pt x="368" y="379"/>
                  </a:lnTo>
                  <a:lnTo>
                    <a:pt x="358" y="427"/>
                  </a:lnTo>
                  <a:lnTo>
                    <a:pt x="338" y="424"/>
                  </a:lnTo>
                  <a:lnTo>
                    <a:pt x="318" y="421"/>
                  </a:lnTo>
                  <a:lnTo>
                    <a:pt x="297" y="419"/>
                  </a:lnTo>
                  <a:lnTo>
                    <a:pt x="275" y="416"/>
                  </a:lnTo>
                  <a:lnTo>
                    <a:pt x="251" y="416"/>
                  </a:lnTo>
                  <a:lnTo>
                    <a:pt x="224" y="415"/>
                  </a:lnTo>
                  <a:lnTo>
                    <a:pt x="167" y="413"/>
                  </a:lnTo>
                  <a:lnTo>
                    <a:pt x="0" y="413"/>
                  </a:lnTo>
                  <a:close/>
                </a:path>
              </a:pathLst>
            </a:custGeom>
            <a:solidFill>
              <a:srgbClr val="FFFFFF"/>
            </a:solidFill>
            <a:ln w="9525">
              <a:noFill/>
              <a:round/>
              <a:headEnd/>
              <a:tailEnd/>
            </a:ln>
            <a:effectLst/>
          </p:spPr>
          <p:txBody>
            <a:bodyPr wrap="none"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grpSp>
      <p:sp>
        <p:nvSpPr>
          <p:cNvPr id="1033" name="Rectangle 9"/>
          <p:cNvSpPr>
            <a:spLocks noChangeArrowheads="1"/>
          </p:cNvSpPr>
          <p:nvPr userDrawn="1"/>
        </p:nvSpPr>
        <p:spPr bwMode="auto">
          <a:xfrm>
            <a:off x="0" y="7302437"/>
            <a:ext cx="8722541" cy="257238"/>
          </a:xfrm>
          <a:prstGeom prst="rect">
            <a:avLst/>
          </a:prstGeom>
          <a:gradFill rotWithShape="0">
            <a:gsLst>
              <a:gs pos="0">
                <a:srgbClr val="001121"/>
              </a:gs>
              <a:gs pos="100000">
                <a:srgbClr val="002448"/>
              </a:gs>
            </a:gsLst>
            <a:lin ang="10800000" scaled="1"/>
          </a:gradFill>
          <a:ln w="9525">
            <a:noFill/>
            <a:round/>
            <a:headEnd/>
            <a:tailEnd/>
          </a:ln>
          <a:effectLst/>
        </p:spPr>
        <p:txBody>
          <a:bodyPr wrap="none" lIns="100794" tIns="50397" rIns="100794" bIns="50397"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sp>
        <p:nvSpPr>
          <p:cNvPr id="1034" name="Rectangle 10"/>
          <p:cNvSpPr>
            <a:spLocks noChangeArrowheads="1"/>
          </p:cNvSpPr>
          <p:nvPr userDrawn="1"/>
        </p:nvSpPr>
        <p:spPr bwMode="auto">
          <a:xfrm>
            <a:off x="351771" y="7326935"/>
            <a:ext cx="5701858" cy="242683"/>
          </a:xfrm>
          <a:prstGeom prst="rect">
            <a:avLst/>
          </a:prstGeom>
          <a:noFill/>
          <a:ln w="9525">
            <a:noFill/>
            <a:round/>
            <a:headEnd/>
            <a:tailEnd/>
          </a:ln>
          <a:effectLst/>
        </p:spPr>
        <p:txBody>
          <a:bodyPr wrap="none" lIns="99207" tIns="51588" rIns="99207" bIns="51588">
            <a:spAutoFit/>
          </a:bodyPr>
          <a:lstStyle/>
          <a:p>
            <a:pPr algn="ctr" defTabSz="503972" hangingPunct="1">
              <a:lnSpc>
                <a:spcPct val="100000"/>
              </a:lnSpc>
              <a:buClr>
                <a:srgbClr val="080808"/>
              </a:buClr>
              <a:buFont typeface="Tahoma" charset="0"/>
              <a:buNone/>
              <a:tabLst>
                <a:tab pos="0" algn="l"/>
                <a:tab pos="503972" algn="l"/>
                <a:tab pos="1007943" algn="l"/>
                <a:tab pos="1511915" algn="l"/>
                <a:tab pos="2015886" algn="l"/>
                <a:tab pos="2519858" algn="l"/>
                <a:tab pos="3023829" algn="l"/>
                <a:tab pos="3527801" algn="l"/>
                <a:tab pos="4031772" algn="l"/>
                <a:tab pos="4535744" algn="l"/>
                <a:tab pos="5039716" algn="l"/>
                <a:tab pos="5543687" algn="l"/>
                <a:tab pos="6047659" algn="l"/>
                <a:tab pos="6551630" algn="l"/>
                <a:tab pos="7055602" algn="l"/>
                <a:tab pos="7559573" algn="l"/>
                <a:tab pos="8063545" algn="l"/>
                <a:tab pos="8567517" algn="l"/>
                <a:tab pos="9071488" algn="l"/>
                <a:tab pos="9575460" algn="l"/>
                <a:tab pos="10079431" algn="l"/>
              </a:tabLst>
            </a:pPr>
            <a:r>
              <a:rPr lang="en-US" sz="900">
                <a:solidFill>
                  <a:srgbClr val="E5FFFF"/>
                </a:solidFill>
                <a:ea typeface="ＭＳ Ｐゴシック" charset="-128"/>
              </a:rPr>
              <a:t>SCHOOL OF ELECTRICAL AND COMPUTER ENGINEERING | GEORGIA INSTITUTE OF TECHNOLOGY</a:t>
            </a:r>
          </a:p>
        </p:txBody>
      </p:sp>
      <p:sp>
        <p:nvSpPr>
          <p:cNvPr id="1035" name="Rectangle 11"/>
          <p:cNvSpPr>
            <a:spLocks noChangeArrowheads="1"/>
          </p:cNvSpPr>
          <p:nvPr userDrawn="1"/>
        </p:nvSpPr>
        <p:spPr bwMode="auto">
          <a:xfrm>
            <a:off x="0" y="0"/>
            <a:ext cx="10080625" cy="351735"/>
          </a:xfrm>
          <a:prstGeom prst="rect">
            <a:avLst/>
          </a:prstGeom>
          <a:gradFill rotWithShape="0">
            <a:gsLst>
              <a:gs pos="0">
                <a:srgbClr val="002448"/>
              </a:gs>
              <a:gs pos="100000">
                <a:srgbClr val="003366"/>
              </a:gs>
            </a:gsLst>
            <a:lin ang="10800000" scaled="1"/>
          </a:gradFill>
          <a:ln w="9525">
            <a:noFill/>
            <a:round/>
            <a:headEnd/>
            <a:tailEnd/>
          </a:ln>
          <a:effectLst/>
        </p:spPr>
        <p:txBody>
          <a:bodyPr wrap="none" lIns="100794" tIns="50397" rIns="100794" bIns="50397" anchor="ctr"/>
          <a:lstStyle/>
          <a:p>
            <a:pPr algn="ctr" defTabSz="503972" eaLnBrk="0">
              <a:lnSpc>
                <a:spcPct val="100000"/>
              </a:lnSpc>
              <a:buClr>
                <a:srgbClr val="080808"/>
              </a:buClr>
              <a:buFont typeface="Tahoma" charset="0"/>
              <a:buNone/>
            </a:pPr>
            <a:endParaRPr lang="en-US" sz="1300">
              <a:solidFill>
                <a:srgbClr val="000000"/>
              </a:solidFill>
              <a:latin typeface="Ariel" charset="0"/>
              <a:ea typeface="ＭＳ Ｐゴシック" charset="-128"/>
            </a:endParaRPr>
          </a:p>
        </p:txBody>
      </p:sp>
      <p:sp>
        <p:nvSpPr>
          <p:cNvPr id="1036" name="Rectangle 12"/>
          <p:cNvSpPr>
            <a:spLocks noGrp="1" noChangeArrowheads="1"/>
          </p:cNvSpPr>
          <p:nvPr userDrawn="1">
            <p:ph type="sldNum"/>
          </p:nvPr>
        </p:nvSpPr>
        <p:spPr bwMode="auto">
          <a:xfrm>
            <a:off x="9515341" y="7298938"/>
            <a:ext cx="423526" cy="269488"/>
          </a:xfrm>
          <a:prstGeom prst="rect">
            <a:avLst/>
          </a:prstGeom>
          <a:noFill/>
          <a:ln w="9525">
            <a:noFill/>
            <a:round/>
            <a:headEnd/>
            <a:tailEnd/>
          </a:ln>
          <a:effectLst/>
        </p:spPr>
        <p:txBody>
          <a:bodyPr vert="horz" wrap="square" lIns="99207" tIns="51588" rIns="99207" bIns="51588" numCol="1" anchor="t" anchorCtr="0" compatLnSpc="1">
            <a:prstTxWarp prst="textNoShape">
              <a:avLst/>
            </a:prstTxWarp>
          </a:bodyPr>
          <a:lstStyle>
            <a:lvl1pPr algn="r" eaLnBrk="1" hangingPunct="1">
              <a:lnSpc>
                <a:spcPct val="98000"/>
              </a:lnSpc>
              <a:buClr>
                <a:srgbClr val="E5FFFF"/>
              </a:buClr>
              <a:tabLst>
                <a:tab pos="0" algn="l"/>
                <a:tab pos="503972" algn="l"/>
                <a:tab pos="1007943" algn="l"/>
                <a:tab pos="1511915" algn="l"/>
                <a:tab pos="2015886" algn="l"/>
                <a:tab pos="2519858" algn="l"/>
                <a:tab pos="3023829" algn="l"/>
                <a:tab pos="3527801" algn="l"/>
                <a:tab pos="4031772" algn="l"/>
                <a:tab pos="4535744" algn="l"/>
                <a:tab pos="5039716" algn="l"/>
                <a:tab pos="5543687" algn="l"/>
                <a:tab pos="6047659" algn="l"/>
                <a:tab pos="6551630" algn="l"/>
                <a:tab pos="7055602" algn="l"/>
                <a:tab pos="7559573" algn="l"/>
                <a:tab pos="8063545" algn="l"/>
                <a:tab pos="8567517" algn="l"/>
                <a:tab pos="9071488" algn="l"/>
                <a:tab pos="9575460" algn="l"/>
                <a:tab pos="10079431" algn="l"/>
              </a:tabLst>
              <a:defRPr sz="1100" b="1">
                <a:solidFill>
                  <a:srgbClr val="E5FFFF"/>
                </a:solidFill>
                <a:latin typeface="+mn-lt"/>
              </a:defRPr>
            </a:lvl1pPr>
          </a:lstStyle>
          <a:p>
            <a:pPr defTabSz="503972">
              <a:buFontTx/>
              <a:buNone/>
            </a:pPr>
            <a:fld id="{E9BC378B-5811-492B-98D5-5908524EE8AD}" type="slidenum">
              <a:rPr lang="en-US" smtClean="0">
                <a:ea typeface="ＭＳ Ｐゴシック" charset="-128"/>
              </a:rPr>
              <a:pPr defTabSz="503972">
                <a:buFontTx/>
                <a:buNone/>
              </a:pPr>
              <a:t>‹#›</a:t>
            </a:fld>
            <a:endParaRPr lang="en-US">
              <a:ea typeface="ＭＳ Ｐゴシック" charset="-128"/>
            </a:endParaRPr>
          </a:p>
        </p:txBody>
      </p:sp>
    </p:spTree>
    <p:extLst>
      <p:ext uri="{BB962C8B-B14F-4D97-AF65-F5344CB8AC3E}">
        <p14:creationId xmlns:p14="http://schemas.microsoft.com/office/powerpoint/2010/main" val="121020172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503972" rtl="0" eaLnBrk="0" fontAlgn="base" hangingPunct="0">
        <a:lnSpc>
          <a:spcPct val="93000"/>
        </a:lnSpc>
        <a:spcBef>
          <a:spcPct val="0"/>
        </a:spcBef>
        <a:spcAft>
          <a:spcPct val="0"/>
        </a:spcAft>
        <a:buClr>
          <a:srgbClr val="080808"/>
        </a:buClr>
        <a:buSzPct val="100000"/>
        <a:buFont typeface="Arial" charset="0"/>
        <a:defRPr sz="3100">
          <a:solidFill>
            <a:srgbClr val="080808"/>
          </a:solidFill>
          <a:latin typeface="+mj-lt"/>
          <a:ea typeface="+mj-ea"/>
          <a:cs typeface="+mj-cs"/>
        </a:defRPr>
      </a:lvl1pPr>
      <a:lvl2pPr marL="475973"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2pPr>
      <a:lvl3pPr marL="713960"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3pPr>
      <a:lvl4pPr marL="951946"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4pPr>
      <a:lvl5pPr marL="1189933"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5pPr>
      <a:lvl6pPr marL="1693904"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6pPr>
      <a:lvl7pPr marL="2197876"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7pPr>
      <a:lvl8pPr marL="2701848"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8pPr>
      <a:lvl9pPr marL="3205819" indent="-237987" algn="l" defTabSz="503972" rtl="0" eaLnBrk="0" fontAlgn="base" hangingPunct="0">
        <a:lnSpc>
          <a:spcPct val="93000"/>
        </a:lnSpc>
        <a:spcBef>
          <a:spcPct val="0"/>
        </a:spcBef>
        <a:spcAft>
          <a:spcPct val="0"/>
        </a:spcAft>
        <a:buClr>
          <a:srgbClr val="000000"/>
        </a:buClr>
        <a:buSzPct val="45000"/>
        <a:buFont typeface="Wingdings" charset="2"/>
        <a:defRPr sz="3100">
          <a:solidFill>
            <a:srgbClr val="080808"/>
          </a:solidFill>
          <a:latin typeface="Arial" charset="0"/>
        </a:defRPr>
      </a:lvl9pPr>
    </p:titleStyle>
    <p:bodyStyle>
      <a:lvl1pPr marL="190740" indent="-190740" algn="l" defTabSz="503972" rtl="0" eaLnBrk="0" fontAlgn="base" hangingPunct="0">
        <a:lnSpc>
          <a:spcPct val="98000"/>
        </a:lnSpc>
        <a:spcBef>
          <a:spcPts val="661"/>
        </a:spcBef>
        <a:spcAft>
          <a:spcPct val="0"/>
        </a:spcAft>
        <a:buClr>
          <a:srgbClr val="000000"/>
        </a:buClr>
        <a:buSzPct val="65000"/>
        <a:buFont typeface="Wingdings" charset="2"/>
        <a:buChar char=""/>
        <a:defRPr sz="2600">
          <a:solidFill>
            <a:srgbClr val="080808"/>
          </a:solidFill>
          <a:latin typeface="+mn-lt"/>
          <a:ea typeface="+mn-ea"/>
          <a:cs typeface="+mn-cs"/>
        </a:defRPr>
      </a:lvl1pPr>
      <a:lvl2pPr marL="568718" indent="-190740" algn="l" defTabSz="503972" rtl="0" eaLnBrk="0" fontAlgn="base" hangingPunct="0">
        <a:lnSpc>
          <a:spcPct val="98000"/>
        </a:lnSpc>
        <a:spcBef>
          <a:spcPts val="551"/>
        </a:spcBef>
        <a:spcAft>
          <a:spcPct val="0"/>
        </a:spcAft>
        <a:buClr>
          <a:srgbClr val="002448"/>
        </a:buClr>
        <a:buSzPct val="65000"/>
        <a:buFont typeface="Wingdings" charset="2"/>
        <a:buChar char=""/>
        <a:defRPr sz="2200">
          <a:solidFill>
            <a:srgbClr val="080808"/>
          </a:solidFill>
          <a:latin typeface="+mn-lt"/>
        </a:defRPr>
      </a:lvl2pPr>
      <a:lvl3pPr marL="946697" indent="-190740" algn="l" defTabSz="503972" rtl="0" eaLnBrk="0" fontAlgn="base" hangingPunct="0">
        <a:lnSpc>
          <a:spcPct val="98000"/>
        </a:lnSpc>
        <a:spcBef>
          <a:spcPts val="496"/>
        </a:spcBef>
        <a:spcAft>
          <a:spcPct val="0"/>
        </a:spcAft>
        <a:buClr>
          <a:srgbClr val="006666"/>
        </a:buClr>
        <a:buSzPct val="65000"/>
        <a:buFont typeface="Wingdings" charset="2"/>
        <a:buChar char=""/>
        <a:defRPr>
          <a:solidFill>
            <a:srgbClr val="080808"/>
          </a:solidFill>
          <a:latin typeface="+mn-lt"/>
        </a:defRPr>
      </a:lvl3pPr>
      <a:lvl4pPr marL="1324676" indent="-190740" algn="l" defTabSz="503972"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4pPr>
      <a:lvl5pPr marL="1634408" indent="-181990" algn="l" defTabSz="503972"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5pPr>
      <a:lvl6pPr marL="2138379" indent="-181990" algn="l" defTabSz="503972"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6pPr>
      <a:lvl7pPr marL="2642351" indent="-181990" algn="l" defTabSz="503972"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7pPr>
      <a:lvl8pPr marL="3146322" indent="-181990" algn="l" defTabSz="503972"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8pPr>
      <a:lvl9pPr marL="3650294" indent="-181990" algn="l" defTabSz="503972"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005" name="Rectangle 37"/>
          <p:cNvSpPr>
            <a:spLocks noGrp="1" noChangeArrowheads="1"/>
          </p:cNvSpPr>
          <p:nvPr>
            <p:ph type="title"/>
          </p:nvPr>
        </p:nvSpPr>
        <p:spPr bwMode="auto">
          <a:xfrm>
            <a:off x="388524" y="246756"/>
            <a:ext cx="9373581" cy="1044705"/>
          </a:xfrm>
          <a:prstGeom prst="rect">
            <a:avLst/>
          </a:prstGeom>
          <a:noFill/>
          <a:ln w="9525">
            <a:noFill/>
            <a:miter lim="800000"/>
            <a:headEnd/>
            <a:tailEnd/>
          </a:ln>
          <a:effectLst/>
        </p:spPr>
        <p:txBody>
          <a:bodyPr vert="horz" wrap="square" lIns="100641" tIns="50323" rIns="100641" bIns="50323" numCol="1" anchor="ctr" anchorCtr="0" compatLnSpc="1">
            <a:prstTxWarp prst="textNoShape">
              <a:avLst/>
            </a:prstTxWarp>
          </a:bodyPr>
          <a:lstStyle/>
          <a:p>
            <a:pPr lvl="0"/>
            <a:r>
              <a:rPr lang="en-US" dirty="0" smtClean="0"/>
              <a:t>Click to edit Master title style</a:t>
            </a:r>
          </a:p>
        </p:txBody>
      </p:sp>
      <p:sp>
        <p:nvSpPr>
          <p:cNvPr id="84006" name="Rectangle 38"/>
          <p:cNvSpPr>
            <a:spLocks noGrp="1" noChangeArrowheads="1"/>
          </p:cNvSpPr>
          <p:nvPr>
            <p:ph type="body" idx="1"/>
          </p:nvPr>
        </p:nvSpPr>
        <p:spPr bwMode="auto">
          <a:xfrm>
            <a:off x="383290" y="1562683"/>
            <a:ext cx="9382331" cy="5354770"/>
          </a:xfrm>
          <a:prstGeom prst="rect">
            <a:avLst/>
          </a:prstGeom>
          <a:noFill/>
          <a:ln w="9525">
            <a:noFill/>
            <a:miter lim="800000"/>
            <a:headEnd/>
            <a:tailEnd/>
          </a:ln>
          <a:effectLst/>
        </p:spPr>
        <p:txBody>
          <a:bodyPr vert="horz" wrap="square" lIns="100641" tIns="50323" rIns="100641" bIns="5032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4119" name="Rectangle 151"/>
          <p:cNvSpPr>
            <a:spLocks noChangeArrowheads="1"/>
          </p:cNvSpPr>
          <p:nvPr userDrawn="1"/>
        </p:nvSpPr>
        <p:spPr bwMode="auto">
          <a:xfrm>
            <a:off x="8713791" y="7302437"/>
            <a:ext cx="1366834" cy="257238"/>
          </a:xfrm>
          <a:prstGeom prst="rect">
            <a:avLst/>
          </a:prstGeom>
          <a:solidFill>
            <a:srgbClr val="366AA4"/>
          </a:solidFill>
          <a:ln w="9525">
            <a:noFill/>
            <a:miter lim="800000"/>
            <a:headEnd/>
            <a:tailEnd/>
          </a:ln>
          <a:effectLst>
            <a:outerShdw blurRad="63500" dist="12700" algn="ctr" rotWithShape="0">
              <a:srgbClr val="000000">
                <a:alpha val="74998"/>
              </a:srgbClr>
            </a:outerShdw>
          </a:effectLst>
        </p:spPr>
        <p:txBody>
          <a:bodyPr wrap="none" lIns="100641" tIns="50323" rIns="100641" bIns="50323" anchor="ct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5" name="Rectangle 157"/>
          <p:cNvSpPr>
            <a:spLocks noChangeArrowheads="1"/>
          </p:cNvSpPr>
          <p:nvPr userDrawn="1"/>
        </p:nvSpPr>
        <p:spPr bwMode="auto">
          <a:xfrm>
            <a:off x="1" y="7302437"/>
            <a:ext cx="8722541" cy="257238"/>
          </a:xfrm>
          <a:prstGeom prst="rect">
            <a:avLst/>
          </a:prstGeom>
          <a:gradFill rotWithShape="1">
            <a:gsLst>
              <a:gs pos="0">
                <a:srgbClr val="002448">
                  <a:gamma/>
                  <a:shade val="46275"/>
                  <a:invGamma/>
                </a:srgbClr>
              </a:gs>
              <a:gs pos="100000">
                <a:srgbClr val="002448"/>
              </a:gs>
            </a:gsLst>
            <a:lin ang="0" scaled="1"/>
          </a:gradFill>
          <a:ln w="9525" algn="ctr">
            <a:noFill/>
            <a:miter lim="800000"/>
            <a:headEnd/>
            <a:tailEnd/>
          </a:ln>
          <a:effectLst/>
        </p:spPr>
        <p:txBody>
          <a:bodyPr wrap="none" lIns="100641" tIns="50323" rIns="100641" bIns="50323" anchor="ct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127" name="Rectangle 159"/>
          <p:cNvSpPr>
            <a:spLocks noChangeArrowheads="1"/>
          </p:cNvSpPr>
          <p:nvPr userDrawn="1"/>
        </p:nvSpPr>
        <p:spPr bwMode="auto">
          <a:xfrm>
            <a:off x="-87013" y="7326936"/>
            <a:ext cx="7718125" cy="240128"/>
          </a:xfrm>
          <a:prstGeom prst="rect">
            <a:avLst/>
          </a:prstGeom>
          <a:noFill/>
          <a:ln w="9525" algn="ctr">
            <a:noFill/>
            <a:miter lim="800000"/>
            <a:headEnd/>
            <a:tailEnd/>
          </a:ln>
          <a:effectLst/>
        </p:spPr>
        <p:txBody>
          <a:bodyPr wrap="none" lIns="100641" tIns="50323" rIns="100641" bIns="50323">
            <a:spAutoFit/>
          </a:bodyPr>
          <a:lstStyle/>
          <a:p>
            <a:pPr algn="ctr" defTabSz="913073" hangingPunct="1">
              <a:lnSpc>
                <a:spcPct val="100000"/>
              </a:lnSpc>
              <a:buClrTx/>
              <a:buSzTx/>
              <a:buFontTx/>
              <a:buNone/>
              <a:defRPr/>
            </a:pPr>
            <a:r>
              <a:rPr lang="en-US" sz="900" dirty="0">
                <a:solidFill>
                  <a:srgbClr val="E5FFFF"/>
                </a:solidFill>
                <a:ea typeface="ＭＳ Ｐゴシック" charset="-128"/>
              </a:rPr>
              <a:t>SCHOOL OF ELECTRICAL AND COMPUTER ENGINEERING | </a:t>
            </a:r>
            <a:r>
              <a:rPr lang="en-US" sz="900" dirty="0" smtClean="0">
                <a:solidFill>
                  <a:srgbClr val="E5FFFF"/>
                </a:solidFill>
                <a:ea typeface="ＭＳ Ｐゴシック" charset="-128"/>
              </a:rPr>
              <a:t>SCHOOL OF COMPUTER SCIENCE | GEORGIA </a:t>
            </a:r>
            <a:r>
              <a:rPr lang="en-US" sz="900" dirty="0">
                <a:solidFill>
                  <a:srgbClr val="E5FFFF"/>
                </a:solidFill>
                <a:ea typeface="ＭＳ Ｐゴシック" charset="-128"/>
              </a:rPr>
              <a:t>INSTITUTE OF TECHNOLOGY</a:t>
            </a:r>
          </a:p>
        </p:txBody>
      </p:sp>
      <p:sp>
        <p:nvSpPr>
          <p:cNvPr id="84128" name="Rectangle 160"/>
          <p:cNvSpPr>
            <a:spLocks noChangeArrowheads="1"/>
          </p:cNvSpPr>
          <p:nvPr userDrawn="1"/>
        </p:nvSpPr>
        <p:spPr bwMode="auto">
          <a:xfrm>
            <a:off x="0" y="16"/>
            <a:ext cx="10080625" cy="255489"/>
          </a:xfrm>
          <a:prstGeom prst="rect">
            <a:avLst/>
          </a:prstGeom>
          <a:gradFill rotWithShape="1">
            <a:gsLst>
              <a:gs pos="0">
                <a:srgbClr val="002448"/>
              </a:gs>
              <a:gs pos="100000">
                <a:schemeClr val="bg2"/>
              </a:gs>
            </a:gsLst>
            <a:lin ang="0" scaled="1"/>
          </a:gradFill>
          <a:ln w="9525" algn="ctr">
            <a:noFill/>
            <a:miter lim="800000"/>
            <a:headEnd/>
            <a:tailEnd/>
          </a:ln>
          <a:effectLst/>
        </p:spPr>
        <p:txBody>
          <a:bodyPr wrap="none" lIns="100641" tIns="50323" rIns="100641" bIns="50323" anchor="ctr"/>
          <a:lstStyle/>
          <a:p>
            <a:pPr algn="ctr" defTabSz="913073" eaLnBrk="0">
              <a:lnSpc>
                <a:spcPct val="100000"/>
              </a:lnSpc>
              <a:buClrTx/>
              <a:buSzTx/>
              <a:buFontTx/>
              <a:buNone/>
              <a:defRPr/>
            </a:pPr>
            <a:endParaRPr lang="en-US" sz="1300">
              <a:solidFill>
                <a:srgbClr val="080808"/>
              </a:solidFill>
              <a:latin typeface="Tahoma" pitchFamily="34" charset="0"/>
              <a:ea typeface="ＭＳ Ｐゴシック" charset="-128"/>
            </a:endParaRPr>
          </a:p>
        </p:txBody>
      </p:sp>
      <p:sp>
        <p:nvSpPr>
          <p:cNvPr id="84064" name="Rectangle 96"/>
          <p:cNvSpPr>
            <a:spLocks noGrp="1" noChangeArrowheads="1"/>
          </p:cNvSpPr>
          <p:nvPr>
            <p:ph type="sldNum" sz="quarter" idx="4"/>
          </p:nvPr>
        </p:nvSpPr>
        <p:spPr bwMode="auto">
          <a:xfrm>
            <a:off x="9515341" y="7279887"/>
            <a:ext cx="565284" cy="234490"/>
          </a:xfrm>
          <a:prstGeom prst="rect">
            <a:avLst/>
          </a:prstGeom>
          <a:noFill/>
          <a:ln w="9525">
            <a:noFill/>
            <a:miter lim="800000"/>
            <a:headEnd/>
            <a:tailEnd/>
          </a:ln>
          <a:effectLst/>
        </p:spPr>
        <p:txBody>
          <a:bodyPr vert="horz" wrap="square" lIns="100641" tIns="50323" rIns="100641" bIns="50323" numCol="1" anchor="t" anchorCtr="0" compatLnSpc="1">
            <a:prstTxWarp prst="textNoShape">
              <a:avLst/>
            </a:prstTxWarp>
          </a:bodyPr>
          <a:lstStyle>
            <a:lvl1pPr algn="r" eaLnBrk="1" hangingPunct="1">
              <a:defRPr sz="1100" b="1">
                <a:solidFill>
                  <a:schemeClr val="tx1"/>
                </a:solidFill>
              </a:defRPr>
            </a:lvl1pPr>
          </a:lstStyle>
          <a:p>
            <a:pPr defTabSz="913073">
              <a:lnSpc>
                <a:spcPct val="100000"/>
              </a:lnSpc>
              <a:buClrTx/>
              <a:buSzTx/>
            </a:pPr>
            <a:fld id="{6D5DE730-85A1-43BF-B6EE-EC72C0E83D27}" type="slidenum">
              <a:rPr lang="en-US" smtClean="0">
                <a:solidFill>
                  <a:srgbClr val="FFFFFF"/>
                </a:solidFill>
                <a:latin typeface="Tahoma" pitchFamily="34" charset="0"/>
                <a:ea typeface="ＭＳ Ｐゴシック" charset="-128"/>
              </a:rPr>
              <a:pPr defTabSz="913073">
                <a:lnSpc>
                  <a:spcPct val="100000"/>
                </a:lnSpc>
                <a:buClrTx/>
                <a:buSzTx/>
              </a:pPr>
              <a:t>‹#›</a:t>
            </a:fld>
            <a:endParaRPr lang="en-US" dirty="0">
              <a:solidFill>
                <a:srgbClr val="FFFFFF"/>
              </a:solidFill>
              <a:latin typeface="Tahoma" pitchFamily="34" charset="0"/>
              <a:ea typeface="ＭＳ Ｐゴシック" charset="-128"/>
            </a:endParaRPr>
          </a:p>
        </p:txBody>
      </p:sp>
      <p:sp>
        <p:nvSpPr>
          <p:cNvPr id="2" name="TextBox 1"/>
          <p:cNvSpPr txBox="1"/>
          <p:nvPr userDrawn="1"/>
        </p:nvSpPr>
        <p:spPr>
          <a:xfrm>
            <a:off x="8672512" y="7304087"/>
            <a:ext cx="913544" cy="251736"/>
          </a:xfrm>
          <a:prstGeom prst="rect">
            <a:avLst/>
          </a:prstGeom>
          <a:noFill/>
        </p:spPr>
        <p:txBody>
          <a:bodyPr wrap="none" rtlCol="0">
            <a:spAutoFit/>
          </a:bodyPr>
          <a:lstStyle/>
          <a:p>
            <a:r>
              <a:rPr lang="en-US" sz="1100" dirty="0" smtClean="0">
                <a:solidFill>
                  <a:srgbClr val="FFFFFF"/>
                </a:solidFill>
              </a:rPr>
              <a:t>MANIFOLD</a:t>
            </a:r>
            <a:endParaRPr lang="en-US" sz="1100" dirty="0">
              <a:solidFill>
                <a:srgbClr val="FFFFFF"/>
              </a:solidFill>
            </a:endParaRPr>
          </a:p>
        </p:txBody>
      </p:sp>
    </p:spTree>
    <p:extLst>
      <p:ext uri="{BB962C8B-B14F-4D97-AF65-F5344CB8AC3E}">
        <p14:creationId xmlns:p14="http://schemas.microsoft.com/office/powerpoint/2010/main" val="1919321570"/>
      </p:ext>
    </p:extLst>
  </p:cSld>
  <p:clrMap bg1="dk2" tx1="lt1" bg2="dk1"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dt="0"/>
  <p:txStyles>
    <p:titleStyle>
      <a:lvl1pPr algn="l" rtl="0" eaLnBrk="0" fontAlgn="base" hangingPunct="0">
        <a:spcBef>
          <a:spcPct val="0"/>
        </a:spcBef>
        <a:spcAft>
          <a:spcPct val="0"/>
        </a:spcAft>
        <a:defRPr sz="3300">
          <a:solidFill>
            <a:srgbClr val="080808"/>
          </a:solidFill>
          <a:effectLst/>
          <a:latin typeface="+mj-lt"/>
          <a:ea typeface="ＭＳ Ｐゴシック" charset="-128"/>
          <a:cs typeface="+mj-cs"/>
        </a:defRPr>
      </a:lvl1pPr>
      <a:lvl2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2pPr>
      <a:lvl3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3pPr>
      <a:lvl4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4pPr>
      <a:lvl5pPr algn="l" rtl="0" eaLnBrk="0" fontAlgn="base" hangingPunct="0">
        <a:spcBef>
          <a:spcPct val="0"/>
        </a:spcBef>
        <a:spcAft>
          <a:spcPct val="0"/>
        </a:spcAft>
        <a:defRPr sz="3300">
          <a:solidFill>
            <a:srgbClr val="080808"/>
          </a:solidFill>
          <a:effectLst>
            <a:outerShdw blurRad="38100" dist="38100" dir="2700000" algn="tl">
              <a:srgbClr val="C0C0C0"/>
            </a:outerShdw>
          </a:effectLst>
          <a:latin typeface="Arial" charset="0"/>
          <a:ea typeface="ＭＳ Ｐゴシック" charset="-128"/>
        </a:defRPr>
      </a:lvl5pPr>
      <a:lvl6pPr marL="503239"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6pPr>
      <a:lvl7pPr marL="1006481"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7pPr>
      <a:lvl8pPr marL="1509723"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8pPr>
      <a:lvl9pPr marL="2012962" algn="l" rtl="0" fontAlgn="base">
        <a:spcBef>
          <a:spcPct val="0"/>
        </a:spcBef>
        <a:spcAft>
          <a:spcPct val="0"/>
        </a:spcAft>
        <a:defRPr sz="3300">
          <a:solidFill>
            <a:srgbClr val="080808"/>
          </a:solidFill>
          <a:effectLst>
            <a:outerShdw blurRad="38100" dist="38100" dir="2700000" algn="tl">
              <a:srgbClr val="C0C0C0"/>
            </a:outerShdw>
          </a:effectLst>
          <a:latin typeface="Arial" charset="0"/>
        </a:defRPr>
      </a:lvl9pPr>
    </p:titleStyle>
    <p:bodyStyle>
      <a:lvl1pPr marL="193957" indent="-193957"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1388" indent="-193957"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48821" indent="-193957"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6248" indent="-193957"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5532" indent="-18347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38772" indent="-183473"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2009" indent="-183473"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5253" indent="-183473"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48497" indent="-183473"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p:bodyStyle>
    <p:otherStyle>
      <a:defPPr>
        <a:defRPr lang="en-US"/>
      </a:defPPr>
      <a:lvl1pPr marL="0" algn="l" defTabSz="1006481" rtl="0" eaLnBrk="1" latinLnBrk="0" hangingPunct="1">
        <a:defRPr sz="2000" kern="1200">
          <a:solidFill>
            <a:schemeClr val="tx1"/>
          </a:solidFill>
          <a:latin typeface="+mn-lt"/>
          <a:ea typeface="+mn-ea"/>
          <a:cs typeface="+mn-cs"/>
        </a:defRPr>
      </a:lvl1pPr>
      <a:lvl2pPr marL="503239" algn="l" defTabSz="1006481" rtl="0" eaLnBrk="1" latinLnBrk="0" hangingPunct="1">
        <a:defRPr sz="2000" kern="1200">
          <a:solidFill>
            <a:schemeClr val="tx1"/>
          </a:solidFill>
          <a:latin typeface="+mn-lt"/>
          <a:ea typeface="+mn-ea"/>
          <a:cs typeface="+mn-cs"/>
        </a:defRPr>
      </a:lvl2pPr>
      <a:lvl3pPr marL="1006481" algn="l" defTabSz="1006481" rtl="0" eaLnBrk="1" latinLnBrk="0" hangingPunct="1">
        <a:defRPr sz="2000" kern="1200">
          <a:solidFill>
            <a:schemeClr val="tx1"/>
          </a:solidFill>
          <a:latin typeface="+mn-lt"/>
          <a:ea typeface="+mn-ea"/>
          <a:cs typeface="+mn-cs"/>
        </a:defRPr>
      </a:lvl3pPr>
      <a:lvl4pPr marL="1509723" algn="l" defTabSz="1006481" rtl="0" eaLnBrk="1" latinLnBrk="0" hangingPunct="1">
        <a:defRPr sz="2000" kern="1200">
          <a:solidFill>
            <a:schemeClr val="tx1"/>
          </a:solidFill>
          <a:latin typeface="+mn-lt"/>
          <a:ea typeface="+mn-ea"/>
          <a:cs typeface="+mn-cs"/>
        </a:defRPr>
      </a:lvl4pPr>
      <a:lvl5pPr marL="2012962" algn="l" defTabSz="1006481" rtl="0" eaLnBrk="1" latinLnBrk="0" hangingPunct="1">
        <a:defRPr sz="2000" kern="1200">
          <a:solidFill>
            <a:schemeClr val="tx1"/>
          </a:solidFill>
          <a:latin typeface="+mn-lt"/>
          <a:ea typeface="+mn-ea"/>
          <a:cs typeface="+mn-cs"/>
        </a:defRPr>
      </a:lvl5pPr>
      <a:lvl6pPr marL="2516204" algn="l" defTabSz="1006481" rtl="0" eaLnBrk="1" latinLnBrk="0" hangingPunct="1">
        <a:defRPr sz="2000" kern="1200">
          <a:solidFill>
            <a:schemeClr val="tx1"/>
          </a:solidFill>
          <a:latin typeface="+mn-lt"/>
          <a:ea typeface="+mn-ea"/>
          <a:cs typeface="+mn-cs"/>
        </a:defRPr>
      </a:lvl6pPr>
      <a:lvl7pPr marL="3019444" algn="l" defTabSz="1006481" rtl="0" eaLnBrk="1" latinLnBrk="0" hangingPunct="1">
        <a:defRPr sz="2000" kern="1200">
          <a:solidFill>
            <a:schemeClr val="tx1"/>
          </a:solidFill>
          <a:latin typeface="+mn-lt"/>
          <a:ea typeface="+mn-ea"/>
          <a:cs typeface="+mn-cs"/>
        </a:defRPr>
      </a:lvl7pPr>
      <a:lvl8pPr marL="3522677" algn="l" defTabSz="1006481" rtl="0" eaLnBrk="1" latinLnBrk="0" hangingPunct="1">
        <a:defRPr sz="2000" kern="1200">
          <a:solidFill>
            <a:schemeClr val="tx1"/>
          </a:solidFill>
          <a:latin typeface="+mn-lt"/>
          <a:ea typeface="+mn-ea"/>
          <a:cs typeface="+mn-cs"/>
        </a:defRPr>
      </a:lvl8pPr>
      <a:lvl9pPr marL="4025924" algn="l" defTabSz="100648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51.xml"/><Relationship Id="rId4" Type="http://schemas.openxmlformats.org/officeDocument/2006/relationships/image" Target="../media/image57.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5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51.xml"/></Relationships>
</file>

<file path=ppt/slides/_rels/slide12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2" Type="http://schemas.openxmlformats.org/officeDocument/2006/relationships/hyperlink" Target="09-summary.pptx" TargetMode="Externa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1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9.xml"/><Relationship Id="rId4" Type="http://schemas.openxmlformats.org/officeDocument/2006/relationships/image" Target="../media/image74.png"/></Relationships>
</file>

<file path=ppt/slides/_rels/slide15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9.xml"/><Relationship Id="rId4" Type="http://schemas.openxmlformats.org/officeDocument/2006/relationships/image" Target="../media/image77.emf"/></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9.xml"/><Relationship Id="rId4" Type="http://schemas.openxmlformats.org/officeDocument/2006/relationships/image" Target="../media/image80.emf"/></Relationships>
</file>

<file path=ppt/slides/_rels/slide1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5.xml"/><Relationship Id="rId6" Type="http://schemas.openxmlformats.org/officeDocument/2006/relationships/image" Target="../media/image230.png"/><Relationship Id="rId5" Type="http://schemas.openxmlformats.org/officeDocument/2006/relationships/image" Target="../media/image84.jpeg"/><Relationship Id="rId4" Type="http://schemas.openxmlformats.org/officeDocument/2006/relationships/image" Target="../media/image83.png"/></Relationships>
</file>

<file path=ppt/slides/_rels/slide1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5.xml"/><Relationship Id="rId5" Type="http://schemas.openxmlformats.org/officeDocument/2006/relationships/image" Target="../media/image88.jpeg"/><Relationship Id="rId4" Type="http://schemas.openxmlformats.org/officeDocument/2006/relationships/image" Target="../media/image87.jpeg"/></Relationships>
</file>

<file path=ppt/slides/_rels/slide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vn.ece.gatech.edu/repos/Manifold/trunk" TargetMode="External"/><Relationship Id="rId2" Type="http://schemas.openxmlformats.org/officeDocument/2006/relationships/hyperlink" Target="http://manifold.gatech.edu/downloa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03-emulation.ppt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images.google.com/imgres?imgurl=http://www.maximumpc.com/files/u46168/45nm_die.jpg&amp;imgrefurl=http://www.maximumpc.com/tags/Shanghai&amp;usg=__4f-2T4TZ_xyUdTbBv0FPv8C8aC0=&amp;h=469&amp;w=600&amp;sz=63&amp;hl=en&amp;start=4&amp;tbnid=suoTNH9eG7DEMM:&amp;tbnh=106&amp;tbnw=135&amp;prev=/images?q=shanghai+die&amp;gbv=2&amp;hl=en" TargetMode="External"/><Relationship Id="rId7" Type="http://schemas.openxmlformats.org/officeDocument/2006/relationships/hyperlink" Target="http://images.google.com/imgres?imgurl=http://www.guru3d.com/imageview.php?image=13829&amp;imgrefurl=http://www.guru3d.com/article/msi-geforce-n260gtx-lightning-1792-mb-review/2&amp;usg=__Ng70oe6NqbYrPj2yZjegFQmH0D8=&amp;h=594&amp;w=600&amp;sz=165&amp;hl=en&amp;start=3&amp;tbnid=4mOy7bIMnbt-OM:&amp;tbnh=134&amp;tbnw=135&amp;prev=/images?q=gtx+200+die&amp;gbv=2&amp;hl=en" TargetMode="External"/><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9.jpeg"/><Relationship Id="rId5" Type="http://schemas.openxmlformats.org/officeDocument/2006/relationships/hyperlink" Target="http://images.google.com/imgres?imgurl=http://www.computerhistory.org/timeline/images/1993_intel_pentium_large.jpg&amp;imgrefurl=http://www.computerhistory.org/timeline/?year=1993&amp;usg=__NXf_C726c7jHamIAa4IW5Wrlugg=&amp;h=876&amp;w=800&amp;sz=503&amp;hl=en&amp;start=4&amp;tbnid=dHBFCWr4ilLQ0M:&amp;tbnh=146&amp;tbnw=133&amp;prev=/images?q=pentium&amp;gbv=2&amp;hl=en" TargetMode="External"/><Relationship Id="rId10" Type="http://schemas.openxmlformats.org/officeDocument/2006/relationships/image" Target="../media/image12.png"/><Relationship Id="rId4" Type="http://schemas.openxmlformats.org/officeDocument/2006/relationships/image" Target="../media/image8.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dkersey/qsim/archive/0.2.1.tar.gz" TargetMode="External"/><Relationship Id="rId2" Type="http://schemas.openxmlformats.org/officeDocument/2006/relationships/hyperlink" Target="http://www.cdkersey.com/qsim-web/releases/qsim-0.1.5.tar.bz2" TargetMode="External"/><Relationship Id="rId1" Type="http://schemas.openxmlformats.org/officeDocument/2006/relationships/slideLayout" Target="../slideLayouts/slideLayout18.xml"/><Relationship Id="rId5" Type="http://schemas.openxmlformats.org/officeDocument/2006/relationships/hyperlink" Target="http://www.cdkersey.com/qsim-web/releases/qsim-benchmarks-0.1.1.tar.bz2" TargetMode="External"/><Relationship Id="rId4" Type="http://schemas.openxmlformats.org/officeDocument/2006/relationships/hyperlink" Target="https://github.com/cdkersey/qsim"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hyperlink" Target="04-core-models.pptx"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9.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jpeg"/><Relationship Id="rId1" Type="http://schemas.openxmlformats.org/officeDocument/2006/relationships/slideLayout" Target="../slideLayouts/slideLayout6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 y="1036653"/>
            <a:ext cx="10080626" cy="1473437"/>
          </a:xfrm>
          <a:prstGeom prst="rect">
            <a:avLst/>
          </a:prstGeom>
          <a:noFill/>
          <a:ln w="9525">
            <a:noFill/>
            <a:round/>
            <a:headEnd/>
            <a:tailEnd/>
          </a:ln>
          <a:effectLst/>
        </p:spPr>
        <p:txBody>
          <a:bodyPr lIns="0" tIns="0" rIns="0" bIns="0" anchor="ctr" anchorCtr="1"/>
          <a:lstStyle/>
          <a:p>
            <a:pPr algn="ctr" defTabSz="1006481" eaLnBrk="0">
              <a:lnSpc>
                <a:spcPct val="100000"/>
              </a:lnSpc>
              <a:buClrTx/>
              <a:buSzTx/>
            </a:pPr>
            <a:r>
              <a:rPr lang="en-US" sz="3300" kern="0" dirty="0">
                <a:solidFill>
                  <a:srgbClr val="080808"/>
                </a:solidFill>
                <a:latin typeface="Arial"/>
                <a:ea typeface="ＭＳ Ｐゴシック" charset="-128"/>
              </a:rPr>
              <a:t>Modeling and Parallel Simulation of Multicore Architectures with Manifold</a:t>
            </a:r>
            <a:endParaRPr lang="en-US" sz="3500" dirty="0">
              <a:solidFill>
                <a:srgbClr val="080808"/>
              </a:solidFill>
              <a:latin typeface="Tahoma" pitchFamily="34" charset="0"/>
              <a:ea typeface="ＭＳ Ｐゴシック" charset="-128"/>
            </a:endParaRPr>
          </a:p>
        </p:txBody>
      </p:sp>
      <p:sp>
        <p:nvSpPr>
          <p:cNvPr id="4098" name="Text Box 2"/>
          <p:cNvSpPr txBox="1">
            <a:spLocks noChangeArrowheads="1"/>
          </p:cNvSpPr>
          <p:nvPr/>
        </p:nvSpPr>
        <p:spPr bwMode="auto">
          <a:xfrm>
            <a:off x="420026" y="2941637"/>
            <a:ext cx="8988557" cy="503978"/>
          </a:xfrm>
          <a:prstGeom prst="rect">
            <a:avLst/>
          </a:prstGeom>
          <a:solidFill>
            <a:srgbClr val="FFFFFF"/>
          </a:solidFill>
          <a:ln w="9525">
            <a:noFill/>
            <a:round/>
            <a:headEnd/>
            <a:tailEnd/>
          </a:ln>
          <a:effectLst/>
        </p:spPr>
        <p:txBody>
          <a:bodyPr lIns="99048" tIns="51507" rIns="99048" bIns="51507"/>
          <a:lstStyle/>
          <a:p>
            <a:pPr algn="ctr" defTabSz="1006481" hangingPunct="1">
              <a:lnSpc>
                <a:spcPct val="80000"/>
              </a:lnSpc>
              <a:spcBef>
                <a:spcPts val="551"/>
              </a:spcBef>
              <a:buClrTx/>
              <a:buSzTx/>
              <a:tabLst>
                <a:tab pos="0" algn="l"/>
                <a:tab pos="503187" algn="l"/>
                <a:tab pos="1006377" algn="l"/>
                <a:tab pos="1509567" algn="l"/>
                <a:tab pos="2012754" algn="l"/>
                <a:tab pos="2515944" algn="l"/>
                <a:tab pos="3019131" algn="l"/>
                <a:tab pos="3522311" algn="l"/>
                <a:tab pos="4025507" algn="l"/>
                <a:tab pos="4528695" algn="l"/>
                <a:tab pos="5031885" algn="l"/>
                <a:tab pos="5535072" algn="l"/>
                <a:tab pos="6038262" algn="l"/>
                <a:tab pos="6541447" algn="l"/>
                <a:tab pos="7044635" algn="l"/>
                <a:tab pos="7547825" algn="l"/>
                <a:tab pos="8051016" algn="l"/>
                <a:tab pos="8554205" algn="l"/>
                <a:tab pos="9057392" algn="l"/>
                <a:tab pos="9560583" algn="l"/>
                <a:tab pos="10063763" algn="l"/>
              </a:tabLst>
              <a:defRPr/>
            </a:pPr>
            <a:r>
              <a:rPr lang="en-US" sz="2400" dirty="0">
                <a:solidFill>
                  <a:srgbClr val="080808"/>
                </a:solidFill>
                <a:latin typeface="Tahoma" pitchFamily="34" charset="0"/>
                <a:ea typeface="ＭＳ Ｐゴシック" charset="-128"/>
              </a:rPr>
              <a:t>The Manifold Team</a:t>
            </a:r>
          </a:p>
        </p:txBody>
      </p:sp>
      <p:sp>
        <p:nvSpPr>
          <p:cNvPr id="12" name="Text Box 2"/>
          <p:cNvSpPr txBox="1">
            <a:spLocks noChangeArrowheads="1"/>
          </p:cNvSpPr>
          <p:nvPr/>
        </p:nvSpPr>
        <p:spPr bwMode="auto">
          <a:xfrm>
            <a:off x="544513" y="3947830"/>
            <a:ext cx="8915400" cy="923960"/>
          </a:xfrm>
          <a:prstGeom prst="rect">
            <a:avLst/>
          </a:prstGeom>
          <a:solidFill>
            <a:srgbClr val="FFFFFF"/>
          </a:solidFill>
          <a:ln w="9525">
            <a:noFill/>
            <a:round/>
            <a:headEnd/>
            <a:tailEnd/>
          </a:ln>
          <a:effectLst/>
        </p:spPr>
        <p:txBody>
          <a:bodyPr lIns="99048" tIns="51507" rIns="99048" bIns="51507"/>
          <a:lstStyle/>
          <a:p>
            <a:pPr algn="ctr" defTabSz="1006481" hangingPunct="1">
              <a:lnSpc>
                <a:spcPct val="80000"/>
              </a:lnSpc>
              <a:spcBef>
                <a:spcPts val="551"/>
              </a:spcBef>
              <a:buClrTx/>
              <a:buSzTx/>
              <a:tabLst>
                <a:tab pos="0" algn="l"/>
                <a:tab pos="503187" algn="l"/>
                <a:tab pos="1006377" algn="l"/>
                <a:tab pos="1509567" algn="l"/>
                <a:tab pos="2012754" algn="l"/>
                <a:tab pos="2515944" algn="l"/>
                <a:tab pos="3019131" algn="l"/>
                <a:tab pos="3522311" algn="l"/>
                <a:tab pos="4025507" algn="l"/>
                <a:tab pos="4528695" algn="l"/>
                <a:tab pos="5031885" algn="l"/>
                <a:tab pos="5535072" algn="l"/>
                <a:tab pos="6038262" algn="l"/>
                <a:tab pos="6541447" algn="l"/>
                <a:tab pos="7044635" algn="l"/>
                <a:tab pos="7547825" algn="l"/>
                <a:tab pos="8051016" algn="l"/>
                <a:tab pos="8554205" algn="l"/>
                <a:tab pos="9057392" algn="l"/>
                <a:tab pos="9560583" algn="l"/>
                <a:tab pos="10063763" algn="l"/>
              </a:tabLst>
              <a:defRPr/>
            </a:pPr>
            <a:r>
              <a:rPr lang="en-US" dirty="0">
                <a:solidFill>
                  <a:srgbClr val="080808"/>
                </a:solidFill>
                <a:latin typeface="Tahoma" pitchFamily="34" charset="0"/>
                <a:ea typeface="ＭＳ Ｐゴシック" charset="-128"/>
              </a:rPr>
              <a:t>School of Electrical and Computer </a:t>
            </a:r>
            <a:r>
              <a:rPr lang="en-US" dirty="0" smtClean="0">
                <a:solidFill>
                  <a:srgbClr val="080808"/>
                </a:solidFill>
                <a:latin typeface="Tahoma" pitchFamily="34" charset="0"/>
                <a:ea typeface="ＭＳ Ｐゴシック" charset="-128"/>
              </a:rPr>
              <a:t>Engineering and School of Computer Science</a:t>
            </a:r>
            <a:endParaRPr lang="en-US" dirty="0">
              <a:solidFill>
                <a:srgbClr val="080808"/>
              </a:solidFill>
              <a:latin typeface="Tahoma" pitchFamily="34" charset="0"/>
              <a:ea typeface="ＭＳ Ｐゴシック" charset="-128"/>
            </a:endParaRPr>
          </a:p>
          <a:p>
            <a:pPr algn="ctr" defTabSz="1006481" hangingPunct="1">
              <a:lnSpc>
                <a:spcPct val="80000"/>
              </a:lnSpc>
              <a:spcBef>
                <a:spcPts val="551"/>
              </a:spcBef>
              <a:buClrTx/>
              <a:buSzTx/>
              <a:tabLst>
                <a:tab pos="0" algn="l"/>
                <a:tab pos="503187" algn="l"/>
                <a:tab pos="1006377" algn="l"/>
                <a:tab pos="1509567" algn="l"/>
                <a:tab pos="2012754" algn="l"/>
                <a:tab pos="2515944" algn="l"/>
                <a:tab pos="3019131" algn="l"/>
                <a:tab pos="3522311" algn="l"/>
                <a:tab pos="4025507" algn="l"/>
                <a:tab pos="4528695" algn="l"/>
                <a:tab pos="5031885" algn="l"/>
                <a:tab pos="5535072" algn="l"/>
                <a:tab pos="6038262" algn="l"/>
                <a:tab pos="6541447" algn="l"/>
                <a:tab pos="7044635" algn="l"/>
                <a:tab pos="7547825" algn="l"/>
                <a:tab pos="8051016" algn="l"/>
                <a:tab pos="8554205" algn="l"/>
                <a:tab pos="9057392" algn="l"/>
                <a:tab pos="9560583" algn="l"/>
                <a:tab pos="10063763" algn="l"/>
              </a:tabLst>
              <a:defRPr/>
            </a:pPr>
            <a:r>
              <a:rPr lang="en-US" dirty="0">
                <a:solidFill>
                  <a:srgbClr val="080808"/>
                </a:solidFill>
                <a:latin typeface="Tahoma" pitchFamily="34" charset="0"/>
                <a:ea typeface="ＭＳ Ｐゴシック" charset="-128"/>
              </a:rPr>
              <a:t>Georgia Institute of Technology</a:t>
            </a:r>
          </a:p>
          <a:p>
            <a:pPr algn="ctr" defTabSz="1006481" hangingPunct="1">
              <a:lnSpc>
                <a:spcPct val="80000"/>
              </a:lnSpc>
              <a:spcBef>
                <a:spcPts val="551"/>
              </a:spcBef>
              <a:buClrTx/>
              <a:buSzTx/>
              <a:tabLst>
                <a:tab pos="0" algn="l"/>
                <a:tab pos="503187" algn="l"/>
                <a:tab pos="1006377" algn="l"/>
                <a:tab pos="1509567" algn="l"/>
                <a:tab pos="2012754" algn="l"/>
                <a:tab pos="2515944" algn="l"/>
                <a:tab pos="3019131" algn="l"/>
                <a:tab pos="3522311" algn="l"/>
                <a:tab pos="4025507" algn="l"/>
                <a:tab pos="4528695" algn="l"/>
                <a:tab pos="5031885" algn="l"/>
                <a:tab pos="5535072" algn="l"/>
                <a:tab pos="6038262" algn="l"/>
                <a:tab pos="6541447" algn="l"/>
                <a:tab pos="7044635" algn="l"/>
                <a:tab pos="7547825" algn="l"/>
                <a:tab pos="8051016" algn="l"/>
                <a:tab pos="8554205" algn="l"/>
                <a:tab pos="9057392" algn="l"/>
                <a:tab pos="9560583" algn="l"/>
                <a:tab pos="10063763" algn="l"/>
              </a:tabLst>
              <a:defRPr/>
            </a:pPr>
            <a:r>
              <a:rPr lang="en-US" dirty="0">
                <a:solidFill>
                  <a:srgbClr val="080808"/>
                </a:solidFill>
                <a:latin typeface="Tahoma" pitchFamily="34" charset="0"/>
                <a:ea typeface="ＭＳ Ｐゴシック" charset="-128"/>
              </a:rPr>
              <a:t>Atlanta, GA. 30332</a:t>
            </a:r>
          </a:p>
        </p:txBody>
      </p:sp>
      <p:sp>
        <p:nvSpPr>
          <p:cNvPr id="2" name="TextBox 1"/>
          <p:cNvSpPr txBox="1"/>
          <p:nvPr/>
        </p:nvSpPr>
        <p:spPr>
          <a:xfrm>
            <a:off x="16849" y="6767792"/>
            <a:ext cx="10164630" cy="441047"/>
          </a:xfrm>
          <a:prstGeom prst="rect">
            <a:avLst/>
          </a:prstGeom>
          <a:noFill/>
        </p:spPr>
        <p:txBody>
          <a:bodyPr wrap="square" lIns="100630" tIns="50318" rIns="100630" bIns="50318" rtlCol="0">
            <a:spAutoFit/>
          </a:bodyPr>
          <a:lstStyle/>
          <a:p>
            <a:pPr algn="ctr" defTabSz="1006481" eaLnBrk="0">
              <a:lnSpc>
                <a:spcPct val="100000"/>
              </a:lnSpc>
              <a:buClrTx/>
              <a:buSzTx/>
            </a:pPr>
            <a:r>
              <a:rPr lang="en-US" sz="2200" u="sng" dirty="0">
                <a:solidFill>
                  <a:srgbClr val="005000"/>
                </a:solidFill>
                <a:latin typeface="Tahoma" pitchFamily="34" charset="0"/>
                <a:ea typeface="ＭＳ Ｐゴシック" charset="-128"/>
              </a:rPr>
              <a:t>Sponsors</a:t>
            </a:r>
            <a:endParaRPr lang="en-US" sz="2200" dirty="0">
              <a:solidFill>
                <a:srgbClr val="080808"/>
              </a:solidFill>
              <a:latin typeface="Tahoma" pitchFamily="34" charset="0"/>
              <a:ea typeface="ＭＳ Ｐゴシック" charset="-128"/>
            </a:endParaRPr>
          </a:p>
        </p:txBody>
      </p:sp>
      <p:pic>
        <p:nvPicPr>
          <p:cNvPr id="5" name="Picture 4"/>
          <p:cNvPicPr>
            <a:picLocks noChangeAspect="1"/>
          </p:cNvPicPr>
          <p:nvPr/>
        </p:nvPicPr>
        <p:blipFill>
          <a:blip r:embed="rId3"/>
          <a:stretch>
            <a:fillRect/>
          </a:stretch>
        </p:blipFill>
        <p:spPr>
          <a:xfrm>
            <a:off x="1763712" y="6142037"/>
            <a:ext cx="1296988" cy="498015"/>
          </a:xfrm>
          <a:prstGeom prst="rect">
            <a:avLst/>
          </a:prstGeom>
        </p:spPr>
      </p:pic>
      <p:pic>
        <p:nvPicPr>
          <p:cNvPr id="6" name="Picture 5"/>
          <p:cNvPicPr>
            <a:picLocks noChangeAspect="1"/>
          </p:cNvPicPr>
          <p:nvPr/>
        </p:nvPicPr>
        <p:blipFill>
          <a:blip r:embed="rId4"/>
          <a:stretch>
            <a:fillRect/>
          </a:stretch>
        </p:blipFill>
        <p:spPr>
          <a:xfrm>
            <a:off x="3668712" y="6142040"/>
            <a:ext cx="1563688" cy="625475"/>
          </a:xfrm>
          <a:prstGeom prst="rect">
            <a:avLst/>
          </a:prstGeom>
        </p:spPr>
      </p:pic>
      <p:pic>
        <p:nvPicPr>
          <p:cNvPr id="7" name="Picture 6"/>
          <p:cNvPicPr>
            <a:picLocks noChangeAspect="1"/>
          </p:cNvPicPr>
          <p:nvPr/>
        </p:nvPicPr>
        <p:blipFill>
          <a:blip r:embed="rId5"/>
          <a:stretch>
            <a:fillRect/>
          </a:stretch>
        </p:blipFill>
        <p:spPr>
          <a:xfrm>
            <a:off x="544512" y="5913443"/>
            <a:ext cx="893763" cy="893763"/>
          </a:xfrm>
          <a:prstGeom prst="rect">
            <a:avLst/>
          </a:prstGeom>
        </p:spPr>
      </p:pic>
      <p:pic>
        <p:nvPicPr>
          <p:cNvPr id="8" name="Picture 7"/>
          <p:cNvPicPr>
            <a:picLocks noChangeAspect="1"/>
          </p:cNvPicPr>
          <p:nvPr/>
        </p:nvPicPr>
        <p:blipFill>
          <a:blip r:embed="rId6"/>
          <a:stretch>
            <a:fillRect/>
          </a:stretch>
        </p:blipFill>
        <p:spPr>
          <a:xfrm>
            <a:off x="5268912" y="6142052"/>
            <a:ext cx="1995488" cy="670319"/>
          </a:xfrm>
          <a:prstGeom prst="rect">
            <a:avLst/>
          </a:prstGeom>
        </p:spPr>
      </p:pic>
      <p:pic>
        <p:nvPicPr>
          <p:cNvPr id="9" name="Picture 8"/>
          <p:cNvPicPr>
            <a:picLocks noChangeAspect="1"/>
          </p:cNvPicPr>
          <p:nvPr/>
        </p:nvPicPr>
        <p:blipFill>
          <a:blip r:embed="rId7"/>
          <a:stretch>
            <a:fillRect/>
          </a:stretch>
        </p:blipFill>
        <p:spPr>
          <a:xfrm>
            <a:off x="7631112" y="6142052"/>
            <a:ext cx="1817688" cy="589023"/>
          </a:xfrm>
          <a:prstGeom prst="rect">
            <a:avLst/>
          </a:prstGeom>
        </p:spPr>
      </p:pic>
    </p:spTree>
    <p:extLst>
      <p:ext uri="{BB962C8B-B14F-4D97-AF65-F5344CB8AC3E}">
        <p14:creationId xmlns:p14="http://schemas.microsoft.com/office/powerpoint/2010/main" val="36871432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Schedule</a:t>
            </a:r>
            <a:endParaRPr lang="en-US" dirty="0"/>
          </a:p>
        </p:txBody>
      </p:sp>
      <p:sp>
        <p:nvSpPr>
          <p:cNvPr id="4" name="Slide Number Placeholder 3"/>
          <p:cNvSpPr>
            <a:spLocks noGrp="1"/>
          </p:cNvSpPr>
          <p:nvPr>
            <p:ph type="sldNum" sz="quarter" idx="10"/>
          </p:nvPr>
        </p:nvSpPr>
        <p:spPr/>
        <p:txBody>
          <a:bodyPr/>
          <a:lstStyle/>
          <a:p>
            <a:fld id="{DE7B4459-A1BD-431F-96F5-B567F9D93236}" type="slidenum">
              <a:rPr lang="en-US" smtClean="0">
                <a:solidFill>
                  <a:srgbClr val="FFFFFF"/>
                </a:solidFill>
                <a:latin typeface="Tahoma"/>
              </a:rPr>
              <a:pPr/>
              <a:t>10</a:t>
            </a:fld>
            <a:endParaRPr lang="en-US" dirty="0">
              <a:solidFill>
                <a:srgbClr val="FFFFFF"/>
              </a:solidFill>
              <a:latin typeface="Tahoma"/>
            </a:endParaRPr>
          </a:p>
        </p:txBody>
      </p:sp>
      <p:graphicFrame>
        <p:nvGraphicFramePr>
          <p:cNvPr id="5" name="Table 4"/>
          <p:cNvGraphicFramePr>
            <a:graphicFrameLocks noGrp="1"/>
          </p:cNvGraphicFramePr>
          <p:nvPr>
            <p:extLst>
              <p:ext uri="{D42A27DB-BD31-4B8C-83A1-F6EECF244321}">
                <p14:modId xmlns:p14="http://schemas.microsoft.com/office/powerpoint/2010/main" val="3215110983"/>
              </p:ext>
            </p:extLst>
          </p:nvPr>
        </p:nvGraphicFramePr>
        <p:xfrm>
          <a:off x="1512094" y="1427955"/>
          <a:ext cx="7392458" cy="4987065"/>
        </p:xfrm>
        <a:graphic>
          <a:graphicData uri="http://schemas.openxmlformats.org/drawingml/2006/table">
            <a:tbl>
              <a:tblPr firstRow="1" bandRow="1">
                <a:tableStyleId>{5C22544A-7EE6-4342-B048-85BDC9FD1C3A}</a:tableStyleId>
              </a:tblPr>
              <a:tblGrid>
                <a:gridCol w="3696229"/>
                <a:gridCol w="3696229"/>
              </a:tblGrid>
              <a:tr h="436781">
                <a:tc>
                  <a:txBody>
                    <a:bodyPr/>
                    <a:lstStyle/>
                    <a:p>
                      <a:endParaRPr lang="en-US" sz="2200" b="0" dirty="0">
                        <a:solidFill>
                          <a:schemeClr val="tx1"/>
                        </a:solidFill>
                      </a:endParaRPr>
                    </a:p>
                  </a:txBody>
                  <a:tcPr marL="100806" marR="100806" marT="50398" marB="50398">
                    <a:solidFill>
                      <a:srgbClr val="FFCC99"/>
                    </a:solidFill>
                  </a:tcPr>
                </a:tc>
                <a:tc>
                  <a:txBody>
                    <a:bodyPr/>
                    <a:lstStyle/>
                    <a:p>
                      <a:pPr algn="ctr"/>
                      <a:r>
                        <a:rPr lang="en-US" sz="2200" b="0" dirty="0" smtClean="0">
                          <a:solidFill>
                            <a:schemeClr val="tx1"/>
                          </a:solidFill>
                        </a:rPr>
                        <a:t>Topica</a:t>
                      </a:r>
                      <a:r>
                        <a:rPr lang="en-US" sz="2200" b="0" baseline="0" dirty="0" smtClean="0">
                          <a:solidFill>
                            <a:schemeClr val="tx1"/>
                          </a:solidFill>
                        </a:rPr>
                        <a:t>l Description</a:t>
                      </a:r>
                      <a:endParaRPr lang="en-US" sz="2200" b="0" dirty="0">
                        <a:solidFill>
                          <a:schemeClr val="tx1"/>
                        </a:solidFill>
                      </a:endParaRPr>
                    </a:p>
                  </a:txBody>
                  <a:tcPr marL="100806" marR="100806" marT="50398" marB="50398">
                    <a:solidFill>
                      <a:srgbClr val="FFCC99"/>
                    </a:solidFill>
                  </a:tcPr>
                </a:tc>
              </a:tr>
              <a:tr h="772767">
                <a:tc>
                  <a:txBody>
                    <a:bodyPr/>
                    <a:lstStyle/>
                    <a:p>
                      <a:r>
                        <a:rPr lang="en-US" sz="2000" dirty="0" smtClean="0"/>
                        <a:t>15 minutes</a:t>
                      </a:r>
                      <a:endParaRPr lang="en-US" sz="2000" dirty="0"/>
                    </a:p>
                  </a:txBody>
                  <a:tcPr marL="100806" marR="100806" marT="50398" marB="50398"/>
                </a:tc>
                <a:tc>
                  <a:txBody>
                    <a:bodyPr/>
                    <a:lstStyle/>
                    <a:p>
                      <a:pPr algn="ctr"/>
                      <a:r>
                        <a:rPr lang="en-US" sz="2000" dirty="0" smtClean="0"/>
                        <a:t> Introduction</a:t>
                      </a:r>
                      <a:r>
                        <a:rPr lang="en-US" sz="2000" baseline="0" dirty="0" smtClean="0"/>
                        <a:t> and Overview</a:t>
                      </a:r>
                      <a:endParaRPr lang="en-US" sz="2000" dirty="0"/>
                    </a:p>
                  </a:txBody>
                  <a:tcPr marL="100806" marR="100806" marT="50398" marB="50398"/>
                </a:tc>
              </a:tr>
              <a:tr h="710396">
                <a:tc>
                  <a:txBody>
                    <a:bodyPr/>
                    <a:lstStyle/>
                    <a:p>
                      <a:r>
                        <a:rPr lang="en-US" sz="2000" baseline="0" dirty="0" smtClean="0"/>
                        <a:t>30 minutes</a:t>
                      </a:r>
                      <a:endParaRPr lang="en-US" sz="2000" dirty="0"/>
                    </a:p>
                  </a:txBody>
                  <a:tcPr marL="100806" marR="100806" marT="50398" marB="50398"/>
                </a:tc>
                <a:tc>
                  <a:txBody>
                    <a:bodyPr/>
                    <a:lstStyle/>
                    <a:p>
                      <a:pPr marL="0" marR="0" indent="0" algn="ctr" defTabSz="1006586" rtl="0" eaLnBrk="1" fontAlgn="auto" latinLnBrk="0" hangingPunct="1">
                        <a:lnSpc>
                          <a:spcPct val="100000"/>
                        </a:lnSpc>
                        <a:spcBef>
                          <a:spcPts val="0"/>
                        </a:spcBef>
                        <a:spcAft>
                          <a:spcPts val="0"/>
                        </a:spcAft>
                        <a:buClrTx/>
                        <a:buSzTx/>
                        <a:buFontTx/>
                        <a:buNone/>
                        <a:tabLst/>
                        <a:defRPr/>
                      </a:pPr>
                      <a:r>
                        <a:rPr lang="en-US" sz="2000" dirty="0" smtClean="0"/>
                        <a:t>Execution Model and Software Organization</a:t>
                      </a:r>
                      <a:endParaRPr lang="en-US" sz="2000" dirty="0"/>
                    </a:p>
                  </a:txBody>
                  <a:tcPr marL="100806" marR="100806" marT="50398" marB="50398"/>
                </a:tc>
              </a:tr>
              <a:tr h="436781">
                <a:tc>
                  <a:txBody>
                    <a:bodyPr/>
                    <a:lstStyle/>
                    <a:p>
                      <a:r>
                        <a:rPr lang="en-US" sz="2000" baseline="0" dirty="0" smtClean="0"/>
                        <a:t>90 min</a:t>
                      </a:r>
                      <a:endParaRPr lang="en-US" sz="2000" dirty="0"/>
                    </a:p>
                  </a:txBody>
                  <a:tcPr marL="100806" marR="100806" marT="50398" marB="50398"/>
                </a:tc>
                <a:tc>
                  <a:txBody>
                    <a:bodyPr/>
                    <a:lstStyle/>
                    <a:p>
                      <a:pPr marL="0" marR="0" indent="0" algn="ctr" defTabSz="1006586" rtl="0" eaLnBrk="1" fontAlgn="auto" latinLnBrk="0" hangingPunct="1">
                        <a:lnSpc>
                          <a:spcPct val="100000"/>
                        </a:lnSpc>
                        <a:spcBef>
                          <a:spcPts val="0"/>
                        </a:spcBef>
                        <a:spcAft>
                          <a:spcPts val="0"/>
                        </a:spcAft>
                        <a:buClrTx/>
                        <a:buSzTx/>
                        <a:buFontTx/>
                        <a:buNone/>
                        <a:tabLst/>
                        <a:defRPr/>
                      </a:pPr>
                      <a:r>
                        <a:rPr lang="en-US" sz="2000" dirty="0" smtClean="0"/>
                        <a:t> Component Models</a:t>
                      </a:r>
                    </a:p>
                  </a:txBody>
                  <a:tcPr marL="100806" marR="100806" marT="50398" marB="50398"/>
                </a:tc>
              </a:tr>
              <a:tr h="436781">
                <a:tc>
                  <a:txBody>
                    <a:bodyPr/>
                    <a:lstStyle/>
                    <a:p>
                      <a:r>
                        <a:rPr lang="en-US" sz="2000" dirty="0" smtClean="0">
                          <a:solidFill>
                            <a:srgbClr val="FF0000"/>
                          </a:solidFill>
                        </a:rPr>
                        <a:t>15</a:t>
                      </a:r>
                      <a:r>
                        <a:rPr lang="en-US" sz="2000" baseline="0" dirty="0" smtClean="0">
                          <a:solidFill>
                            <a:srgbClr val="FF0000"/>
                          </a:solidFill>
                        </a:rPr>
                        <a:t> minutes</a:t>
                      </a:r>
                      <a:endParaRPr lang="en-US" sz="2000" dirty="0">
                        <a:solidFill>
                          <a:srgbClr val="FF0000"/>
                        </a:solidFill>
                      </a:endParaRPr>
                    </a:p>
                  </a:txBody>
                  <a:tcPr marL="100806" marR="100806" marT="50398" marB="50398"/>
                </a:tc>
                <a:tc>
                  <a:txBody>
                    <a:bodyPr/>
                    <a:lstStyle/>
                    <a:p>
                      <a:pPr marL="0" marR="0" indent="0" algn="ctr" defTabSz="1006586"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rPr>
                        <a:t>Break</a:t>
                      </a:r>
                    </a:p>
                  </a:txBody>
                  <a:tcPr marL="100806" marR="100806" marT="50398" marB="50398"/>
                </a:tc>
              </a:tr>
              <a:tr h="710396">
                <a:tc>
                  <a:txBody>
                    <a:bodyPr/>
                    <a:lstStyle/>
                    <a:p>
                      <a:r>
                        <a:rPr lang="en-US" sz="2000" dirty="0" smtClean="0"/>
                        <a:t>30 minutes</a:t>
                      </a:r>
                      <a:endParaRPr lang="en-US" sz="2000" dirty="0"/>
                    </a:p>
                  </a:txBody>
                  <a:tcPr marL="100806" marR="100806" marT="50398" marB="50398"/>
                </a:tc>
                <a:tc>
                  <a:txBody>
                    <a:bodyPr/>
                    <a:lstStyle/>
                    <a:p>
                      <a:pPr marL="0" marR="0" indent="0" algn="ctr" defTabSz="1006586" rtl="0" eaLnBrk="1" fontAlgn="auto" latinLnBrk="0" hangingPunct="1">
                        <a:lnSpc>
                          <a:spcPct val="100000"/>
                        </a:lnSpc>
                        <a:spcBef>
                          <a:spcPts val="0"/>
                        </a:spcBef>
                        <a:spcAft>
                          <a:spcPts val="0"/>
                        </a:spcAft>
                        <a:buClrTx/>
                        <a:buSzTx/>
                        <a:buFontTx/>
                        <a:buNone/>
                        <a:tabLst/>
                        <a:defRPr/>
                      </a:pPr>
                      <a:r>
                        <a:rPr lang="en-US" sz="2000" dirty="0" smtClean="0"/>
                        <a:t> Building and Running Simulations</a:t>
                      </a:r>
                    </a:p>
                  </a:txBody>
                  <a:tcPr marL="100806" marR="100806" marT="50398" marB="50398"/>
                </a:tc>
              </a:tr>
              <a:tr h="710396">
                <a:tc>
                  <a:txBody>
                    <a:bodyPr/>
                    <a:lstStyle/>
                    <a:p>
                      <a:r>
                        <a:rPr lang="en-US" sz="2000" dirty="0" smtClean="0"/>
                        <a:t>45 minutes</a:t>
                      </a:r>
                      <a:endParaRPr lang="en-US" sz="2000" dirty="0"/>
                    </a:p>
                  </a:txBody>
                  <a:tcPr marL="100806" marR="100806" marT="50398" marB="50398"/>
                </a:tc>
                <a:tc>
                  <a:txBody>
                    <a:bodyPr/>
                    <a:lstStyle/>
                    <a:p>
                      <a:pPr marL="0" marR="0" indent="0" algn="ctr" defTabSz="1006586" rtl="0" eaLnBrk="1" fontAlgn="auto" latinLnBrk="0" hangingPunct="1">
                        <a:lnSpc>
                          <a:spcPct val="100000"/>
                        </a:lnSpc>
                        <a:spcBef>
                          <a:spcPts val="0"/>
                        </a:spcBef>
                        <a:spcAft>
                          <a:spcPts val="0"/>
                        </a:spcAft>
                        <a:buClrTx/>
                        <a:buSzTx/>
                        <a:buFontTx/>
                        <a:buNone/>
                        <a:tabLst/>
                        <a:defRPr/>
                      </a:pPr>
                      <a:r>
                        <a:rPr lang="en-US" sz="2000" dirty="0" smtClean="0"/>
                        <a:t>Energy Introspector: Integration of Physical Models</a:t>
                      </a:r>
                    </a:p>
                  </a:txBody>
                  <a:tcPr marL="100806" marR="100806" marT="50398" marB="50398"/>
                </a:tc>
              </a:tr>
              <a:tr h="772767">
                <a:tc>
                  <a:txBody>
                    <a:bodyPr/>
                    <a:lstStyle/>
                    <a:p>
                      <a:r>
                        <a:rPr lang="en-US" sz="2000" dirty="0" smtClean="0"/>
                        <a:t>15 minutes</a:t>
                      </a:r>
                      <a:endParaRPr lang="en-US" sz="2000" dirty="0"/>
                    </a:p>
                  </a:txBody>
                  <a:tcPr marL="100806" marR="100806" marT="50398" marB="50398"/>
                </a:tc>
                <a:tc>
                  <a:txBody>
                    <a:bodyPr/>
                    <a:lstStyle/>
                    <a:p>
                      <a:pPr marL="0" marR="0" indent="0" algn="ctr" defTabSz="1006586" rtl="0" eaLnBrk="1" fontAlgn="auto" latinLnBrk="0" hangingPunct="1">
                        <a:lnSpc>
                          <a:spcPct val="100000"/>
                        </a:lnSpc>
                        <a:spcBef>
                          <a:spcPts val="0"/>
                        </a:spcBef>
                        <a:spcAft>
                          <a:spcPts val="0"/>
                        </a:spcAft>
                        <a:buClrTx/>
                        <a:buSzTx/>
                        <a:buFontTx/>
                        <a:buNone/>
                        <a:tabLst/>
                        <a:defRPr/>
                      </a:pPr>
                      <a:r>
                        <a:rPr lang="en-US" sz="2000" dirty="0" smtClean="0"/>
                        <a:t> Some Example Simulators</a:t>
                      </a:r>
                    </a:p>
                  </a:txBody>
                  <a:tcPr marL="100806" marR="100806" marT="50398" marB="50398"/>
                </a:tc>
              </a:tr>
            </a:tbl>
          </a:graphicData>
        </a:graphic>
      </p:graphicFrame>
    </p:spTree>
    <p:extLst>
      <p:ext uri="{BB962C8B-B14F-4D97-AF65-F5344CB8AC3E}">
        <p14:creationId xmlns:p14="http://schemas.microsoft.com/office/powerpoint/2010/main" val="8316747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503238" y="307975"/>
            <a:ext cx="9070975" cy="1250950"/>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Building and Running Parallel Simulations</a:t>
            </a:r>
          </a:p>
        </p:txBody>
      </p:sp>
      <p:sp>
        <p:nvSpPr>
          <p:cNvPr id="33794" name="Rectangle 2"/>
          <p:cNvSpPr>
            <a:spLocks noGrp="1" noChangeArrowheads="1"/>
          </p:cNvSpPr>
          <p:nvPr>
            <p:ph idx="1"/>
          </p:nvPr>
        </p:nvSpPr>
        <p:spPr>
          <a:xfrm>
            <a:off x="503238" y="2227264"/>
            <a:ext cx="9070975" cy="2543174"/>
          </a:xfrm>
          <a:ln/>
        </p:spPr>
        <p:txBody>
          <a:bodyPr/>
          <a:lstStyle/>
          <a:p>
            <a:pPr marL="431800" indent="-323850">
              <a:spcBef>
                <a:spcPts val="24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rgbClr val="000000"/>
                </a:solidFill>
              </a:rPr>
              <a:t>Kernel Interface</a:t>
            </a:r>
          </a:p>
          <a:p>
            <a:pPr marL="431800" indent="-323850">
              <a:spcBef>
                <a:spcPts val="24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Simulator Construction</a:t>
            </a:r>
          </a:p>
          <a:p>
            <a:pPr marL="431800" indent="-323850">
              <a:spcBef>
                <a:spcPts val="24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Logs and </a:t>
            </a:r>
            <a:r>
              <a:rPr lang="en-US" dirty="0" smtClean="0"/>
              <a:t>Statistics</a:t>
            </a:r>
          </a:p>
          <a:p>
            <a:pPr marL="431800" indent="-323850">
              <a:spcBef>
                <a:spcPts val="24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Demos</a:t>
            </a:r>
            <a:endParaRPr lang="en-US" dirty="0"/>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100</a:t>
            </a:fld>
            <a:endParaRPr lang="en-US">
              <a:solidFill>
                <a:srgbClr val="E5FFFF"/>
              </a:solidFill>
            </a:endParaRPr>
          </a:p>
        </p:txBody>
      </p:sp>
    </p:spTree>
    <p:extLst>
      <p:ext uri="{BB962C8B-B14F-4D97-AF65-F5344CB8AC3E}">
        <p14:creationId xmlns:p14="http://schemas.microsoft.com/office/powerpoint/2010/main" val="33888956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503238" y="323850"/>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Kernel Interface</a:t>
            </a:r>
          </a:p>
        </p:txBody>
      </p:sp>
      <p:sp>
        <p:nvSpPr>
          <p:cNvPr id="34818" name="Rectangle 2"/>
          <p:cNvSpPr>
            <a:spLocks noGrp="1" noChangeArrowheads="1"/>
          </p:cNvSpPr>
          <p:nvPr>
            <p:ph idx="1"/>
          </p:nvPr>
        </p:nvSpPr>
        <p:spPr>
          <a:xfrm>
            <a:off x="596900" y="1004888"/>
            <a:ext cx="9070975" cy="3168650"/>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Component functions</a:t>
            </a:r>
          </a:p>
          <a:p>
            <a:pPr marL="8636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create component</a:t>
            </a:r>
          </a:p>
          <a:p>
            <a:pPr marL="1295400" lvl="2" indent="-287338">
              <a:spcAft>
                <a:spcPts val="600"/>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component can have 0-4 constructor arguments</a:t>
            </a:r>
          </a:p>
          <a:p>
            <a:pPr marL="1295400" lvl="2" indent="-287338">
              <a:spcAft>
                <a:spcPts val="600"/>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template allows constructor parameters to be any type</a:t>
            </a:r>
          </a:p>
          <a:p>
            <a:pPr marL="1295400" lvl="2" indent="-287338">
              <a:spcAft>
                <a:spcPts val="600"/>
              </a:spcAft>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returns unique integer ID</a:t>
            </a:r>
          </a:p>
          <a:p>
            <a:pPr marL="863600" lvl="1" indent="-323850">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pPr marL="863600" lvl="1" indent="-323850">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pPr marL="863600" lvl="1" indent="-323850">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p:txBody>
      </p:sp>
      <p:sp>
        <p:nvSpPr>
          <p:cNvPr id="34819" name="Text Box 3"/>
          <p:cNvSpPr txBox="1">
            <a:spLocks/>
          </p:cNvSpPr>
          <p:nvPr/>
        </p:nvSpPr>
        <p:spPr bwMode="auto">
          <a:xfrm>
            <a:off x="1132205" y="5967414"/>
            <a:ext cx="7866063" cy="392112"/>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latin typeface="Courier 10 Pitch" pitchFamily="1" charset="0"/>
              </a:rPr>
              <a:t>Component::Create&lt;</a:t>
            </a:r>
            <a:r>
              <a:rPr lang="en-US" sz="1600" dirty="0" err="1">
                <a:latin typeface="Courier 10 Pitch" pitchFamily="1" charset="0"/>
              </a:rPr>
              <a:t>qsimclient_core_t</a:t>
            </a:r>
            <a:r>
              <a:rPr lang="en-US" sz="1600" dirty="0">
                <a:latin typeface="Courier 10 Pitch" pitchFamily="1" charset="0"/>
              </a:rPr>
              <a:t>&gt;(</a:t>
            </a:r>
            <a:r>
              <a:rPr lang="en-US" sz="1600" dirty="0" err="1">
                <a:latin typeface="Courier 10 Pitch" pitchFamily="1" charset="0"/>
              </a:rPr>
              <a:t>lp</a:t>
            </a:r>
            <a:r>
              <a:rPr lang="en-US" sz="1600" dirty="0">
                <a:latin typeface="Courier 10 Pitch" pitchFamily="1" charset="0"/>
              </a:rPr>
              <a:t>, </a:t>
            </a:r>
            <a:r>
              <a:rPr lang="en-US" sz="1600" dirty="0" err="1">
                <a:latin typeface="Courier 10 Pitch" pitchFamily="1" charset="0"/>
              </a:rPr>
              <a:t>node_id</a:t>
            </a:r>
            <a:r>
              <a:rPr lang="en-US" sz="1600" dirty="0">
                <a:latin typeface="Courier 10 Pitch" pitchFamily="1" charset="0"/>
              </a:rPr>
              <a:t>, </a:t>
            </a:r>
            <a:r>
              <a:rPr lang="en-US" sz="1600" dirty="0" err="1">
                <a:latin typeface="Courier 10 Pitch" pitchFamily="1" charset="0"/>
              </a:rPr>
              <a:t>m_conf</a:t>
            </a:r>
            <a:r>
              <a:rPr lang="en-US" sz="1600" dirty="0">
                <a:latin typeface="Courier 10 Pitch" pitchFamily="1" charset="0"/>
              </a:rPr>
              <a:t>, </a:t>
            </a:r>
            <a:r>
              <a:rPr lang="en-US" sz="1600" dirty="0" err="1">
                <a:latin typeface="Courier 10 Pitch" pitchFamily="1" charset="0"/>
              </a:rPr>
              <a:t>cpuid</a:t>
            </a:r>
            <a:r>
              <a:rPr lang="en-US" sz="1600" dirty="0">
                <a:latin typeface="Courier 10 Pitch" pitchFamily="1" charset="0"/>
              </a:rPr>
              <a:t>, </a:t>
            </a:r>
            <a:r>
              <a:rPr lang="en-US" sz="1600" dirty="0" err="1">
                <a:latin typeface="Courier 10 Pitch" pitchFamily="1" charset="0"/>
              </a:rPr>
              <a:t>proc_settings</a:t>
            </a:r>
            <a:r>
              <a:rPr lang="en-US" sz="1600" dirty="0">
                <a:latin typeface="Courier 10 Pitch" pitchFamily="1" charset="0"/>
              </a:rPr>
              <a:t>);</a:t>
            </a:r>
          </a:p>
        </p:txBody>
      </p:sp>
      <p:sp>
        <p:nvSpPr>
          <p:cNvPr id="34820" name="Text Box 4"/>
          <p:cNvSpPr txBox="1">
            <a:spLocks/>
          </p:cNvSpPr>
          <p:nvPr/>
        </p:nvSpPr>
        <p:spPr bwMode="auto">
          <a:xfrm>
            <a:off x="1198563" y="3233738"/>
            <a:ext cx="7834313" cy="2374899"/>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9pPr>
          </a:lstStyle>
          <a:p>
            <a:pPr defTabSz="457200">
              <a:lnSpc>
                <a:spcPct val="97000"/>
              </a:lnSpc>
            </a:pPr>
            <a:r>
              <a:rPr lang="en-US" sz="1600">
                <a:solidFill>
                  <a:srgbClr val="0000FF"/>
                </a:solidFill>
                <a:latin typeface="Courier 10 Pitch" pitchFamily="1" charset="0"/>
              </a:rPr>
              <a:t>//component-decl.h</a:t>
            </a:r>
          </a:p>
          <a:p>
            <a:pPr defTabSz="457200">
              <a:lnSpc>
                <a:spcPct val="97000"/>
              </a:lnSpc>
            </a:pPr>
            <a:r>
              <a:rPr lang="en-US" sz="1600">
                <a:solidFill>
                  <a:srgbClr val="008000"/>
                </a:solidFill>
                <a:latin typeface="Courier 10 Pitch" pitchFamily="1" charset="0"/>
              </a:rPr>
              <a:t>template</a:t>
            </a:r>
            <a:r>
              <a:rPr lang="en-US" sz="1600">
                <a:latin typeface="Courier 10 Pitch" pitchFamily="1" charset="0"/>
              </a:rPr>
              <a:t> &lt;</a:t>
            </a:r>
            <a:r>
              <a:rPr lang="en-US" sz="1600">
                <a:solidFill>
                  <a:srgbClr val="008000"/>
                </a:solidFill>
                <a:latin typeface="Courier 10 Pitch" pitchFamily="1" charset="0"/>
              </a:rPr>
              <a:t>typename</a:t>
            </a:r>
            <a:r>
              <a:rPr lang="en-US" sz="1600">
                <a:latin typeface="Courier 10 Pitch" pitchFamily="1" charset="0"/>
              </a:rPr>
              <a:t> T&gt;</a:t>
            </a:r>
          </a:p>
          <a:p>
            <a:pPr defTabSz="457200">
              <a:lnSpc>
                <a:spcPct val="97000"/>
              </a:lnSpc>
            </a:pPr>
            <a:r>
              <a:rPr lang="en-US" sz="1600">
                <a:solidFill>
                  <a:srgbClr val="008000"/>
                </a:solidFill>
                <a:latin typeface="Courier 10 Pitch" pitchFamily="1" charset="0"/>
              </a:rPr>
              <a:t>static</a:t>
            </a:r>
            <a:r>
              <a:rPr lang="en-US" sz="1600">
                <a:latin typeface="Courier 10 Pitch" pitchFamily="1" charset="0"/>
              </a:rPr>
              <a:t> CompId_t Create(LpId_t, CompName name=CompName(</a:t>
            </a:r>
            <a:r>
              <a:rPr lang="en-US" sz="1600">
                <a:solidFill>
                  <a:srgbClr val="FF00FF"/>
                </a:solidFill>
                <a:latin typeface="Courier 10 Pitch" pitchFamily="1" charset="0"/>
              </a:rPr>
              <a:t>“none”</a:t>
            </a:r>
            <a:r>
              <a:rPr lang="en-US" sz="1600">
                <a:latin typeface="Courier 10 Pitch" pitchFamily="1" charset="0"/>
              </a:rPr>
              <a:t>));</a:t>
            </a:r>
          </a:p>
          <a:p>
            <a:pPr defTabSz="457200">
              <a:lnSpc>
                <a:spcPct val="97000"/>
              </a:lnSpc>
            </a:pPr>
            <a:endParaRPr lang="en-US" sz="1600">
              <a:latin typeface="Courier 10 Pitch" pitchFamily="1" charset="0"/>
            </a:endParaRPr>
          </a:p>
          <a:p>
            <a:pPr defTabSz="457200">
              <a:lnSpc>
                <a:spcPct val="97000"/>
              </a:lnSpc>
            </a:pPr>
            <a:r>
              <a:rPr lang="en-US" sz="1600">
                <a:latin typeface="Courier 10 Pitch" pitchFamily="1" charset="0"/>
              </a:rPr>
              <a:t>...</a:t>
            </a:r>
          </a:p>
          <a:p>
            <a:pPr defTabSz="457200">
              <a:lnSpc>
                <a:spcPct val="97000"/>
              </a:lnSpc>
            </a:pPr>
            <a:endParaRPr lang="en-US" sz="1600">
              <a:solidFill>
                <a:srgbClr val="008000"/>
              </a:solidFill>
              <a:latin typeface="Courier 10 Pitch" pitchFamily="1" charset="0"/>
            </a:endParaRPr>
          </a:p>
          <a:p>
            <a:pPr defTabSz="457200">
              <a:lnSpc>
                <a:spcPct val="97000"/>
              </a:lnSpc>
            </a:pPr>
            <a:r>
              <a:rPr lang="en-US" sz="1600">
                <a:solidFill>
                  <a:srgbClr val="008000"/>
                </a:solidFill>
                <a:latin typeface="Courier 10 Pitch" pitchFamily="1" charset="0"/>
              </a:rPr>
              <a:t>template</a:t>
            </a:r>
            <a:r>
              <a:rPr lang="en-US" sz="1600">
                <a:latin typeface="Courier 10 Pitch" pitchFamily="1" charset="0"/>
              </a:rPr>
              <a:t> &lt;</a:t>
            </a:r>
            <a:r>
              <a:rPr lang="en-US" sz="1600">
                <a:solidFill>
                  <a:srgbClr val="008000"/>
                </a:solidFill>
                <a:latin typeface="Courier 10 Pitch" pitchFamily="1" charset="0"/>
              </a:rPr>
              <a:t>typename</a:t>
            </a:r>
            <a:r>
              <a:rPr lang="en-US" sz="1600">
                <a:latin typeface="Courier 10 Pitch" pitchFamily="1" charset="0"/>
              </a:rPr>
              <a:t> T, </a:t>
            </a:r>
            <a:r>
              <a:rPr lang="en-US" sz="1600">
                <a:solidFill>
                  <a:srgbClr val="008000"/>
                </a:solidFill>
                <a:latin typeface="Courier 10 Pitch" pitchFamily="1" charset="0"/>
              </a:rPr>
              <a:t>typename</a:t>
            </a:r>
            <a:r>
              <a:rPr lang="en-US" sz="1600">
                <a:latin typeface="Courier 10 Pitch" pitchFamily="1" charset="0"/>
              </a:rPr>
              <a:t> T1, </a:t>
            </a:r>
            <a:r>
              <a:rPr lang="en-US" sz="1600">
                <a:solidFill>
                  <a:srgbClr val="008000"/>
                </a:solidFill>
                <a:latin typeface="Courier 10 Pitch" pitchFamily="1" charset="0"/>
              </a:rPr>
              <a:t>typename</a:t>
            </a:r>
            <a:r>
              <a:rPr lang="en-US" sz="1600">
                <a:latin typeface="Courier 10 Pitch" pitchFamily="1" charset="0"/>
              </a:rPr>
              <a:t> T2, </a:t>
            </a:r>
            <a:r>
              <a:rPr lang="en-US" sz="1600">
                <a:solidFill>
                  <a:srgbClr val="008000"/>
                </a:solidFill>
                <a:latin typeface="Courier 10 Pitch" pitchFamily="1" charset="0"/>
              </a:rPr>
              <a:t>typename</a:t>
            </a:r>
            <a:r>
              <a:rPr lang="en-US" sz="1600">
                <a:latin typeface="Courier 10 Pitch" pitchFamily="1" charset="0"/>
              </a:rPr>
              <a:t> T3, </a:t>
            </a:r>
            <a:r>
              <a:rPr lang="en-US" sz="1600">
                <a:solidFill>
                  <a:srgbClr val="008000"/>
                </a:solidFill>
                <a:latin typeface="Courier 10 Pitch" pitchFamily="1" charset="0"/>
              </a:rPr>
              <a:t>typename</a:t>
            </a:r>
            <a:r>
              <a:rPr lang="en-US" sz="1600">
                <a:latin typeface="Courier 10 Pitch" pitchFamily="1" charset="0"/>
              </a:rPr>
              <a:t> T4&gt;</a:t>
            </a:r>
          </a:p>
          <a:p>
            <a:pPr defTabSz="457200">
              <a:lnSpc>
                <a:spcPct val="97000"/>
              </a:lnSpc>
            </a:pPr>
            <a:r>
              <a:rPr lang="en-US" sz="1600">
                <a:solidFill>
                  <a:srgbClr val="008000"/>
                </a:solidFill>
                <a:latin typeface="Courier 10 Pitch" pitchFamily="1" charset="0"/>
              </a:rPr>
              <a:t>static</a:t>
            </a:r>
            <a:r>
              <a:rPr lang="en-US" sz="1600">
                <a:latin typeface="Courier 10 Pitch" pitchFamily="1" charset="0"/>
              </a:rPr>
              <a:t> CompId_t Create(LpId_t, </a:t>
            </a:r>
            <a:r>
              <a:rPr lang="en-US" sz="1600">
                <a:solidFill>
                  <a:srgbClr val="008000"/>
                </a:solidFill>
                <a:latin typeface="Courier 10 Pitch" pitchFamily="1" charset="0"/>
              </a:rPr>
              <a:t>const</a:t>
            </a:r>
            <a:r>
              <a:rPr lang="en-US" sz="1600">
                <a:latin typeface="Courier 10 Pitch" pitchFamily="1" charset="0"/>
              </a:rPr>
              <a:t> T1&amp;, </a:t>
            </a:r>
            <a:r>
              <a:rPr lang="en-US" sz="1600">
                <a:solidFill>
                  <a:srgbClr val="008000"/>
                </a:solidFill>
                <a:latin typeface="Courier 10 Pitch" pitchFamily="1" charset="0"/>
              </a:rPr>
              <a:t>const</a:t>
            </a:r>
            <a:r>
              <a:rPr lang="en-US" sz="1600">
                <a:latin typeface="Courier 10 Pitch" pitchFamily="1" charset="0"/>
              </a:rPr>
              <a:t> T2&amp;, </a:t>
            </a:r>
            <a:r>
              <a:rPr lang="en-US" sz="1600">
                <a:solidFill>
                  <a:srgbClr val="008000"/>
                </a:solidFill>
                <a:latin typeface="Courier 10 Pitch" pitchFamily="1" charset="0"/>
              </a:rPr>
              <a:t>const</a:t>
            </a:r>
            <a:r>
              <a:rPr lang="en-US" sz="1600">
                <a:latin typeface="Courier 10 Pitch" pitchFamily="1" charset="0"/>
              </a:rPr>
              <a:t> T3&amp;, </a:t>
            </a:r>
            <a:r>
              <a:rPr lang="en-US" sz="1600">
                <a:solidFill>
                  <a:srgbClr val="008000"/>
                </a:solidFill>
                <a:latin typeface="Courier 10 Pitch" pitchFamily="1" charset="0"/>
              </a:rPr>
              <a:t>const</a:t>
            </a:r>
            <a:r>
              <a:rPr lang="en-US" sz="1600">
                <a:latin typeface="Courier 10 Pitch" pitchFamily="1" charset="0"/>
              </a:rPr>
              <a:t> T4&amp;, CompName name=CompName(</a:t>
            </a:r>
            <a:r>
              <a:rPr lang="en-US" sz="1600">
                <a:solidFill>
                  <a:srgbClr val="FF00FF"/>
                </a:solidFill>
                <a:latin typeface="Courier 10 Pitch" pitchFamily="1" charset="0"/>
              </a:rPr>
              <a:t>“none”</a:t>
            </a:r>
            <a:r>
              <a:rPr lang="en-US" sz="1600">
                <a:latin typeface="Courier 10 Pitch" pitchFamily="1"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101</a:t>
            </a:fld>
            <a:endParaRPr lang="en-US">
              <a:solidFill>
                <a:srgbClr val="E5FFFF"/>
              </a:solidFill>
            </a:endParaRPr>
          </a:p>
        </p:txBody>
      </p:sp>
    </p:spTree>
    <p:extLst>
      <p:ext uri="{BB962C8B-B14F-4D97-AF65-F5344CB8AC3E}">
        <p14:creationId xmlns:p14="http://schemas.microsoft.com/office/powerpoint/2010/main" val="42894530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503238" y="330200"/>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Kernel Interface</a:t>
            </a:r>
          </a:p>
        </p:txBody>
      </p:sp>
      <p:sp>
        <p:nvSpPr>
          <p:cNvPr id="35842" name="Rectangle 2"/>
          <p:cNvSpPr>
            <a:spLocks noGrp="1" noChangeArrowheads="1"/>
          </p:cNvSpPr>
          <p:nvPr>
            <p:ph idx="1"/>
          </p:nvPr>
        </p:nvSpPr>
        <p:spPr>
          <a:xfrm>
            <a:off x="611188" y="1058863"/>
            <a:ext cx="9070975" cy="3287712"/>
          </a:xfrm>
          <a:ln/>
        </p:spPr>
        <p:txBody>
          <a:bodyPr tIns="19404"/>
          <a:lstStyle/>
          <a:p>
            <a:pPr marL="8636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200"/>
              <a:t>Connect components</a:t>
            </a:r>
          </a:p>
          <a:p>
            <a:pPr marL="1295400" lvl="2" indent="-287338">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200"/>
              <a:t>one-way connection</a:t>
            </a:r>
          </a:p>
          <a:p>
            <a:pPr marL="1295400" lvl="2" indent="-287338">
              <a:buSzPct val="75000"/>
              <a:buFont typeface="Symbol"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200"/>
          </a:p>
          <a:p>
            <a:pPr marL="1295400" lvl="2" indent="-287338">
              <a:buSzPct val="75000"/>
              <a:buFont typeface="Symbol"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200"/>
          </a:p>
          <a:p>
            <a:pPr marL="1295400" lvl="2" indent="-287338">
              <a:buSzPct val="75000"/>
              <a:buFont typeface="Symbol" charset="2"/>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200"/>
          </a:p>
          <a:p>
            <a:pPr marL="1295400" lvl="2" indent="-287338">
              <a:buSzPct val="75000"/>
              <a:buFont typeface="Symbol"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200"/>
              <a:t>two-way connection</a:t>
            </a:r>
          </a:p>
        </p:txBody>
      </p:sp>
      <p:sp>
        <p:nvSpPr>
          <p:cNvPr id="35843" name="Text Box 3"/>
          <p:cNvSpPr txBox="1">
            <a:spLocks/>
          </p:cNvSpPr>
          <p:nvPr/>
        </p:nvSpPr>
        <p:spPr bwMode="auto">
          <a:xfrm>
            <a:off x="1287463" y="1924050"/>
            <a:ext cx="8172449" cy="1068388"/>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9pPr>
          </a:lstStyle>
          <a:p>
            <a:pPr defTabSz="457200">
              <a:lnSpc>
                <a:spcPct val="97000"/>
              </a:lnSpc>
            </a:pPr>
            <a:r>
              <a:rPr lang="en-US" sz="1600">
                <a:solidFill>
                  <a:srgbClr val="0000FF"/>
                </a:solidFill>
                <a:latin typeface="Courier 10 Pitch" pitchFamily="1" charset="0"/>
              </a:rPr>
              <a:t>//manifold-decl.h</a:t>
            </a:r>
          </a:p>
          <a:p>
            <a:pPr defTabSz="457200">
              <a:lnSpc>
                <a:spcPct val="97000"/>
              </a:lnSpc>
            </a:pPr>
            <a:r>
              <a:rPr lang="en-US" sz="1600">
                <a:solidFill>
                  <a:srgbClr val="008000"/>
                </a:solidFill>
                <a:latin typeface="Courier 10 Pitch" pitchFamily="1" charset="0"/>
              </a:rPr>
              <a:t>template</a:t>
            </a:r>
            <a:r>
              <a:rPr lang="en-US" sz="1600">
                <a:latin typeface="Courier 10 Pitch" pitchFamily="1" charset="0"/>
              </a:rPr>
              <a:t>&lt;</a:t>
            </a:r>
            <a:r>
              <a:rPr lang="en-US" sz="1600">
                <a:solidFill>
                  <a:srgbClr val="008000"/>
                </a:solidFill>
                <a:latin typeface="Courier 10 Pitch" pitchFamily="1" charset="0"/>
              </a:rPr>
              <a:t>typename</a:t>
            </a:r>
            <a:r>
              <a:rPr lang="en-US" sz="1600">
                <a:latin typeface="Courier 10 Pitch" pitchFamily="1" charset="0"/>
              </a:rPr>
              <a:t> T, </a:t>
            </a:r>
            <a:r>
              <a:rPr lang="en-US" sz="1600">
                <a:solidFill>
                  <a:srgbClr val="008000"/>
                </a:solidFill>
                <a:latin typeface="Courier 10 Pitch" pitchFamily="1" charset="0"/>
              </a:rPr>
              <a:t>typename</a:t>
            </a:r>
            <a:r>
              <a:rPr lang="en-US" sz="1600">
                <a:latin typeface="Courier 10 Pitch" pitchFamily="1" charset="0"/>
              </a:rPr>
              <a:t> T2&gt;</a:t>
            </a:r>
          </a:p>
          <a:p>
            <a:pPr defTabSz="457200">
              <a:lnSpc>
                <a:spcPct val="97000"/>
              </a:lnSpc>
            </a:pPr>
            <a:r>
              <a:rPr lang="en-US" sz="1600">
                <a:solidFill>
                  <a:srgbClr val="008000"/>
                </a:solidFill>
                <a:latin typeface="Courier 10 Pitch" pitchFamily="1" charset="0"/>
              </a:rPr>
              <a:t>static</a:t>
            </a:r>
            <a:r>
              <a:rPr lang="en-US" sz="1600">
                <a:latin typeface="Courier 10 Pitch" pitchFamily="1" charset="0"/>
              </a:rPr>
              <a:t> </a:t>
            </a:r>
            <a:r>
              <a:rPr lang="en-US" sz="1600">
                <a:solidFill>
                  <a:srgbClr val="008000"/>
                </a:solidFill>
                <a:latin typeface="Courier 10 Pitch" pitchFamily="1" charset="0"/>
              </a:rPr>
              <a:t>void</a:t>
            </a:r>
            <a:r>
              <a:rPr lang="en-US" sz="1600">
                <a:latin typeface="Courier 10 Pitch" pitchFamily="1" charset="0"/>
              </a:rPr>
              <a:t> Connect(CompId_t srcComp, </a:t>
            </a:r>
            <a:r>
              <a:rPr lang="en-US" sz="1600">
                <a:solidFill>
                  <a:srgbClr val="008000"/>
                </a:solidFill>
                <a:latin typeface="Courier 10 Pitch" pitchFamily="1" charset="0"/>
              </a:rPr>
              <a:t>int</a:t>
            </a:r>
            <a:r>
              <a:rPr lang="en-US" sz="1600">
                <a:latin typeface="Courier 10 Pitch" pitchFamily="1" charset="0"/>
              </a:rPr>
              <a:t> srcIdx, CompId_t dstComp, </a:t>
            </a:r>
            <a:r>
              <a:rPr lang="en-US" sz="1600">
                <a:solidFill>
                  <a:srgbClr val="008000"/>
                </a:solidFill>
                <a:latin typeface="Courier 10 Pitch" pitchFamily="1" charset="0"/>
              </a:rPr>
              <a:t>int</a:t>
            </a:r>
            <a:r>
              <a:rPr lang="en-US" sz="1600">
                <a:latin typeface="Courier 10 Pitch" pitchFamily="1" charset="0"/>
              </a:rPr>
              <a:t> dstIdx, void (T::*handler)(</a:t>
            </a:r>
            <a:r>
              <a:rPr lang="en-US" sz="1600">
                <a:solidFill>
                  <a:srgbClr val="008000"/>
                </a:solidFill>
                <a:latin typeface="Courier 10 Pitch" pitchFamily="1" charset="0"/>
              </a:rPr>
              <a:t>int</a:t>
            </a:r>
            <a:r>
              <a:rPr lang="en-US" sz="1600">
                <a:latin typeface="Courier 10 Pitch" pitchFamily="1" charset="0"/>
              </a:rPr>
              <a:t>, T2), Ticks_t latency);</a:t>
            </a:r>
          </a:p>
        </p:txBody>
      </p:sp>
      <p:sp>
        <p:nvSpPr>
          <p:cNvPr id="35844" name="Text Box 4"/>
          <p:cNvSpPr txBox="1">
            <a:spLocks/>
          </p:cNvSpPr>
          <p:nvPr/>
        </p:nvSpPr>
        <p:spPr bwMode="auto">
          <a:xfrm>
            <a:off x="1328738" y="3735388"/>
            <a:ext cx="8304212" cy="1271587"/>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9pPr>
          </a:lstStyle>
          <a:p>
            <a:pPr defTabSz="457200">
              <a:lnSpc>
                <a:spcPct val="97000"/>
              </a:lnSpc>
            </a:pPr>
            <a:r>
              <a:rPr lang="en-US" sz="1600">
                <a:solidFill>
                  <a:srgbClr val="0000FF"/>
                </a:solidFill>
                <a:latin typeface="Courier 10 Pitch" pitchFamily="1" charset="0"/>
              </a:rPr>
              <a:t>//manifold-decl.h</a:t>
            </a:r>
          </a:p>
          <a:p>
            <a:pPr defTabSz="457200">
              <a:lnSpc>
                <a:spcPct val="97000"/>
              </a:lnSpc>
            </a:pPr>
            <a:r>
              <a:rPr lang="en-US" sz="1600">
                <a:solidFill>
                  <a:srgbClr val="008000"/>
                </a:solidFill>
                <a:latin typeface="Courier 10 Pitch" pitchFamily="1" charset="0"/>
              </a:rPr>
              <a:t>template</a:t>
            </a:r>
            <a:r>
              <a:rPr lang="en-US" sz="1600">
                <a:latin typeface="Courier 10 Pitch" pitchFamily="1" charset="0"/>
              </a:rPr>
              <a:t>&lt;</a:t>
            </a:r>
            <a:r>
              <a:rPr lang="en-US" sz="1600">
                <a:solidFill>
                  <a:srgbClr val="008000"/>
                </a:solidFill>
                <a:latin typeface="Courier 10 Pitch" pitchFamily="1" charset="0"/>
              </a:rPr>
              <a:t>typename</a:t>
            </a:r>
            <a:r>
              <a:rPr lang="en-US" sz="1600">
                <a:latin typeface="Courier 10 Pitch" pitchFamily="1" charset="0"/>
              </a:rPr>
              <a:t> T, </a:t>
            </a:r>
            <a:r>
              <a:rPr lang="en-US" sz="1600">
                <a:solidFill>
                  <a:srgbClr val="008000"/>
                </a:solidFill>
                <a:latin typeface="Courier 10 Pitch" pitchFamily="1" charset="0"/>
              </a:rPr>
              <a:t>typename</a:t>
            </a:r>
            <a:r>
              <a:rPr lang="en-US" sz="1600">
                <a:latin typeface="Courier 10 Pitch" pitchFamily="1" charset="0"/>
              </a:rPr>
              <a:t> T2, </a:t>
            </a:r>
            <a:r>
              <a:rPr lang="en-US" sz="1600">
                <a:solidFill>
                  <a:srgbClr val="008000"/>
                </a:solidFill>
                <a:latin typeface="Courier 10 Pitch" pitchFamily="1" charset="0"/>
              </a:rPr>
              <a:t>typename</a:t>
            </a:r>
            <a:r>
              <a:rPr lang="en-US" sz="1600">
                <a:latin typeface="Courier 10 Pitch" pitchFamily="1" charset="0"/>
              </a:rPr>
              <a:t> U, </a:t>
            </a:r>
            <a:r>
              <a:rPr lang="en-US" sz="1600">
                <a:solidFill>
                  <a:srgbClr val="008000"/>
                </a:solidFill>
                <a:latin typeface="Courier 10 Pitch" pitchFamily="1" charset="0"/>
              </a:rPr>
              <a:t>typename</a:t>
            </a:r>
            <a:r>
              <a:rPr lang="en-US" sz="1600">
                <a:latin typeface="Courier 10 Pitch" pitchFamily="1" charset="0"/>
              </a:rPr>
              <a:t> U2&gt;</a:t>
            </a:r>
          </a:p>
          <a:p>
            <a:pPr defTabSz="457200">
              <a:lnSpc>
                <a:spcPct val="97000"/>
              </a:lnSpc>
            </a:pPr>
            <a:r>
              <a:rPr lang="en-US" sz="1600">
                <a:solidFill>
                  <a:srgbClr val="008000"/>
                </a:solidFill>
                <a:latin typeface="Courier 10 Pitch" pitchFamily="1" charset="0"/>
              </a:rPr>
              <a:t>static</a:t>
            </a:r>
            <a:r>
              <a:rPr lang="en-US" sz="1600">
                <a:latin typeface="Courier 10 Pitch" pitchFamily="1" charset="0"/>
              </a:rPr>
              <a:t> </a:t>
            </a:r>
            <a:r>
              <a:rPr lang="en-US" sz="1600">
                <a:solidFill>
                  <a:srgbClr val="008000"/>
                </a:solidFill>
                <a:latin typeface="Courier 10 Pitch" pitchFamily="1" charset="0"/>
              </a:rPr>
              <a:t>void</a:t>
            </a:r>
            <a:r>
              <a:rPr lang="en-US" sz="1600">
                <a:latin typeface="Courier 10 Pitch" pitchFamily="1" charset="0"/>
              </a:rPr>
              <a:t> Connect(CompId_t comp1, </a:t>
            </a:r>
            <a:r>
              <a:rPr lang="en-US" sz="1600">
                <a:solidFill>
                  <a:srgbClr val="008000"/>
                </a:solidFill>
                <a:latin typeface="Courier 10 Pitch" pitchFamily="1" charset="0"/>
              </a:rPr>
              <a:t>int</a:t>
            </a:r>
            <a:r>
              <a:rPr lang="en-US" sz="1600">
                <a:latin typeface="Courier 10 Pitch" pitchFamily="1" charset="0"/>
              </a:rPr>
              <a:t> idx1, void (T::handler1)(</a:t>
            </a:r>
            <a:r>
              <a:rPr lang="en-US" sz="1600">
                <a:solidFill>
                  <a:srgbClr val="008000"/>
                </a:solidFill>
                <a:latin typeface="Courier 10 Pitch" pitchFamily="1" charset="0"/>
              </a:rPr>
              <a:t>int</a:t>
            </a:r>
            <a:r>
              <a:rPr lang="en-US" sz="1600">
                <a:latin typeface="Courier 10 Pitch" pitchFamily="1" charset="0"/>
              </a:rPr>
              <a:t>, T2), CompId_t comp2, </a:t>
            </a:r>
            <a:r>
              <a:rPr lang="en-US" sz="1600">
                <a:solidFill>
                  <a:srgbClr val="008000"/>
                </a:solidFill>
                <a:latin typeface="Courier 10 Pitch" pitchFamily="1" charset="0"/>
              </a:rPr>
              <a:t>int</a:t>
            </a:r>
            <a:r>
              <a:rPr lang="en-US" sz="1600">
                <a:latin typeface="Courier 10 Pitch" pitchFamily="1" charset="0"/>
              </a:rPr>
              <a:t> idx2, void(U::*handler2)(</a:t>
            </a:r>
            <a:r>
              <a:rPr lang="en-US" sz="1600">
                <a:solidFill>
                  <a:srgbClr val="008000"/>
                </a:solidFill>
                <a:latin typeface="Courier 10 Pitch" pitchFamily="1" charset="0"/>
              </a:rPr>
              <a:t>int</a:t>
            </a:r>
            <a:r>
              <a:rPr lang="en-US" sz="1600">
                <a:latin typeface="Courier 10 Pitch" pitchFamily="1" charset="0"/>
              </a:rPr>
              <a:t>, U2), Clock&amp; clk1, Clock&amp; clk2, Ticks_t latency1, Ticks_t latency2);</a:t>
            </a:r>
          </a:p>
        </p:txBody>
      </p:sp>
      <p:grpSp>
        <p:nvGrpSpPr>
          <p:cNvPr id="14" name="Group 13"/>
          <p:cNvGrpSpPr/>
          <p:nvPr/>
        </p:nvGrpSpPr>
        <p:grpSpPr>
          <a:xfrm>
            <a:off x="2415700" y="5464250"/>
            <a:ext cx="4478335" cy="1363586"/>
            <a:chOff x="2041525" y="5715633"/>
            <a:chExt cx="4478335" cy="1363586"/>
          </a:xfrm>
        </p:grpSpPr>
        <p:sp>
          <p:nvSpPr>
            <p:cNvPr id="2" name="Rectangle 1"/>
            <p:cNvSpPr/>
            <p:nvPr/>
          </p:nvSpPr>
          <p:spPr>
            <a:xfrm>
              <a:off x="2041525" y="5715633"/>
              <a:ext cx="1425574" cy="111220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smtClean="0">
                  <a:solidFill>
                    <a:srgbClr val="000000"/>
                  </a:solidFill>
                </a:rPr>
                <a:t>Source</a:t>
              </a:r>
            </a:p>
            <a:p>
              <a:pPr algn="ctr" defTabSz="457200"/>
              <a:r>
                <a:rPr lang="en-US" dirty="0" smtClean="0">
                  <a:solidFill>
                    <a:srgbClr val="000000"/>
                  </a:solidFill>
                </a:rPr>
                <a:t>component</a:t>
              </a:r>
              <a:endParaRPr lang="en-US" dirty="0">
                <a:solidFill>
                  <a:srgbClr val="000000"/>
                </a:solidFill>
              </a:endParaRPr>
            </a:p>
          </p:txBody>
        </p:sp>
        <p:sp>
          <p:nvSpPr>
            <p:cNvPr id="8" name="Rectangle 7"/>
            <p:cNvSpPr/>
            <p:nvPr/>
          </p:nvSpPr>
          <p:spPr>
            <a:xfrm>
              <a:off x="5094286" y="5715634"/>
              <a:ext cx="1425574" cy="111220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smtClean="0">
                  <a:solidFill>
                    <a:srgbClr val="000000"/>
                  </a:solidFill>
                </a:rPr>
                <a:t>Destination</a:t>
              </a:r>
            </a:p>
            <a:p>
              <a:pPr algn="ctr" defTabSz="457200"/>
              <a:r>
                <a:rPr lang="en-US" dirty="0" smtClean="0">
                  <a:solidFill>
                    <a:srgbClr val="000000"/>
                  </a:solidFill>
                </a:rPr>
                <a:t>component</a:t>
              </a:r>
              <a:endParaRPr lang="en-US" dirty="0">
                <a:solidFill>
                  <a:srgbClr val="000000"/>
                </a:solidFill>
              </a:endParaRPr>
            </a:p>
          </p:txBody>
        </p:sp>
        <p:cxnSp>
          <p:nvCxnSpPr>
            <p:cNvPr id="4" name="Straight Connector 3"/>
            <p:cNvCxnSpPr/>
            <p:nvPr/>
          </p:nvCxnSpPr>
          <p:spPr bwMode="auto">
            <a:xfrm>
              <a:off x="3467099" y="5913437"/>
              <a:ext cx="354013" cy="0"/>
            </a:xfrm>
            <a:prstGeom prst="line">
              <a:avLst/>
            </a:prstGeom>
            <a:noFill/>
            <a:ln w="25400" cap="flat" cmpd="sng" algn="ctr">
              <a:solidFill>
                <a:srgbClr val="080808"/>
              </a:solidFill>
              <a:prstDash val="solid"/>
              <a:round/>
              <a:headEnd type="none" w="med" len="med"/>
              <a:tailEnd type="none"/>
            </a:ln>
            <a:effectLst/>
          </p:spPr>
        </p:cxnSp>
        <p:cxnSp>
          <p:nvCxnSpPr>
            <p:cNvPr id="11" name="Straight Connector 10"/>
            <p:cNvCxnSpPr/>
            <p:nvPr/>
          </p:nvCxnSpPr>
          <p:spPr bwMode="auto">
            <a:xfrm>
              <a:off x="3474718" y="6523037"/>
              <a:ext cx="354013" cy="0"/>
            </a:xfrm>
            <a:prstGeom prst="line">
              <a:avLst/>
            </a:prstGeom>
            <a:noFill/>
            <a:ln w="25400" cap="flat" cmpd="sng" algn="ctr">
              <a:solidFill>
                <a:srgbClr val="080808"/>
              </a:solidFill>
              <a:prstDash val="solid"/>
              <a:round/>
              <a:headEnd type="none" w="med" len="med"/>
              <a:tailEnd type="none"/>
            </a:ln>
            <a:effectLst/>
          </p:spPr>
        </p:cxnSp>
        <p:cxnSp>
          <p:nvCxnSpPr>
            <p:cNvPr id="12" name="Straight Connector 11"/>
            <p:cNvCxnSpPr/>
            <p:nvPr/>
          </p:nvCxnSpPr>
          <p:spPr bwMode="auto">
            <a:xfrm>
              <a:off x="3474718" y="6675437"/>
              <a:ext cx="354013" cy="0"/>
            </a:xfrm>
            <a:prstGeom prst="line">
              <a:avLst/>
            </a:prstGeom>
            <a:noFill/>
            <a:ln w="25400" cap="flat" cmpd="sng" algn="ctr">
              <a:solidFill>
                <a:srgbClr val="080808"/>
              </a:solidFill>
              <a:prstDash val="solid"/>
              <a:round/>
              <a:headEnd type="none" w="med" len="med"/>
              <a:tailEnd type="none"/>
            </a:ln>
            <a:effectLst/>
          </p:spPr>
        </p:cxnSp>
        <p:cxnSp>
          <p:nvCxnSpPr>
            <p:cNvPr id="6" name="Elbow Connector 5"/>
            <p:cNvCxnSpPr>
              <a:stCxn id="2" idx="3"/>
            </p:cNvCxnSpPr>
            <p:nvPr/>
          </p:nvCxnSpPr>
          <p:spPr bwMode="auto">
            <a:xfrm>
              <a:off x="3467099" y="6271735"/>
              <a:ext cx="1627187" cy="403702"/>
            </a:xfrm>
            <a:prstGeom prst="bentConnector3">
              <a:avLst/>
            </a:prstGeom>
            <a:noFill/>
            <a:ln w="25400" cap="flat" cmpd="sng" algn="ctr">
              <a:solidFill>
                <a:srgbClr val="080808"/>
              </a:solidFill>
              <a:prstDash val="solid"/>
              <a:round/>
              <a:headEnd type="none" w="med" len="med"/>
              <a:tailEnd type="none"/>
            </a:ln>
            <a:effectLst/>
          </p:spPr>
        </p:cxnSp>
        <p:sp>
          <p:nvSpPr>
            <p:cNvPr id="9" name="TextBox 8"/>
            <p:cNvSpPr txBox="1"/>
            <p:nvPr/>
          </p:nvSpPr>
          <p:spPr>
            <a:xfrm>
              <a:off x="3428621" y="5921767"/>
              <a:ext cx="800219" cy="349968"/>
            </a:xfrm>
            <a:prstGeom prst="rect">
              <a:avLst/>
            </a:prstGeom>
            <a:noFill/>
          </p:spPr>
          <p:txBody>
            <a:bodyPr wrap="none" rtlCol="0">
              <a:spAutoFit/>
            </a:bodyPr>
            <a:lstStyle/>
            <a:p>
              <a:pPr defTabSz="457200"/>
              <a:r>
                <a:rPr lang="en-US" dirty="0" err="1" smtClean="0">
                  <a:solidFill>
                    <a:srgbClr val="000000"/>
                  </a:solidFill>
                </a:rPr>
                <a:t>srcIdx</a:t>
              </a:r>
              <a:endParaRPr lang="en-US" dirty="0" smtClean="0">
                <a:solidFill>
                  <a:srgbClr val="000000"/>
                </a:solidFill>
              </a:endParaRPr>
            </a:p>
          </p:txBody>
        </p:sp>
        <p:sp>
          <p:nvSpPr>
            <p:cNvPr id="13" name="TextBox 12"/>
            <p:cNvSpPr txBox="1"/>
            <p:nvPr/>
          </p:nvSpPr>
          <p:spPr>
            <a:xfrm>
              <a:off x="4224712" y="6729251"/>
              <a:ext cx="800219" cy="349968"/>
            </a:xfrm>
            <a:prstGeom prst="rect">
              <a:avLst/>
            </a:prstGeom>
            <a:noFill/>
          </p:spPr>
          <p:txBody>
            <a:bodyPr wrap="none" rtlCol="0">
              <a:spAutoFit/>
            </a:bodyPr>
            <a:lstStyle/>
            <a:p>
              <a:pPr defTabSz="457200"/>
              <a:r>
                <a:rPr lang="en-US" dirty="0" err="1" smtClean="0">
                  <a:solidFill>
                    <a:srgbClr val="000000"/>
                  </a:solidFill>
                </a:rPr>
                <a:t>dstIdx</a:t>
              </a:r>
              <a:endParaRPr lang="en-US" dirty="0" smtClean="0">
                <a:solidFill>
                  <a:srgbClr val="000000"/>
                </a:solidFill>
              </a:endParaRPr>
            </a:p>
          </p:txBody>
        </p:sp>
        <p:cxnSp>
          <p:nvCxnSpPr>
            <p:cNvPr id="19" name="Straight Connector 18"/>
            <p:cNvCxnSpPr/>
            <p:nvPr/>
          </p:nvCxnSpPr>
          <p:spPr bwMode="auto">
            <a:xfrm>
              <a:off x="4740273" y="5913437"/>
              <a:ext cx="354013" cy="0"/>
            </a:xfrm>
            <a:prstGeom prst="line">
              <a:avLst/>
            </a:prstGeom>
            <a:noFill/>
            <a:ln w="25400" cap="flat" cmpd="sng" algn="ctr">
              <a:solidFill>
                <a:srgbClr val="080808"/>
              </a:solidFill>
              <a:prstDash val="solid"/>
              <a:round/>
              <a:headEnd type="none" w="med" len="med"/>
              <a:tailEnd type="none"/>
            </a:ln>
            <a:effectLst/>
          </p:spPr>
        </p:cxnSp>
        <p:cxnSp>
          <p:nvCxnSpPr>
            <p:cNvPr id="20" name="Straight Connector 19"/>
            <p:cNvCxnSpPr/>
            <p:nvPr/>
          </p:nvCxnSpPr>
          <p:spPr bwMode="auto">
            <a:xfrm>
              <a:off x="4740272" y="6097068"/>
              <a:ext cx="354013" cy="0"/>
            </a:xfrm>
            <a:prstGeom prst="line">
              <a:avLst/>
            </a:prstGeom>
            <a:noFill/>
            <a:ln w="25400" cap="flat" cmpd="sng" algn="ctr">
              <a:solidFill>
                <a:srgbClr val="080808"/>
              </a:solidFill>
              <a:prstDash val="solid"/>
              <a:round/>
              <a:headEnd type="none" w="med" len="med"/>
              <a:tailEnd type="none"/>
            </a:ln>
            <a:effectLst/>
          </p:spPr>
        </p:cxnSp>
        <p:cxnSp>
          <p:nvCxnSpPr>
            <p:cNvPr id="21" name="Straight Connector 20"/>
            <p:cNvCxnSpPr/>
            <p:nvPr/>
          </p:nvCxnSpPr>
          <p:spPr bwMode="auto">
            <a:xfrm>
              <a:off x="4740271" y="6271735"/>
              <a:ext cx="354013" cy="0"/>
            </a:xfrm>
            <a:prstGeom prst="line">
              <a:avLst/>
            </a:prstGeom>
            <a:noFill/>
            <a:ln w="25400" cap="flat" cmpd="sng" algn="ctr">
              <a:solidFill>
                <a:srgbClr val="080808"/>
              </a:solidFill>
              <a:prstDash val="solid"/>
              <a:round/>
              <a:headEnd type="none" w="med" len="med"/>
              <a:tailEnd type="none"/>
            </a:ln>
            <a:effectLst/>
          </p:spPr>
        </p:cxnSp>
      </p:grpSp>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102</a:t>
            </a:fld>
            <a:endParaRPr lang="en-US">
              <a:solidFill>
                <a:srgbClr val="E5FFFF"/>
              </a:solidFill>
            </a:endParaRPr>
          </a:p>
        </p:txBody>
      </p:sp>
    </p:spTree>
    <p:extLst>
      <p:ext uri="{BB962C8B-B14F-4D97-AF65-F5344CB8AC3E}">
        <p14:creationId xmlns:p14="http://schemas.microsoft.com/office/powerpoint/2010/main" val="2026837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503238" y="282575"/>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Kernel Interface</a:t>
            </a:r>
          </a:p>
        </p:txBody>
      </p:sp>
      <p:sp>
        <p:nvSpPr>
          <p:cNvPr id="36866" name="Rectangle 2"/>
          <p:cNvSpPr>
            <a:spLocks noGrp="1" noChangeArrowheads="1"/>
          </p:cNvSpPr>
          <p:nvPr>
            <p:ph idx="1"/>
          </p:nvPr>
        </p:nvSpPr>
        <p:spPr>
          <a:xfrm>
            <a:off x="584200" y="1125538"/>
            <a:ext cx="9070975" cy="404812"/>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Clock functions: constructor, Register()</a:t>
            </a:r>
          </a:p>
        </p:txBody>
      </p:sp>
      <p:sp>
        <p:nvSpPr>
          <p:cNvPr id="36867" name="Text Box 3"/>
          <p:cNvSpPr txBox="1">
            <a:spLocks/>
          </p:cNvSpPr>
          <p:nvPr/>
        </p:nvSpPr>
        <p:spPr bwMode="auto">
          <a:xfrm>
            <a:off x="1476375" y="1757363"/>
            <a:ext cx="6688137" cy="1506537"/>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solidFill>
                  <a:srgbClr val="0000FF"/>
                </a:solidFill>
                <a:latin typeface="Courier 10 Pitch" pitchFamily="1" charset="0"/>
              </a:rPr>
              <a:t>//</a:t>
            </a:r>
            <a:r>
              <a:rPr lang="en-US" sz="1600" dirty="0" err="1">
                <a:solidFill>
                  <a:srgbClr val="0000FF"/>
                </a:solidFill>
                <a:latin typeface="Courier 10 Pitch" pitchFamily="1" charset="0"/>
              </a:rPr>
              <a:t>clock.h</a:t>
            </a:r>
            <a:endParaRPr lang="en-US" sz="1600" dirty="0">
              <a:solidFill>
                <a:srgbClr val="0000FF"/>
              </a:solidFill>
              <a:latin typeface="Courier 10 Pitch" pitchFamily="1" charset="0"/>
            </a:endParaRPr>
          </a:p>
          <a:p>
            <a:pPr defTabSz="457200">
              <a:lnSpc>
                <a:spcPct val="97000"/>
              </a:lnSpc>
            </a:pPr>
            <a:r>
              <a:rPr lang="en-US" sz="1600" dirty="0">
                <a:latin typeface="Courier 10 Pitch" pitchFamily="1" charset="0"/>
              </a:rPr>
              <a:t>Clock(</a:t>
            </a:r>
            <a:r>
              <a:rPr lang="en-US" sz="1600" dirty="0">
                <a:solidFill>
                  <a:srgbClr val="008000"/>
                </a:solidFill>
                <a:latin typeface="Courier 10 Pitch" pitchFamily="1" charset="0"/>
              </a:rPr>
              <a:t>double</a:t>
            </a:r>
            <a:r>
              <a:rPr lang="en-US" sz="1600" dirty="0">
                <a:latin typeface="Courier 10 Pitch" pitchFamily="1" charset="0"/>
              </a:rPr>
              <a:t> </a:t>
            </a:r>
            <a:r>
              <a:rPr lang="en-US" sz="1600" dirty="0" err="1">
                <a:latin typeface="Courier 10 Pitch" pitchFamily="1" charset="0"/>
              </a:rPr>
              <a:t>freq</a:t>
            </a:r>
            <a:r>
              <a:rPr lang="en-US" sz="1600" dirty="0">
                <a:latin typeface="Courier 10 Pitch" pitchFamily="1" charset="0"/>
              </a:rPr>
              <a:t>);</a:t>
            </a:r>
          </a:p>
          <a:p>
            <a:pPr defTabSz="457200">
              <a:lnSpc>
                <a:spcPct val="97000"/>
              </a:lnSpc>
            </a:pPr>
            <a:endParaRPr lang="en-US" sz="1600" dirty="0">
              <a:latin typeface="Courier 10 Pitch" pitchFamily="1" charset="0"/>
            </a:endParaRPr>
          </a:p>
          <a:p>
            <a:pPr defTabSz="457200">
              <a:lnSpc>
                <a:spcPct val="97000"/>
              </a:lnSpc>
            </a:pPr>
            <a:r>
              <a:rPr lang="en-US" sz="1600" dirty="0">
                <a:solidFill>
                  <a:srgbClr val="008000"/>
                </a:solidFill>
                <a:latin typeface="Courier 10 Pitch" pitchFamily="1" charset="0"/>
              </a:rPr>
              <a:t>template</a:t>
            </a:r>
            <a:r>
              <a:rPr lang="en-US" sz="1600" dirty="0">
                <a:latin typeface="Courier 10 Pitch" pitchFamily="1" charset="0"/>
              </a:rPr>
              <a:t>&lt;</a:t>
            </a:r>
            <a:r>
              <a:rPr lang="en-US" sz="1600" dirty="0" err="1">
                <a:solidFill>
                  <a:srgbClr val="008000"/>
                </a:solidFill>
                <a:latin typeface="Courier 10 Pitch" pitchFamily="1" charset="0"/>
              </a:rPr>
              <a:t>typename</a:t>
            </a:r>
            <a:r>
              <a:rPr lang="en-US" sz="1600" dirty="0">
                <a:latin typeface="Courier 10 Pitch" pitchFamily="1" charset="0"/>
              </a:rPr>
              <a:t> O&gt;</a:t>
            </a:r>
          </a:p>
          <a:p>
            <a:pPr defTabSz="457200">
              <a:lnSpc>
                <a:spcPct val="97000"/>
              </a:lnSpc>
            </a:pPr>
            <a:r>
              <a:rPr lang="en-US" sz="1600" dirty="0">
                <a:solidFill>
                  <a:srgbClr val="008000"/>
                </a:solidFill>
                <a:latin typeface="Courier 10 Pitch" pitchFamily="1" charset="0"/>
              </a:rPr>
              <a:t>static</a:t>
            </a:r>
            <a:r>
              <a:rPr lang="en-US" sz="1600" dirty="0">
                <a:latin typeface="Courier 10 Pitch" pitchFamily="1" charset="0"/>
              </a:rPr>
              <a:t> </a:t>
            </a:r>
            <a:r>
              <a:rPr lang="en-US" sz="1600" dirty="0" err="1">
                <a:latin typeface="Courier 10 Pitch" pitchFamily="1" charset="0"/>
              </a:rPr>
              <a:t>tickObjBase</a:t>
            </a:r>
            <a:r>
              <a:rPr lang="en-US" sz="1600" dirty="0">
                <a:latin typeface="Courier 10 Pitch" pitchFamily="1" charset="0"/>
              </a:rPr>
              <a:t>* </a:t>
            </a:r>
            <a:r>
              <a:rPr lang="en-US" sz="1600" b="1" dirty="0">
                <a:latin typeface="Courier 10 Pitch" pitchFamily="1" charset="0"/>
              </a:rPr>
              <a:t>Register</a:t>
            </a:r>
            <a:r>
              <a:rPr lang="en-US" sz="1600" dirty="0">
                <a:latin typeface="Courier 10 Pitch" pitchFamily="1" charset="0"/>
              </a:rPr>
              <a:t>(Clock&amp; </a:t>
            </a:r>
            <a:r>
              <a:rPr lang="en-US" sz="1600" dirty="0" err="1">
                <a:latin typeface="Courier 10 Pitch" pitchFamily="1" charset="0"/>
              </a:rPr>
              <a:t>clk</a:t>
            </a:r>
            <a:r>
              <a:rPr lang="en-US" sz="1600" dirty="0">
                <a:latin typeface="Courier 10 Pitch" pitchFamily="1" charset="0"/>
              </a:rPr>
              <a:t>, O* </a:t>
            </a:r>
            <a:r>
              <a:rPr lang="en-US" sz="1600" dirty="0" err="1">
                <a:latin typeface="Courier 10 Pitch" pitchFamily="1" charset="0"/>
              </a:rPr>
              <a:t>obj</a:t>
            </a:r>
            <a:r>
              <a:rPr lang="en-US" sz="1600" dirty="0">
                <a:latin typeface="Courier 10 Pitch" pitchFamily="1" charset="0"/>
              </a:rPr>
              <a:t>, </a:t>
            </a:r>
            <a:r>
              <a:rPr lang="en-US" sz="1600" dirty="0">
                <a:solidFill>
                  <a:srgbClr val="008000"/>
                </a:solidFill>
                <a:latin typeface="Courier 10 Pitch" pitchFamily="1" charset="0"/>
              </a:rPr>
              <a:t>void</a:t>
            </a:r>
            <a:r>
              <a:rPr lang="en-US" sz="1600" dirty="0">
                <a:latin typeface="Courier 10 Pitch" pitchFamily="1" charset="0"/>
              </a:rPr>
              <a:t> (O::*rising)(</a:t>
            </a:r>
            <a:r>
              <a:rPr lang="en-US" sz="1600" dirty="0">
                <a:solidFill>
                  <a:srgbClr val="008000"/>
                </a:solidFill>
                <a:latin typeface="Courier 10 Pitch" pitchFamily="1" charset="0"/>
              </a:rPr>
              <a:t>void</a:t>
            </a:r>
            <a:r>
              <a:rPr lang="en-US" sz="1600" dirty="0" smtClean="0">
                <a:latin typeface="Courier 10 Pitch" pitchFamily="1" charset="0"/>
              </a:rPr>
              <a:t>)</a:t>
            </a:r>
          </a:p>
          <a:p>
            <a:pPr defTabSz="457200">
              <a:lnSpc>
                <a:spcPct val="97000"/>
              </a:lnSpc>
            </a:pPr>
            <a:r>
              <a:rPr lang="en-US" sz="1600" dirty="0">
                <a:latin typeface="Courier 10 Pitch" pitchFamily="1" charset="0"/>
              </a:rPr>
              <a:t> </a:t>
            </a:r>
            <a:r>
              <a:rPr lang="en-US" sz="1600" dirty="0" smtClean="0">
                <a:latin typeface="Courier 10 Pitch" pitchFamily="1" charset="0"/>
              </a:rPr>
              <a:t>                                             </a:t>
            </a:r>
            <a:r>
              <a:rPr lang="en-US" sz="1600" dirty="0">
                <a:solidFill>
                  <a:srgbClr val="008000"/>
                </a:solidFill>
                <a:latin typeface="Courier 10 Pitch" pitchFamily="1" charset="0"/>
              </a:rPr>
              <a:t>void</a:t>
            </a:r>
            <a:r>
              <a:rPr lang="en-US" sz="1600" dirty="0">
                <a:latin typeface="Courier 10 Pitch" pitchFamily="1" charset="0"/>
              </a:rPr>
              <a:t> (O::*falling)(</a:t>
            </a:r>
            <a:r>
              <a:rPr lang="en-US" sz="1600" dirty="0">
                <a:solidFill>
                  <a:srgbClr val="008000"/>
                </a:solidFill>
                <a:latin typeface="Courier 10 Pitch" pitchFamily="1" charset="0"/>
              </a:rPr>
              <a:t>void</a:t>
            </a:r>
            <a:r>
              <a:rPr lang="en-US" sz="1600" dirty="0">
                <a:latin typeface="Courier 10 Pitch" pitchFamily="1" charset="0"/>
              </a:rPr>
              <a:t>));</a:t>
            </a:r>
          </a:p>
        </p:txBody>
      </p:sp>
      <p:sp>
        <p:nvSpPr>
          <p:cNvPr id="36868" name="Text Box 4"/>
          <p:cNvSpPr txBox="1">
            <a:spLocks noChangeArrowheads="1"/>
          </p:cNvSpPr>
          <p:nvPr/>
        </p:nvSpPr>
        <p:spPr bwMode="auto">
          <a:xfrm>
            <a:off x="584200" y="3738563"/>
            <a:ext cx="9070975"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9pPr>
          </a:lstStyle>
          <a:p>
            <a:pPr defTabSz="457200">
              <a:spcAft>
                <a:spcPts val="1425"/>
              </a:spcAft>
              <a:buSzPct val="45000"/>
              <a:buFont typeface="Wingdings" charset="2"/>
              <a:buChar char=""/>
            </a:pPr>
            <a:r>
              <a:rPr lang="en-US" sz="3200"/>
              <a:t>simulation functions</a:t>
            </a:r>
          </a:p>
        </p:txBody>
      </p:sp>
      <p:sp>
        <p:nvSpPr>
          <p:cNvPr id="36869" name="Text Box 5"/>
          <p:cNvSpPr txBox="1">
            <a:spLocks/>
          </p:cNvSpPr>
          <p:nvPr/>
        </p:nvSpPr>
        <p:spPr bwMode="auto">
          <a:xfrm>
            <a:off x="890588" y="4359275"/>
            <a:ext cx="7578724" cy="2452688"/>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solidFill>
                  <a:srgbClr val="0000FF"/>
                </a:solidFill>
                <a:latin typeface="Courier 10 Pitch" pitchFamily="1" charset="0"/>
              </a:rPr>
              <a:t>//manifold-</a:t>
            </a:r>
            <a:r>
              <a:rPr lang="en-US" sz="1600" dirty="0" err="1">
                <a:solidFill>
                  <a:srgbClr val="0000FF"/>
                </a:solidFill>
                <a:latin typeface="Courier 10 Pitch" pitchFamily="1" charset="0"/>
              </a:rPr>
              <a:t>decl.h</a:t>
            </a:r>
            <a:endParaRPr lang="en-US" sz="1600" dirty="0">
              <a:solidFill>
                <a:srgbClr val="0000FF"/>
              </a:solidFill>
              <a:latin typeface="Courier 10 Pitch" pitchFamily="1" charset="0"/>
            </a:endParaRPr>
          </a:p>
          <a:p>
            <a:pPr defTabSz="457200">
              <a:lnSpc>
                <a:spcPct val="97000"/>
              </a:lnSpc>
            </a:pPr>
            <a:r>
              <a:rPr lang="en-US" sz="1600" dirty="0">
                <a:solidFill>
                  <a:srgbClr val="008000"/>
                </a:solidFill>
                <a:latin typeface="Courier 10 Pitch" pitchFamily="1" charset="0"/>
              </a:rPr>
              <a:t>static void </a:t>
            </a:r>
            <a:r>
              <a:rPr lang="en-US" sz="1600" b="1" dirty="0" err="1">
                <a:latin typeface="Courier 10 Pitch" pitchFamily="1" charset="0"/>
              </a:rPr>
              <a:t>Init</a:t>
            </a:r>
            <a:r>
              <a:rPr lang="en-US" sz="1600" dirty="0">
                <a:latin typeface="Courier 10 Pitch" pitchFamily="1" charset="0"/>
              </a:rPr>
              <a:t>(</a:t>
            </a:r>
            <a:r>
              <a:rPr lang="en-US" sz="1600" dirty="0" err="1">
                <a:solidFill>
                  <a:srgbClr val="008000"/>
                </a:solidFill>
                <a:latin typeface="Courier 10 Pitch" pitchFamily="1" charset="0"/>
              </a:rPr>
              <a:t>int</a:t>
            </a:r>
            <a:r>
              <a:rPr lang="en-US" sz="1600" dirty="0">
                <a:latin typeface="Courier 10 Pitch" pitchFamily="1" charset="0"/>
              </a:rPr>
              <a:t> </a:t>
            </a:r>
            <a:r>
              <a:rPr lang="en-US" sz="1600" dirty="0" err="1">
                <a:latin typeface="Courier 10 Pitch" pitchFamily="1" charset="0"/>
              </a:rPr>
              <a:t>argc</a:t>
            </a:r>
            <a:r>
              <a:rPr lang="en-US" sz="1600" dirty="0">
                <a:latin typeface="Courier 10 Pitch" pitchFamily="1" charset="0"/>
              </a:rPr>
              <a:t>, char**</a:t>
            </a:r>
            <a:r>
              <a:rPr lang="en-US" sz="1600" dirty="0" err="1">
                <a:latin typeface="Courier 10 Pitch" pitchFamily="1" charset="0"/>
              </a:rPr>
              <a:t>argv</a:t>
            </a:r>
            <a:r>
              <a:rPr lang="en-US" sz="1600" dirty="0">
                <a:latin typeface="Courier 10 Pitch" pitchFamily="1" charset="0"/>
              </a:rPr>
              <a:t>, </a:t>
            </a:r>
            <a:r>
              <a:rPr lang="en-US" sz="1600" dirty="0" err="1">
                <a:latin typeface="Courier 10 Pitch" pitchFamily="1" charset="0"/>
              </a:rPr>
              <a:t>SchedulerType</a:t>
            </a:r>
            <a:r>
              <a:rPr lang="en-US" sz="1600" dirty="0">
                <a:latin typeface="Courier 10 Pitch" pitchFamily="1" charset="0"/>
              </a:rPr>
              <a:t>=TICKED, </a:t>
            </a:r>
            <a:endParaRPr lang="en-US" sz="1600" dirty="0" smtClean="0">
              <a:latin typeface="Courier 10 Pitch" pitchFamily="1" charset="0"/>
            </a:endParaRPr>
          </a:p>
          <a:p>
            <a:pPr defTabSz="457200">
              <a:lnSpc>
                <a:spcPct val="97000"/>
              </a:lnSpc>
            </a:pPr>
            <a:r>
              <a:rPr lang="en-US" sz="1600" dirty="0">
                <a:latin typeface="Courier 10 Pitch" pitchFamily="1" charset="0"/>
              </a:rPr>
              <a:t> </a:t>
            </a:r>
            <a:r>
              <a:rPr lang="en-US" sz="1600" dirty="0" smtClean="0">
                <a:latin typeface="Courier 10 Pitch" pitchFamily="1" charset="0"/>
              </a:rPr>
              <a:t>                     </a:t>
            </a:r>
            <a:r>
              <a:rPr lang="en-US" sz="1600" dirty="0" err="1" smtClean="0">
                <a:latin typeface="Courier 10 Pitch" pitchFamily="1" charset="0"/>
              </a:rPr>
              <a:t>SyncAlg</a:t>
            </a:r>
            <a:r>
              <a:rPr lang="en-US" sz="1600" dirty="0">
                <a:latin typeface="Courier 10 Pitch" pitchFamily="1" charset="0"/>
              </a:rPr>
              <a:t>::</a:t>
            </a:r>
            <a:r>
              <a:rPr lang="en-US" sz="1600" dirty="0" err="1">
                <a:latin typeface="Courier 10 Pitch" pitchFamily="1" charset="0"/>
              </a:rPr>
              <a:t>SyncAlgType_t</a:t>
            </a:r>
            <a:r>
              <a:rPr lang="en-US" sz="1600" dirty="0">
                <a:latin typeface="Courier 10 Pitch" pitchFamily="1" charset="0"/>
              </a:rPr>
              <a:t> </a:t>
            </a:r>
            <a:r>
              <a:rPr lang="en-US" sz="1600" dirty="0" err="1">
                <a:latin typeface="Courier 10 Pitch" pitchFamily="1" charset="0"/>
              </a:rPr>
              <a:t>syncAlg</a:t>
            </a:r>
            <a:r>
              <a:rPr lang="en-US" sz="1600" dirty="0">
                <a:latin typeface="Courier 10 Pitch" pitchFamily="1" charset="0"/>
              </a:rPr>
              <a:t>=</a:t>
            </a:r>
            <a:r>
              <a:rPr lang="en-US" sz="1600" dirty="0" err="1">
                <a:latin typeface="Courier 10 Pitch" pitchFamily="1" charset="0"/>
              </a:rPr>
              <a:t>SyncAlg</a:t>
            </a:r>
            <a:r>
              <a:rPr lang="en-US" sz="1600" dirty="0">
                <a:latin typeface="Courier 10 Pitch" pitchFamily="1" charset="0"/>
              </a:rPr>
              <a:t>::SA_CMB_OPT_TICK</a:t>
            </a:r>
            <a:r>
              <a:rPr lang="en-US" sz="1600" dirty="0" smtClean="0">
                <a:latin typeface="Courier 10 Pitch" pitchFamily="1" charset="0"/>
              </a:rPr>
              <a:t>,</a:t>
            </a:r>
          </a:p>
          <a:p>
            <a:pPr defTabSz="457200">
              <a:lnSpc>
                <a:spcPct val="97000"/>
              </a:lnSpc>
            </a:pPr>
            <a:r>
              <a:rPr lang="en-US" sz="1600" dirty="0">
                <a:latin typeface="Courier 10 Pitch" pitchFamily="1" charset="0"/>
              </a:rPr>
              <a:t> </a:t>
            </a:r>
            <a:r>
              <a:rPr lang="en-US" sz="1600" dirty="0" smtClean="0">
                <a:latin typeface="Courier 10 Pitch" pitchFamily="1" charset="0"/>
              </a:rPr>
              <a:t>                     </a:t>
            </a:r>
            <a:r>
              <a:rPr lang="en-US" sz="1600" dirty="0" err="1">
                <a:latin typeface="Courier 10 Pitch" pitchFamily="1" charset="0"/>
              </a:rPr>
              <a:t>Lookahead</a:t>
            </a:r>
            <a:r>
              <a:rPr lang="en-US" sz="1600" dirty="0">
                <a:latin typeface="Courier 10 Pitch" pitchFamily="1" charset="0"/>
              </a:rPr>
              <a:t>::</a:t>
            </a:r>
            <a:r>
              <a:rPr lang="en-US" sz="1600" dirty="0" err="1">
                <a:latin typeface="Courier 10 Pitch" pitchFamily="1" charset="0"/>
              </a:rPr>
              <a:t>LookaheadType_t</a:t>
            </a:r>
            <a:r>
              <a:rPr lang="en-US" sz="1600" dirty="0">
                <a:latin typeface="Courier 10 Pitch" pitchFamily="1" charset="0"/>
              </a:rPr>
              <a:t> la=</a:t>
            </a:r>
            <a:r>
              <a:rPr lang="en-US" sz="1600" dirty="0" err="1">
                <a:latin typeface="Courier 10 Pitch" pitchFamily="1" charset="0"/>
              </a:rPr>
              <a:t>Lookahead</a:t>
            </a:r>
            <a:r>
              <a:rPr lang="en-US" sz="1600" dirty="0">
                <a:latin typeface="Courier 10 Pitch" pitchFamily="1" charset="0"/>
              </a:rPr>
              <a:t>::LA_GLOBAL);</a:t>
            </a:r>
          </a:p>
          <a:p>
            <a:pPr defTabSz="457200">
              <a:lnSpc>
                <a:spcPct val="97000"/>
              </a:lnSpc>
            </a:pPr>
            <a:endParaRPr lang="en-US" sz="1600" dirty="0">
              <a:latin typeface="Courier 10 Pitch" pitchFamily="1" charset="0"/>
            </a:endParaRPr>
          </a:p>
          <a:p>
            <a:pPr defTabSz="457200">
              <a:lnSpc>
                <a:spcPct val="97000"/>
              </a:lnSpc>
            </a:pPr>
            <a:r>
              <a:rPr lang="en-US" sz="1600" dirty="0">
                <a:solidFill>
                  <a:srgbClr val="008000"/>
                </a:solidFill>
                <a:latin typeface="Courier 10 Pitch" pitchFamily="1" charset="0"/>
              </a:rPr>
              <a:t>static</a:t>
            </a:r>
            <a:r>
              <a:rPr lang="en-US" sz="1600" dirty="0">
                <a:latin typeface="Courier 10 Pitch" pitchFamily="1" charset="0"/>
              </a:rPr>
              <a:t> </a:t>
            </a:r>
            <a:r>
              <a:rPr lang="en-US" sz="1600" dirty="0">
                <a:solidFill>
                  <a:srgbClr val="008000"/>
                </a:solidFill>
                <a:latin typeface="Courier 10 Pitch" pitchFamily="1" charset="0"/>
              </a:rPr>
              <a:t>void</a:t>
            </a:r>
            <a:r>
              <a:rPr lang="en-US" sz="1600" dirty="0">
                <a:latin typeface="Courier 10 Pitch" pitchFamily="1" charset="0"/>
              </a:rPr>
              <a:t> </a:t>
            </a:r>
            <a:r>
              <a:rPr lang="en-US" sz="1600" b="1" dirty="0">
                <a:latin typeface="Courier 10 Pitch" pitchFamily="1" charset="0"/>
              </a:rPr>
              <a:t>Finalize</a:t>
            </a:r>
            <a:r>
              <a:rPr lang="en-US" sz="1600" dirty="0">
                <a:latin typeface="Courier 10 Pitch" pitchFamily="1" charset="0"/>
              </a:rPr>
              <a:t>();</a:t>
            </a:r>
          </a:p>
          <a:p>
            <a:pPr defTabSz="457200">
              <a:lnSpc>
                <a:spcPct val="97000"/>
              </a:lnSpc>
            </a:pPr>
            <a:r>
              <a:rPr lang="en-US" sz="1600" dirty="0">
                <a:latin typeface="Courier 10 Pitch" pitchFamily="1" charset="0"/>
              </a:rPr>
              <a:t> </a:t>
            </a:r>
          </a:p>
          <a:p>
            <a:pPr defTabSz="457200">
              <a:lnSpc>
                <a:spcPct val="97000"/>
              </a:lnSpc>
            </a:pPr>
            <a:r>
              <a:rPr lang="en-US" sz="1600" dirty="0">
                <a:solidFill>
                  <a:srgbClr val="008000"/>
                </a:solidFill>
                <a:latin typeface="Courier 10 Pitch" pitchFamily="1" charset="0"/>
              </a:rPr>
              <a:t>static void</a:t>
            </a:r>
            <a:r>
              <a:rPr lang="en-US" sz="1600" dirty="0">
                <a:latin typeface="Courier 10 Pitch" pitchFamily="1" charset="0"/>
              </a:rPr>
              <a:t> </a:t>
            </a:r>
            <a:r>
              <a:rPr lang="en-US" sz="1600" b="1" dirty="0" err="1">
                <a:latin typeface="Courier 10 Pitch" pitchFamily="1" charset="0"/>
              </a:rPr>
              <a:t>StopAt</a:t>
            </a:r>
            <a:r>
              <a:rPr lang="en-US" sz="1600" dirty="0">
                <a:latin typeface="Courier 10 Pitch" pitchFamily="1" charset="0"/>
              </a:rPr>
              <a:t>(</a:t>
            </a:r>
            <a:r>
              <a:rPr lang="en-US" sz="1600" dirty="0" err="1">
                <a:latin typeface="Courier 10 Pitch" pitchFamily="1" charset="0"/>
              </a:rPr>
              <a:t>Ticks_t</a:t>
            </a:r>
            <a:r>
              <a:rPr lang="en-US" sz="1600" dirty="0">
                <a:latin typeface="Courier 10 Pitch" pitchFamily="1" charset="0"/>
              </a:rPr>
              <a:t> stop);</a:t>
            </a:r>
          </a:p>
          <a:p>
            <a:pPr defTabSz="457200">
              <a:lnSpc>
                <a:spcPct val="97000"/>
              </a:lnSpc>
            </a:pPr>
            <a:endParaRPr lang="en-US" sz="1600" dirty="0">
              <a:latin typeface="Courier 10 Pitch" pitchFamily="1" charset="0"/>
            </a:endParaRPr>
          </a:p>
          <a:p>
            <a:pPr defTabSz="457200">
              <a:lnSpc>
                <a:spcPct val="97000"/>
              </a:lnSpc>
            </a:pPr>
            <a:r>
              <a:rPr lang="en-US" sz="1600" dirty="0">
                <a:solidFill>
                  <a:srgbClr val="008000"/>
                </a:solidFill>
                <a:latin typeface="Courier 10 Pitch" pitchFamily="1" charset="0"/>
              </a:rPr>
              <a:t>static void</a:t>
            </a:r>
            <a:r>
              <a:rPr lang="en-US" sz="1600" dirty="0">
                <a:latin typeface="Courier 10 Pitch" pitchFamily="1" charset="0"/>
              </a:rPr>
              <a:t> </a:t>
            </a:r>
            <a:r>
              <a:rPr lang="en-US" sz="1600" b="1" dirty="0">
                <a:latin typeface="Courier 10 Pitch" pitchFamily="1" charset="0"/>
              </a:rPr>
              <a:t>Run</a:t>
            </a:r>
            <a:r>
              <a:rPr lang="en-US" sz="1600" dirty="0">
                <a:latin typeface="Courier 10 Pitch" pitchFamily="1"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103</a:t>
            </a:fld>
            <a:endParaRPr lang="en-US">
              <a:solidFill>
                <a:srgbClr val="E5FFFF"/>
              </a:solidFill>
            </a:endParaRPr>
          </a:p>
        </p:txBody>
      </p:sp>
    </p:spTree>
    <p:extLst>
      <p:ext uri="{BB962C8B-B14F-4D97-AF65-F5344CB8AC3E}">
        <p14:creationId xmlns:p14="http://schemas.microsoft.com/office/powerpoint/2010/main" val="27456329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503238" y="346075"/>
            <a:ext cx="9070975" cy="1171575"/>
          </a:xfrm>
          <a:ln/>
        </p:spPr>
        <p:txBody>
          <a:bodyPr tIns="35280"/>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a:t>Simulator Construction</a:t>
            </a:r>
          </a:p>
        </p:txBody>
      </p:sp>
      <p:sp>
        <p:nvSpPr>
          <p:cNvPr id="37890" name="Rectangle 2"/>
          <p:cNvSpPr>
            <a:spLocks noGrp="1" noChangeArrowheads="1"/>
          </p:cNvSpPr>
          <p:nvPr>
            <p:ph idx="1"/>
          </p:nvPr>
        </p:nvSpPr>
        <p:spPr>
          <a:xfrm>
            <a:off x="503238" y="1768475"/>
            <a:ext cx="9070975" cy="4989513"/>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Steps for building a simulation program</a:t>
            </a:r>
          </a:p>
          <a:p>
            <a:pPr marL="863600" lvl="1" indent="-323850">
              <a:spcBef>
                <a:spcPts val="1200"/>
              </a:spcBef>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Call </a:t>
            </a:r>
            <a:r>
              <a:rPr lang="en-US" dirty="0">
                <a:latin typeface="Courier 10 Pitch" pitchFamily="1" charset="0"/>
              </a:rPr>
              <a:t>Manifold::</a:t>
            </a:r>
            <a:r>
              <a:rPr lang="en-US" dirty="0" err="1">
                <a:latin typeface="Courier 10 Pitch" pitchFamily="1" charset="0"/>
              </a:rPr>
              <a:t>Init</a:t>
            </a:r>
            <a:r>
              <a:rPr lang="en-US" dirty="0">
                <a:latin typeface="Courier 10 Pitch" pitchFamily="1" charset="0"/>
              </a:rPr>
              <a:t>()</a:t>
            </a:r>
          </a:p>
          <a:p>
            <a:pPr marL="863600" lvl="1" indent="-323850">
              <a:spcBef>
                <a:spcPts val="1200"/>
              </a:spcBef>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Build system model: </a:t>
            </a:r>
            <a:r>
              <a:rPr lang="en-US" dirty="0">
                <a:latin typeface="Courier 10 Pitch" pitchFamily="1" charset="0"/>
              </a:rPr>
              <a:t>Clock()</a:t>
            </a:r>
            <a:r>
              <a:rPr lang="en-US" dirty="0"/>
              <a:t>; </a:t>
            </a:r>
            <a:r>
              <a:rPr lang="en-US" dirty="0">
                <a:latin typeface="Courier 10 Pitch" pitchFamily="1" charset="0"/>
              </a:rPr>
              <a:t>Create()</a:t>
            </a:r>
            <a:r>
              <a:rPr lang="en-US" dirty="0"/>
              <a:t>, </a:t>
            </a:r>
            <a:r>
              <a:rPr lang="en-US" dirty="0">
                <a:latin typeface="Courier 10 Pitch" pitchFamily="1" charset="0"/>
              </a:rPr>
              <a:t>Connect()</a:t>
            </a:r>
            <a:r>
              <a:rPr lang="en-US" dirty="0"/>
              <a:t>, </a:t>
            </a:r>
            <a:r>
              <a:rPr lang="en-US" dirty="0">
                <a:latin typeface="Courier 10 Pitch" pitchFamily="1" charset="0"/>
              </a:rPr>
              <a:t>Register()</a:t>
            </a:r>
          </a:p>
          <a:p>
            <a:pPr marL="863600" lvl="1" indent="-323850">
              <a:spcBef>
                <a:spcPts val="1200"/>
              </a:spcBef>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Set simulation stop time: </a:t>
            </a:r>
            <a:r>
              <a:rPr lang="en-US" dirty="0" err="1">
                <a:latin typeface="Courier 10 Pitch" pitchFamily="1" charset="0"/>
              </a:rPr>
              <a:t>StopAt</a:t>
            </a:r>
            <a:r>
              <a:rPr lang="en-US" dirty="0">
                <a:latin typeface="Courier 10 Pitch" pitchFamily="1" charset="0"/>
              </a:rPr>
              <a:t>()</a:t>
            </a:r>
          </a:p>
          <a:p>
            <a:pPr marL="863600" lvl="1" indent="-323850">
              <a:spcBef>
                <a:spcPts val="1200"/>
              </a:spcBef>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Call </a:t>
            </a:r>
            <a:r>
              <a:rPr lang="en-US" dirty="0">
                <a:latin typeface="Courier 10 Pitch" pitchFamily="1" charset="0"/>
              </a:rPr>
              <a:t>Manifold::Run()</a:t>
            </a:r>
          </a:p>
          <a:p>
            <a:pPr marL="863600" lvl="1" indent="-323850">
              <a:spcBef>
                <a:spcPts val="1200"/>
              </a:spcBef>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Call </a:t>
            </a:r>
            <a:r>
              <a:rPr lang="en-US" dirty="0">
                <a:latin typeface="Courier 10 Pitch" pitchFamily="1" charset="0"/>
              </a:rPr>
              <a:t>Manifold::Finalize()</a:t>
            </a:r>
          </a:p>
          <a:p>
            <a:pPr marL="863600" lvl="1" indent="-323850">
              <a:spcBef>
                <a:spcPts val="1200"/>
              </a:spcBef>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Print out statistics: </a:t>
            </a:r>
            <a:r>
              <a:rPr lang="en-US" dirty="0" err="1">
                <a:latin typeface="Courier 10 Pitch" pitchFamily="1" charset="0"/>
              </a:rPr>
              <a:t>print_stats</a:t>
            </a:r>
            <a:r>
              <a:rPr lang="en-US" dirty="0">
                <a:latin typeface="Courier 10 Pitch" pitchFamily="1"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104</a:t>
            </a:fld>
            <a:endParaRPr lang="en-US">
              <a:solidFill>
                <a:srgbClr val="E5FFFF"/>
              </a:solidFill>
            </a:endParaRPr>
          </a:p>
        </p:txBody>
      </p:sp>
    </p:spTree>
    <p:extLst>
      <p:ext uri="{BB962C8B-B14F-4D97-AF65-F5344CB8AC3E}">
        <p14:creationId xmlns:p14="http://schemas.microsoft.com/office/powerpoint/2010/main" val="14664655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Logs and Statistics</a:t>
            </a:r>
            <a:endParaRPr lang="en-US" dirty="0"/>
          </a:p>
        </p:txBody>
      </p:sp>
      <p:sp>
        <p:nvSpPr>
          <p:cNvPr id="3" name="Content Placeholder 2"/>
          <p:cNvSpPr>
            <a:spLocks noGrp="1"/>
          </p:cNvSpPr>
          <p:nvPr>
            <p:ph idx="1"/>
          </p:nvPr>
        </p:nvSpPr>
        <p:spPr>
          <a:xfrm>
            <a:off x="383275" y="1562683"/>
            <a:ext cx="9382331" cy="2217154"/>
          </a:xfrm>
        </p:spPr>
        <p:txBody>
          <a:bodyPr/>
          <a:lstStyle/>
          <a:p>
            <a:pPr>
              <a:spcBef>
                <a:spcPts val="1200"/>
              </a:spcBef>
            </a:pPr>
            <a:r>
              <a:rPr lang="en-US" dirty="0" smtClean="0"/>
              <a:t>Each component collects its own statistics</a:t>
            </a:r>
          </a:p>
          <a:p>
            <a:pPr>
              <a:spcBef>
                <a:spcPts val="1200"/>
              </a:spcBef>
            </a:pPr>
            <a:r>
              <a:rPr lang="en-US" dirty="0" smtClean="0"/>
              <a:t>A convention for printing stats is:</a:t>
            </a:r>
          </a:p>
          <a:p>
            <a:pPr lvl="1"/>
            <a:r>
              <a:rPr lang="en-US" dirty="0"/>
              <a:t>v</a:t>
            </a:r>
            <a:r>
              <a:rPr lang="en-US" dirty="0" smtClean="0"/>
              <a:t>oid </a:t>
            </a:r>
            <a:r>
              <a:rPr lang="en-US" dirty="0" err="1" smtClean="0"/>
              <a:t>print_stats</a:t>
            </a:r>
            <a:r>
              <a:rPr lang="en-US" dirty="0" smtClean="0"/>
              <a:t>(</a:t>
            </a:r>
            <a:r>
              <a:rPr lang="en-US" dirty="0" err="1" smtClean="0"/>
              <a:t>std</a:t>
            </a:r>
            <a:r>
              <a:rPr lang="en-US" dirty="0" smtClean="0"/>
              <a:t>::</a:t>
            </a:r>
            <a:r>
              <a:rPr lang="en-US" dirty="0" err="1" smtClean="0"/>
              <a:t>ostream</a:t>
            </a:r>
            <a:r>
              <a:rPr lang="en-US" dirty="0" smtClean="0"/>
              <a:t>&amp;);</a:t>
            </a:r>
          </a:p>
          <a:p>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105</a:t>
            </a:fld>
            <a:endParaRPr lang="en-US">
              <a:solidFill>
                <a:srgbClr val="E5FFFF"/>
              </a:solidFill>
            </a:endParaRPr>
          </a:p>
        </p:txBody>
      </p:sp>
    </p:spTree>
    <p:extLst>
      <p:ext uri="{BB962C8B-B14F-4D97-AF65-F5344CB8AC3E}">
        <p14:creationId xmlns:p14="http://schemas.microsoft.com/office/powerpoint/2010/main" val="23597970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Example </a:t>
            </a:r>
            <a:r>
              <a:rPr lang="en-US" dirty="0" smtClean="0"/>
              <a:t>Simulators</a:t>
            </a:r>
            <a:endParaRPr lang="en-US" dirty="0"/>
          </a:p>
        </p:txBody>
      </p:sp>
      <p:sp>
        <p:nvSpPr>
          <p:cNvPr id="38914" name="Rectangle 2"/>
          <p:cNvSpPr>
            <a:spLocks noGrp="1" noChangeArrowheads="1"/>
          </p:cNvSpPr>
          <p:nvPr>
            <p:ph idx="1"/>
          </p:nvPr>
        </p:nvSpPr>
        <p:spPr>
          <a:xfrm>
            <a:off x="544512" y="1341437"/>
            <a:ext cx="9070975" cy="4989513"/>
          </a:xfrm>
          <a:ln/>
        </p:spPr>
        <p:txBody>
          <a:bodyPr/>
          <a:lstStyle/>
          <a:p>
            <a:r>
              <a:rPr lang="en-US" dirty="0" smtClean="0"/>
              <a:t>Simulator 1:</a:t>
            </a:r>
          </a:p>
          <a:p>
            <a:pPr lvl="1"/>
            <a:r>
              <a:rPr lang="en-US" dirty="0" smtClean="0"/>
              <a:t>For demo purposes only</a:t>
            </a:r>
          </a:p>
          <a:p>
            <a:pPr lvl="1"/>
            <a:r>
              <a:rPr lang="en-US" dirty="0" smtClean="0"/>
              <a:t>Builds a 2-core system</a:t>
            </a:r>
          </a:p>
          <a:p>
            <a:pPr lvl="2"/>
            <a:r>
              <a:rPr lang="en-US" dirty="0" smtClean="0"/>
              <a:t>2 </a:t>
            </a:r>
            <a:r>
              <a:rPr lang="en-US" dirty="0" err="1" smtClean="0"/>
              <a:t>Zesto</a:t>
            </a:r>
            <a:r>
              <a:rPr lang="en-US" dirty="0" smtClean="0"/>
              <a:t> cores</a:t>
            </a:r>
          </a:p>
          <a:p>
            <a:pPr lvl="2"/>
            <a:r>
              <a:rPr lang="en-US" dirty="0" smtClean="0"/>
              <a:t>MCP cache</a:t>
            </a:r>
          </a:p>
          <a:p>
            <a:pPr lvl="2"/>
            <a:r>
              <a:rPr lang="en-US" dirty="0" smtClean="0"/>
              <a:t>Iris(2x2 torus)</a:t>
            </a:r>
          </a:p>
          <a:p>
            <a:pPr lvl="2"/>
            <a:r>
              <a:rPr lang="en-US" dirty="0" err="1" smtClean="0"/>
              <a:t>CaffDRAM</a:t>
            </a:r>
            <a:endParaRPr lang="en-US" dirty="0" smtClean="0"/>
          </a:p>
          <a:p>
            <a:pPr lvl="1"/>
            <a:r>
              <a:rPr lang="en-US" dirty="0" smtClean="0"/>
              <a:t>Runs sequential or parallel (3 LPs) simulation</a:t>
            </a:r>
          </a:p>
          <a:p>
            <a:pPr marL="377978" lvl="1" indent="0">
              <a:buNone/>
            </a:pPr>
            <a:endParaRPr lang="en-US" dirty="0" smtClean="0"/>
          </a:p>
          <a:p>
            <a:r>
              <a:rPr lang="en-US" dirty="0" smtClean="0"/>
              <a:t>Simulator 2:</a:t>
            </a:r>
          </a:p>
          <a:p>
            <a:pPr lvl="1"/>
            <a:r>
              <a:rPr lang="en-US" dirty="0" smtClean="0"/>
              <a:t>Part of software distribution</a:t>
            </a:r>
          </a:p>
          <a:p>
            <a:pPr lvl="1"/>
            <a:r>
              <a:rPr lang="en-US" dirty="0" smtClean="0"/>
              <a:t>3 programs: work with </a:t>
            </a:r>
            <a:r>
              <a:rPr lang="en-US" dirty="0" err="1" smtClean="0"/>
              <a:t>Qsim</a:t>
            </a:r>
            <a:r>
              <a:rPr lang="en-US" dirty="0" smtClean="0"/>
              <a:t> server, </a:t>
            </a:r>
            <a:r>
              <a:rPr lang="en-US" dirty="0" err="1" smtClean="0"/>
              <a:t>Qsim</a:t>
            </a:r>
            <a:r>
              <a:rPr lang="en-US" dirty="0" smtClean="0"/>
              <a:t> lib, and traces, respectively</a:t>
            </a:r>
          </a:p>
          <a:p>
            <a:pPr lvl="1"/>
            <a:r>
              <a:rPr lang="en-US" dirty="0" smtClean="0"/>
              <a:t>Core model can be replaced with one-line change to configure file</a:t>
            </a:r>
            <a:endParaRPr lang="en-US" dirty="0"/>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106</a:t>
            </a:fld>
            <a:endParaRPr lang="en-US">
              <a:solidFill>
                <a:srgbClr val="E5FFFF"/>
              </a:solidFill>
            </a:endParaRPr>
          </a:p>
        </p:txBody>
      </p:sp>
    </p:spTree>
    <p:extLst>
      <p:ext uri="{BB962C8B-B14F-4D97-AF65-F5344CB8AC3E}">
        <p14:creationId xmlns:p14="http://schemas.microsoft.com/office/powerpoint/2010/main" val="37419036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Results: Setup</a:t>
            </a:r>
            <a:endParaRPr lang="en-US" dirty="0"/>
          </a:p>
        </p:txBody>
      </p:sp>
      <p:sp>
        <p:nvSpPr>
          <p:cNvPr id="3" name="Content Placeholder 2"/>
          <p:cNvSpPr>
            <a:spLocks noGrp="1"/>
          </p:cNvSpPr>
          <p:nvPr>
            <p:ph idx="1"/>
          </p:nvPr>
        </p:nvSpPr>
        <p:spPr>
          <a:xfrm>
            <a:off x="383275" y="1562683"/>
            <a:ext cx="9382331" cy="3360154"/>
          </a:xfrm>
        </p:spPr>
        <p:txBody>
          <a:bodyPr/>
          <a:lstStyle/>
          <a:p>
            <a:pPr>
              <a:spcBef>
                <a:spcPts val="1800"/>
              </a:spcBef>
            </a:pPr>
            <a:r>
              <a:rPr lang="en-US" dirty="0" smtClean="0"/>
              <a:t>16, 32, 64-core CMP models</a:t>
            </a:r>
          </a:p>
          <a:p>
            <a:pPr>
              <a:spcBef>
                <a:spcPts val="1800"/>
              </a:spcBef>
            </a:pPr>
            <a:r>
              <a:rPr lang="en-US" dirty="0" smtClean="0"/>
              <a:t>2, 4, 8 memory controllers, respectively</a:t>
            </a:r>
          </a:p>
          <a:p>
            <a:pPr>
              <a:spcBef>
                <a:spcPts val="1800"/>
              </a:spcBef>
            </a:pPr>
            <a:r>
              <a:rPr lang="en-US" dirty="0" smtClean="0"/>
              <a:t>5x4, 6x6, 9x8 torus, respectively</a:t>
            </a:r>
          </a:p>
          <a:p>
            <a:pPr>
              <a:spcBef>
                <a:spcPts val="1800"/>
              </a:spcBef>
            </a:pPr>
            <a:r>
              <a:rPr lang="en-US" dirty="0" smtClean="0">
                <a:solidFill>
                  <a:srgbClr val="FF0000"/>
                </a:solidFill>
              </a:rPr>
              <a:t>Host</a:t>
            </a:r>
            <a:r>
              <a:rPr lang="en-US" dirty="0" smtClean="0"/>
              <a:t>: Linux cluster; each node has 2 Intel Xeon X5670 6-core CPUs with 24 h/w threads</a:t>
            </a:r>
          </a:p>
          <a:p>
            <a:pPr>
              <a:spcBef>
                <a:spcPts val="1800"/>
              </a:spcBef>
            </a:pPr>
            <a:r>
              <a:rPr lang="en-US" dirty="0" smtClean="0"/>
              <a:t>13, 22, 40 h/w threads used by the simulator on 1, 2, 3 nodes, respectively</a:t>
            </a:r>
          </a:p>
          <a:p>
            <a:pPr>
              <a:spcBef>
                <a:spcPts val="1800"/>
              </a:spcBef>
            </a:pPr>
            <a:r>
              <a:rPr lang="en-US" dirty="0" smtClean="0"/>
              <a:t>200 Million simulated cycles in region of interest (ROI)</a:t>
            </a:r>
          </a:p>
          <a:p>
            <a:pPr lvl="1">
              <a:spcBef>
                <a:spcPts val="600"/>
              </a:spcBef>
            </a:pPr>
            <a:r>
              <a:rPr lang="en-US" dirty="0" smtClean="0"/>
              <a:t>Saved boot state and fast forward to ROI</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107</a:t>
            </a:fld>
            <a:endParaRPr lang="en-US">
              <a:solidFill>
                <a:srgbClr val="E5FFFF"/>
              </a:solidFill>
            </a:endParaRPr>
          </a:p>
        </p:txBody>
      </p:sp>
    </p:spTree>
    <p:extLst>
      <p:ext uri="{BB962C8B-B14F-4D97-AF65-F5344CB8AC3E}">
        <p14:creationId xmlns:p14="http://schemas.microsoft.com/office/powerpoint/2010/main" val="25757743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Results: Simulation </a:t>
            </a:r>
            <a:r>
              <a:rPr lang="en-US" dirty="0"/>
              <a:t>T</a:t>
            </a:r>
            <a:r>
              <a:rPr lang="en-US" dirty="0" smtClean="0"/>
              <a:t>ime in Minutes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13928765"/>
              </p:ext>
            </p:extLst>
          </p:nvPr>
        </p:nvGraphicFramePr>
        <p:xfrm>
          <a:off x="544512" y="1189037"/>
          <a:ext cx="8763000" cy="5654554"/>
        </p:xfrm>
        <a:graphic>
          <a:graphicData uri="http://schemas.openxmlformats.org/drawingml/2006/table">
            <a:tbl>
              <a:tblPr firstRow="1" bandRow="1">
                <a:tableStyleId>{5C22544A-7EE6-4342-B048-85BDC9FD1C3A}</a:tableStyleId>
              </a:tblPr>
              <a:tblGrid>
                <a:gridCol w="1143000"/>
                <a:gridCol w="1066800"/>
                <a:gridCol w="1524000"/>
                <a:gridCol w="914400"/>
                <a:gridCol w="1524000"/>
                <a:gridCol w="914400"/>
                <a:gridCol w="1676400"/>
              </a:tblGrid>
              <a:tr h="403214">
                <a:tc>
                  <a:txBody>
                    <a:bodyPr/>
                    <a:lstStyle/>
                    <a:p>
                      <a:endParaRPr lang="en-US" dirty="0"/>
                    </a:p>
                  </a:txBody>
                  <a:tcPr/>
                </a:tc>
                <a:tc gridSpan="2">
                  <a:txBody>
                    <a:bodyPr/>
                    <a:lstStyle/>
                    <a:p>
                      <a:pPr algn="ctr"/>
                      <a:r>
                        <a:rPr lang="en-US" dirty="0" smtClean="0"/>
                        <a:t>16-core</a:t>
                      </a:r>
                      <a:endParaRPr lang="en-US" dirty="0"/>
                    </a:p>
                  </a:txBody>
                  <a:tcPr/>
                </a:tc>
                <a:tc hMerge="1">
                  <a:txBody>
                    <a:bodyPr/>
                    <a:lstStyle/>
                    <a:p>
                      <a:endParaRPr lang="en-US" dirty="0"/>
                    </a:p>
                  </a:txBody>
                  <a:tcPr/>
                </a:tc>
                <a:tc gridSpan="2">
                  <a:txBody>
                    <a:bodyPr/>
                    <a:lstStyle/>
                    <a:p>
                      <a:pPr algn="ctr"/>
                      <a:r>
                        <a:rPr lang="en-US" dirty="0" smtClean="0"/>
                        <a:t>32-core</a:t>
                      </a:r>
                      <a:endParaRPr lang="en-US" dirty="0"/>
                    </a:p>
                  </a:txBody>
                  <a:tcPr/>
                </a:tc>
                <a:tc hMerge="1">
                  <a:txBody>
                    <a:bodyPr/>
                    <a:lstStyle/>
                    <a:p>
                      <a:endParaRPr lang="en-US" dirty="0"/>
                    </a:p>
                  </a:txBody>
                  <a:tcPr/>
                </a:tc>
                <a:tc gridSpan="2">
                  <a:txBody>
                    <a:bodyPr/>
                    <a:lstStyle/>
                    <a:p>
                      <a:pPr algn="ctr"/>
                      <a:r>
                        <a:rPr lang="en-US" dirty="0" smtClean="0"/>
                        <a:t>64-core</a:t>
                      </a:r>
                      <a:endParaRPr lang="en-US" dirty="0"/>
                    </a:p>
                  </a:txBody>
                  <a:tcPr/>
                </a:tc>
                <a:tc hMerge="1">
                  <a:txBody>
                    <a:bodyPr/>
                    <a:lstStyle/>
                    <a:p>
                      <a:endParaRPr lang="en-US" dirty="0"/>
                    </a:p>
                  </a:txBody>
                  <a:tcPr/>
                </a:tc>
              </a:tr>
              <a:tr h="403214">
                <a:tc>
                  <a:txBody>
                    <a:bodyPr/>
                    <a:lstStyle/>
                    <a:p>
                      <a:endParaRPr lang="en-US" sz="1800" dirty="0"/>
                    </a:p>
                  </a:txBody>
                  <a:tcPr/>
                </a:tc>
                <a:tc>
                  <a:txBody>
                    <a:bodyPr/>
                    <a:lstStyle/>
                    <a:p>
                      <a:r>
                        <a:rPr lang="en-US" sz="1800" dirty="0" smtClean="0"/>
                        <a:t>Seq.</a:t>
                      </a:r>
                      <a:endParaRPr lang="en-US" sz="1800" dirty="0"/>
                    </a:p>
                  </a:txBody>
                  <a:tcPr/>
                </a:tc>
                <a:tc>
                  <a:txBody>
                    <a:bodyPr/>
                    <a:lstStyle/>
                    <a:p>
                      <a:r>
                        <a:rPr lang="en-US" sz="1800" dirty="0" smtClean="0"/>
                        <a:t>Para.</a:t>
                      </a:r>
                    </a:p>
                  </a:txBody>
                  <a:tcPr/>
                </a:tc>
                <a:tc>
                  <a:txBody>
                    <a:bodyPr/>
                    <a:lstStyle/>
                    <a:p>
                      <a:r>
                        <a:rPr lang="en-US" sz="1800" dirty="0" smtClean="0"/>
                        <a:t>Seq.</a:t>
                      </a:r>
                      <a:endParaRPr lang="en-US" sz="1800" dirty="0"/>
                    </a:p>
                  </a:txBody>
                  <a:tcPr/>
                </a:tc>
                <a:tc>
                  <a:txBody>
                    <a:bodyPr/>
                    <a:lstStyle/>
                    <a:p>
                      <a:r>
                        <a:rPr lang="en-US" sz="1800" dirty="0" smtClean="0"/>
                        <a:t>Para.</a:t>
                      </a:r>
                      <a:endParaRPr lang="en-US" sz="1800" dirty="0"/>
                    </a:p>
                  </a:txBody>
                  <a:tcPr/>
                </a:tc>
                <a:tc>
                  <a:txBody>
                    <a:bodyPr/>
                    <a:lstStyle/>
                    <a:p>
                      <a:r>
                        <a:rPr lang="en-US" sz="1800" dirty="0" smtClean="0"/>
                        <a:t>Seq.</a:t>
                      </a:r>
                      <a:endParaRPr lang="en-US" sz="1800" dirty="0"/>
                    </a:p>
                  </a:txBody>
                  <a:tcPr/>
                </a:tc>
                <a:tc>
                  <a:txBody>
                    <a:bodyPr/>
                    <a:lstStyle/>
                    <a:p>
                      <a:r>
                        <a:rPr lang="en-US" sz="1800" dirty="0" smtClean="0"/>
                        <a:t>Para.</a:t>
                      </a:r>
                      <a:endParaRPr lang="en-US" sz="1800" dirty="0"/>
                    </a:p>
                  </a:txBody>
                  <a:tcPr/>
                </a:tc>
              </a:tr>
              <a:tr h="412772">
                <a:tc>
                  <a:txBody>
                    <a:bodyPr/>
                    <a:lstStyle/>
                    <a:p>
                      <a:r>
                        <a:rPr lang="en-US" sz="1800" dirty="0" err="1" smtClean="0"/>
                        <a:t>dedup</a:t>
                      </a:r>
                      <a:endParaRPr lang="en-US" sz="1800" dirty="0"/>
                    </a:p>
                  </a:txBody>
                  <a:tcPr/>
                </a:tc>
                <a:tc>
                  <a:txBody>
                    <a:bodyPr/>
                    <a:lstStyle/>
                    <a:p>
                      <a:r>
                        <a:rPr lang="en-US" sz="1800" dirty="0" smtClean="0"/>
                        <a:t>1095.7</a:t>
                      </a:r>
                      <a:endParaRPr lang="en-US" sz="1800" dirty="0"/>
                    </a:p>
                  </a:txBody>
                  <a:tcPr/>
                </a:tc>
                <a:tc>
                  <a:txBody>
                    <a:bodyPr/>
                    <a:lstStyle/>
                    <a:p>
                      <a:r>
                        <a:rPr lang="en-US" sz="1800" dirty="0" smtClean="0"/>
                        <a:t>251.4 (</a:t>
                      </a:r>
                      <a:r>
                        <a:rPr lang="en-US" sz="1800" dirty="0" smtClean="0">
                          <a:solidFill>
                            <a:srgbClr val="FF0000"/>
                          </a:solidFill>
                        </a:rPr>
                        <a:t>4.4X</a:t>
                      </a:r>
                      <a:r>
                        <a:rPr lang="en-US" sz="1800" dirty="0" smtClean="0"/>
                        <a:t>)</a:t>
                      </a:r>
                    </a:p>
                  </a:txBody>
                  <a:tcPr/>
                </a:tc>
                <a:tc>
                  <a:txBody>
                    <a:bodyPr/>
                    <a:lstStyle/>
                    <a:p>
                      <a:r>
                        <a:rPr lang="en-US" sz="1800" dirty="0" smtClean="0"/>
                        <a:t>2134.8</a:t>
                      </a:r>
                      <a:endParaRPr lang="en-US" sz="1800" dirty="0"/>
                    </a:p>
                  </a:txBody>
                  <a:tcPr/>
                </a:tc>
                <a:tc>
                  <a:txBody>
                    <a:bodyPr/>
                    <a:lstStyle/>
                    <a:p>
                      <a:r>
                        <a:rPr lang="en-US" sz="1800" dirty="0" smtClean="0"/>
                        <a:t>301.3 (</a:t>
                      </a:r>
                      <a:r>
                        <a:rPr lang="en-US" sz="1800" dirty="0" smtClean="0">
                          <a:solidFill>
                            <a:srgbClr val="FF0000"/>
                          </a:solidFill>
                        </a:rPr>
                        <a:t>7.1X</a:t>
                      </a:r>
                      <a:r>
                        <a:rPr lang="en-US" sz="1800" dirty="0" smtClean="0"/>
                        <a:t>)</a:t>
                      </a:r>
                      <a:endParaRPr lang="en-US" sz="1800" dirty="0"/>
                    </a:p>
                  </a:txBody>
                  <a:tcPr/>
                </a:tc>
                <a:tc>
                  <a:txBody>
                    <a:bodyPr/>
                    <a:lstStyle/>
                    <a:p>
                      <a:r>
                        <a:rPr lang="en-US" sz="1800" dirty="0" smtClean="0"/>
                        <a:t>2322.9</a:t>
                      </a:r>
                      <a:endParaRPr lang="en-US" sz="1800" dirty="0"/>
                    </a:p>
                  </a:txBody>
                  <a:tcPr/>
                </a:tc>
                <a:tc>
                  <a:txBody>
                    <a:bodyPr/>
                    <a:lstStyle/>
                    <a:p>
                      <a:r>
                        <a:rPr lang="en-US" sz="1800" dirty="0" smtClean="0"/>
                        <a:t>345.3 (</a:t>
                      </a:r>
                      <a:r>
                        <a:rPr lang="en-US" sz="1800" dirty="0" smtClean="0">
                          <a:solidFill>
                            <a:srgbClr val="FF0000"/>
                          </a:solidFill>
                        </a:rPr>
                        <a:t>6.7X</a:t>
                      </a:r>
                      <a:r>
                        <a:rPr lang="en-US" sz="1800" dirty="0" smtClean="0"/>
                        <a:t>)</a:t>
                      </a:r>
                      <a:endParaRPr lang="en-US" sz="1800" dirty="0"/>
                    </a:p>
                  </a:txBody>
                  <a:tcPr/>
                </a:tc>
              </a:tr>
              <a:tr h="403214">
                <a:tc>
                  <a:txBody>
                    <a:bodyPr/>
                    <a:lstStyle/>
                    <a:p>
                      <a:r>
                        <a:rPr lang="en-US" sz="1800" dirty="0" err="1" smtClean="0"/>
                        <a:t>facesim</a:t>
                      </a:r>
                      <a:endParaRPr lang="en-US" sz="1800" dirty="0"/>
                    </a:p>
                  </a:txBody>
                  <a:tcPr/>
                </a:tc>
                <a:tc>
                  <a:txBody>
                    <a:bodyPr/>
                    <a:lstStyle/>
                    <a:p>
                      <a:r>
                        <a:rPr lang="en-US" sz="1800" dirty="0" smtClean="0"/>
                        <a:t>1259.3</a:t>
                      </a:r>
                      <a:endParaRPr lang="en-US" sz="1800" dirty="0"/>
                    </a:p>
                  </a:txBody>
                  <a:tcPr/>
                </a:tc>
                <a:tc>
                  <a:txBody>
                    <a:bodyPr/>
                    <a:lstStyle/>
                    <a:p>
                      <a:r>
                        <a:rPr lang="en-US" sz="1800" dirty="0" smtClean="0"/>
                        <a:t>234.9 (</a:t>
                      </a:r>
                      <a:r>
                        <a:rPr lang="en-US" sz="1800" dirty="0" smtClean="0">
                          <a:solidFill>
                            <a:srgbClr val="FF0000"/>
                          </a:solidFill>
                        </a:rPr>
                        <a:t>5.4X</a:t>
                      </a:r>
                      <a:r>
                        <a:rPr lang="en-US" sz="1800" dirty="0" smtClean="0"/>
                        <a:t>)</a:t>
                      </a:r>
                      <a:endParaRPr lang="en-US" sz="1800" dirty="0"/>
                    </a:p>
                  </a:txBody>
                  <a:tcPr/>
                </a:tc>
                <a:tc>
                  <a:txBody>
                    <a:bodyPr/>
                    <a:lstStyle/>
                    <a:p>
                      <a:r>
                        <a:rPr lang="en-US" sz="1800" dirty="0" smtClean="0"/>
                        <a:t>2614.2</a:t>
                      </a:r>
                      <a:endParaRPr lang="en-US" sz="1800" dirty="0"/>
                    </a:p>
                  </a:txBody>
                  <a:tcPr/>
                </a:tc>
                <a:tc>
                  <a:txBody>
                    <a:bodyPr/>
                    <a:lstStyle/>
                    <a:p>
                      <a:r>
                        <a:rPr lang="en-US" sz="1800" dirty="0" smtClean="0"/>
                        <a:t>303.6 (</a:t>
                      </a:r>
                      <a:r>
                        <a:rPr lang="en-US" sz="1800" dirty="0" smtClean="0">
                          <a:solidFill>
                            <a:srgbClr val="FF0000"/>
                          </a:solidFill>
                        </a:rPr>
                        <a:t>8.6X</a:t>
                      </a:r>
                      <a:r>
                        <a:rPr lang="en-US" sz="1800" dirty="0" smtClean="0"/>
                        <a:t>)</a:t>
                      </a:r>
                      <a:endParaRPr lang="en-US" sz="1800" dirty="0"/>
                    </a:p>
                  </a:txBody>
                  <a:tcPr/>
                </a:tc>
                <a:tc>
                  <a:txBody>
                    <a:bodyPr/>
                    <a:lstStyle/>
                    <a:p>
                      <a:r>
                        <a:rPr lang="en-US" sz="1800" dirty="0" smtClean="0"/>
                        <a:t>3170.2</a:t>
                      </a:r>
                      <a:endParaRPr lang="en-US" sz="1800" dirty="0"/>
                    </a:p>
                  </a:txBody>
                  <a:tcPr/>
                </a:tc>
                <a:tc>
                  <a:txBody>
                    <a:bodyPr/>
                    <a:lstStyle/>
                    <a:p>
                      <a:r>
                        <a:rPr lang="en-US" sz="1800" dirty="0" smtClean="0"/>
                        <a:t>342.3 (</a:t>
                      </a:r>
                      <a:r>
                        <a:rPr lang="en-US" sz="1800" dirty="0" smtClean="0">
                          <a:solidFill>
                            <a:srgbClr val="FF0000"/>
                          </a:solidFill>
                        </a:rPr>
                        <a:t>9.3X</a:t>
                      </a:r>
                      <a:r>
                        <a:rPr lang="en-US" sz="1800" dirty="0" smtClean="0"/>
                        <a:t>)</a:t>
                      </a:r>
                      <a:endParaRPr lang="en-US" sz="1800" dirty="0"/>
                    </a:p>
                  </a:txBody>
                  <a:tcPr/>
                </a:tc>
              </a:tr>
              <a:tr h="403214">
                <a:tc>
                  <a:txBody>
                    <a:bodyPr/>
                    <a:lstStyle/>
                    <a:p>
                      <a:r>
                        <a:rPr lang="en-US" sz="1800" dirty="0" smtClean="0"/>
                        <a:t>ferret</a:t>
                      </a:r>
                      <a:endParaRPr lang="en-US" sz="1800" dirty="0"/>
                    </a:p>
                  </a:txBody>
                  <a:tcPr/>
                </a:tc>
                <a:tc>
                  <a:txBody>
                    <a:bodyPr/>
                    <a:lstStyle/>
                    <a:p>
                      <a:r>
                        <a:rPr lang="en-US" sz="1800" dirty="0" smtClean="0"/>
                        <a:t>1124.8</a:t>
                      </a:r>
                      <a:endParaRPr lang="en-US" sz="1800" dirty="0"/>
                    </a:p>
                  </a:txBody>
                  <a:tcPr/>
                </a:tc>
                <a:tc>
                  <a:txBody>
                    <a:bodyPr/>
                    <a:lstStyle/>
                    <a:p>
                      <a:r>
                        <a:rPr lang="en-US" sz="1800" dirty="0" smtClean="0"/>
                        <a:t>227.8 (</a:t>
                      </a:r>
                      <a:r>
                        <a:rPr lang="en-US" sz="1800" dirty="0" smtClean="0">
                          <a:solidFill>
                            <a:srgbClr val="FF0000"/>
                          </a:solidFill>
                        </a:rPr>
                        <a:t>4.9X</a:t>
                      </a:r>
                      <a:r>
                        <a:rPr lang="en-US" sz="1800" dirty="0" smtClean="0"/>
                        <a:t>)</a:t>
                      </a:r>
                      <a:endParaRPr lang="en-US" sz="1800" dirty="0"/>
                    </a:p>
                  </a:txBody>
                  <a:tcPr/>
                </a:tc>
                <a:tc>
                  <a:txBody>
                    <a:bodyPr/>
                    <a:lstStyle/>
                    <a:p>
                      <a:r>
                        <a:rPr lang="en-US" sz="1800" dirty="0" smtClean="0"/>
                        <a:t>1777.9</a:t>
                      </a:r>
                      <a:endParaRPr lang="en-US" sz="1800" dirty="0"/>
                    </a:p>
                  </a:txBody>
                  <a:tcPr/>
                </a:tc>
                <a:tc>
                  <a:txBody>
                    <a:bodyPr/>
                    <a:lstStyle/>
                    <a:p>
                      <a:r>
                        <a:rPr lang="en-US" sz="1800" dirty="0" smtClean="0"/>
                        <a:t>255.6 (</a:t>
                      </a:r>
                      <a:r>
                        <a:rPr lang="en-US" sz="1800" dirty="0" smtClean="0">
                          <a:solidFill>
                            <a:srgbClr val="FF0000"/>
                          </a:solidFill>
                        </a:rPr>
                        <a:t>7.0X</a:t>
                      </a:r>
                      <a:r>
                        <a:rPr lang="en-US" sz="1800" dirty="0" smtClean="0"/>
                        <a:t>)</a:t>
                      </a:r>
                      <a:endParaRPr lang="en-US" sz="1800" dirty="0"/>
                    </a:p>
                  </a:txBody>
                  <a:tcPr/>
                </a:tc>
                <a:tc>
                  <a:txBody>
                    <a:bodyPr/>
                    <a:lstStyle/>
                    <a:p>
                      <a:r>
                        <a:rPr lang="en-US" sz="1800" dirty="0" smtClean="0"/>
                        <a:t>2534.3</a:t>
                      </a:r>
                      <a:endParaRPr lang="en-US" sz="1800" dirty="0"/>
                    </a:p>
                  </a:txBody>
                  <a:tcPr/>
                </a:tc>
                <a:tc>
                  <a:txBody>
                    <a:bodyPr/>
                    <a:lstStyle/>
                    <a:p>
                      <a:r>
                        <a:rPr lang="en-US" sz="1800" dirty="0" smtClean="0"/>
                        <a:t>331.3 (</a:t>
                      </a:r>
                      <a:r>
                        <a:rPr lang="en-US" sz="1800" dirty="0" smtClean="0">
                          <a:solidFill>
                            <a:srgbClr val="FF0000"/>
                          </a:solidFill>
                        </a:rPr>
                        <a:t>7.6X</a:t>
                      </a:r>
                      <a:r>
                        <a:rPr lang="en-US" sz="1800" dirty="0" smtClean="0"/>
                        <a:t>)</a:t>
                      </a:r>
                      <a:endParaRPr lang="en-US" sz="1800" dirty="0"/>
                    </a:p>
                  </a:txBody>
                  <a:tcPr/>
                </a:tc>
              </a:tr>
              <a:tr h="403214">
                <a:tc>
                  <a:txBody>
                    <a:bodyPr/>
                    <a:lstStyle/>
                    <a:p>
                      <a:r>
                        <a:rPr lang="en-US" sz="1800" dirty="0" err="1" smtClean="0"/>
                        <a:t>freqmine</a:t>
                      </a:r>
                      <a:endParaRPr lang="en-US" sz="1800" dirty="0"/>
                    </a:p>
                  </a:txBody>
                  <a:tcPr/>
                </a:tc>
                <a:tc>
                  <a:txBody>
                    <a:bodyPr/>
                    <a:lstStyle/>
                    <a:p>
                      <a:r>
                        <a:rPr lang="en-US" sz="1800" dirty="0" smtClean="0"/>
                        <a:t>1203.3</a:t>
                      </a:r>
                      <a:endParaRPr lang="en-US" sz="1800" dirty="0"/>
                    </a:p>
                  </a:txBody>
                  <a:tcPr/>
                </a:tc>
                <a:tc>
                  <a:txBody>
                    <a:bodyPr/>
                    <a:lstStyle/>
                    <a:p>
                      <a:r>
                        <a:rPr lang="en-US" sz="1800" dirty="0" smtClean="0"/>
                        <a:t>218.0 (</a:t>
                      </a:r>
                      <a:r>
                        <a:rPr lang="en-US" sz="1800" dirty="0" smtClean="0">
                          <a:solidFill>
                            <a:srgbClr val="FF0000"/>
                          </a:solidFill>
                        </a:rPr>
                        <a:t>5.5X</a:t>
                      </a:r>
                      <a:r>
                        <a:rPr lang="en-US" sz="1800" dirty="0" smtClean="0"/>
                        <a:t>)</a:t>
                      </a:r>
                      <a:endParaRPr lang="en-US" sz="1800" dirty="0"/>
                    </a:p>
                  </a:txBody>
                  <a:tcPr/>
                </a:tc>
                <a:tc>
                  <a:txBody>
                    <a:bodyPr/>
                    <a:lstStyle/>
                    <a:p>
                      <a:r>
                        <a:rPr lang="en-US" sz="1800" dirty="0" smtClean="0"/>
                        <a:t>1635.6</a:t>
                      </a:r>
                      <a:endParaRPr lang="en-US" sz="1800" dirty="0"/>
                    </a:p>
                  </a:txBody>
                  <a:tcPr/>
                </a:tc>
                <a:tc>
                  <a:txBody>
                    <a:bodyPr/>
                    <a:lstStyle/>
                    <a:p>
                      <a:r>
                        <a:rPr lang="en-US" sz="1800" dirty="0" smtClean="0"/>
                        <a:t>245.6 (</a:t>
                      </a:r>
                      <a:r>
                        <a:rPr lang="en-US" sz="1800" dirty="0" smtClean="0">
                          <a:solidFill>
                            <a:srgbClr val="FF0000"/>
                          </a:solidFill>
                        </a:rPr>
                        <a:t>6.7X</a:t>
                      </a:r>
                      <a:r>
                        <a:rPr lang="en-US" sz="1800" dirty="0" smtClean="0"/>
                        <a:t>)</a:t>
                      </a:r>
                      <a:endParaRPr lang="en-US" sz="1800" dirty="0"/>
                    </a:p>
                  </a:txBody>
                  <a:tcPr/>
                </a:tc>
                <a:tc>
                  <a:txBody>
                    <a:bodyPr/>
                    <a:lstStyle/>
                    <a:p>
                      <a:r>
                        <a:rPr lang="en-US" sz="1800" dirty="0" smtClean="0"/>
                        <a:t>2718.9</a:t>
                      </a:r>
                      <a:endParaRPr lang="en-US" sz="1800" dirty="0"/>
                    </a:p>
                  </a:txBody>
                  <a:tcPr/>
                </a:tc>
                <a:tc>
                  <a:txBody>
                    <a:bodyPr/>
                    <a:lstStyle/>
                    <a:p>
                      <a:r>
                        <a:rPr lang="en-US" sz="1800" dirty="0" smtClean="0"/>
                        <a:t>337.3 (</a:t>
                      </a:r>
                      <a:r>
                        <a:rPr lang="en-US" sz="1800" dirty="0" smtClean="0">
                          <a:solidFill>
                            <a:srgbClr val="FF0000"/>
                          </a:solidFill>
                        </a:rPr>
                        <a:t>8.1X</a:t>
                      </a:r>
                      <a:r>
                        <a:rPr lang="en-US" sz="1800" dirty="0" smtClean="0"/>
                        <a:t>)</a:t>
                      </a:r>
                      <a:endParaRPr lang="en-US" sz="1800" dirty="0"/>
                    </a:p>
                  </a:txBody>
                  <a:tcPr/>
                </a:tc>
              </a:tr>
              <a:tr h="403214">
                <a:tc>
                  <a:txBody>
                    <a:bodyPr/>
                    <a:lstStyle/>
                    <a:p>
                      <a:r>
                        <a:rPr lang="en-US" sz="1800" dirty="0" smtClean="0"/>
                        <a:t>stream</a:t>
                      </a:r>
                      <a:endParaRPr lang="en-US" sz="1800" dirty="0"/>
                    </a:p>
                  </a:txBody>
                  <a:tcPr/>
                </a:tc>
                <a:tc>
                  <a:txBody>
                    <a:bodyPr/>
                    <a:lstStyle/>
                    <a:p>
                      <a:r>
                        <a:rPr lang="en-US" sz="1800" dirty="0" smtClean="0"/>
                        <a:t>1183.8</a:t>
                      </a:r>
                      <a:endParaRPr lang="en-US" sz="1800" dirty="0"/>
                    </a:p>
                  </a:txBody>
                  <a:tcPr/>
                </a:tc>
                <a:tc>
                  <a:txBody>
                    <a:bodyPr/>
                    <a:lstStyle/>
                    <a:p>
                      <a:r>
                        <a:rPr lang="en-US" sz="1800" dirty="0" smtClean="0"/>
                        <a:t>222.7 (</a:t>
                      </a:r>
                      <a:r>
                        <a:rPr lang="en-US" sz="1800" dirty="0" smtClean="0">
                          <a:solidFill>
                            <a:srgbClr val="FF0000"/>
                          </a:solidFill>
                        </a:rPr>
                        <a:t>5.3X</a:t>
                      </a:r>
                      <a:r>
                        <a:rPr lang="en-US" sz="1800" dirty="0" smtClean="0"/>
                        <a:t>)</a:t>
                      </a:r>
                      <a:endParaRPr lang="en-US" sz="1800" dirty="0"/>
                    </a:p>
                  </a:txBody>
                  <a:tcPr/>
                </a:tc>
                <a:tc>
                  <a:txBody>
                    <a:bodyPr/>
                    <a:lstStyle/>
                    <a:p>
                      <a:r>
                        <a:rPr lang="en-US" sz="1800" dirty="0" smtClean="0"/>
                        <a:t>1710.6</a:t>
                      </a:r>
                      <a:endParaRPr lang="en-US" sz="1800" dirty="0"/>
                    </a:p>
                  </a:txBody>
                  <a:tcPr/>
                </a:tc>
                <a:tc>
                  <a:txBody>
                    <a:bodyPr/>
                    <a:lstStyle/>
                    <a:p>
                      <a:r>
                        <a:rPr lang="en-US" sz="1800" dirty="0" smtClean="0"/>
                        <a:t>244.3 (</a:t>
                      </a:r>
                      <a:r>
                        <a:rPr lang="en-US" sz="1800" dirty="0" smtClean="0">
                          <a:solidFill>
                            <a:srgbClr val="FF0000"/>
                          </a:solidFill>
                        </a:rPr>
                        <a:t>7.0X</a:t>
                      </a:r>
                      <a:r>
                        <a:rPr lang="en-US" sz="1800" dirty="0" smtClean="0"/>
                        <a:t>)</a:t>
                      </a:r>
                      <a:endParaRPr lang="en-US" sz="1800" dirty="0"/>
                    </a:p>
                  </a:txBody>
                  <a:tcPr/>
                </a:tc>
                <a:tc>
                  <a:txBody>
                    <a:bodyPr/>
                    <a:lstStyle/>
                    <a:p>
                      <a:r>
                        <a:rPr lang="en-US" sz="1800" dirty="0" smtClean="0"/>
                        <a:t>4796.4</a:t>
                      </a:r>
                      <a:endParaRPr lang="en-US" sz="1800" dirty="0"/>
                    </a:p>
                  </a:txBody>
                  <a:tcPr/>
                </a:tc>
                <a:tc>
                  <a:txBody>
                    <a:bodyPr/>
                    <a:lstStyle/>
                    <a:p>
                      <a:r>
                        <a:rPr lang="en-US" sz="1800" dirty="0" smtClean="0"/>
                        <a:t>396.2 (</a:t>
                      </a:r>
                      <a:r>
                        <a:rPr lang="en-US" sz="1800" dirty="0" smtClean="0">
                          <a:solidFill>
                            <a:srgbClr val="FF0000"/>
                          </a:solidFill>
                        </a:rPr>
                        <a:t>12.1X</a:t>
                      </a:r>
                      <a:r>
                        <a:rPr lang="en-US" sz="1800" dirty="0" smtClean="0"/>
                        <a:t>)</a:t>
                      </a:r>
                      <a:endParaRPr lang="en-US" sz="1800" dirty="0"/>
                    </a:p>
                  </a:txBody>
                  <a:tcPr/>
                </a:tc>
              </a:tr>
              <a:tr h="403214">
                <a:tc>
                  <a:txBody>
                    <a:bodyPr/>
                    <a:lstStyle/>
                    <a:p>
                      <a:r>
                        <a:rPr lang="en-US" sz="1800" dirty="0" err="1" smtClean="0"/>
                        <a:t>vips</a:t>
                      </a:r>
                      <a:endParaRPr lang="en-US" sz="1800" dirty="0"/>
                    </a:p>
                  </a:txBody>
                  <a:tcPr/>
                </a:tc>
                <a:tc>
                  <a:txBody>
                    <a:bodyPr/>
                    <a:lstStyle/>
                    <a:p>
                      <a:r>
                        <a:rPr lang="en-US" sz="1800" dirty="0" smtClean="0"/>
                        <a:t>1167.0</a:t>
                      </a:r>
                      <a:endParaRPr lang="en-US" sz="1800" dirty="0"/>
                    </a:p>
                  </a:txBody>
                  <a:tcPr/>
                </a:tc>
                <a:tc>
                  <a:txBody>
                    <a:bodyPr/>
                    <a:lstStyle/>
                    <a:p>
                      <a:r>
                        <a:rPr lang="en-US" sz="1800" dirty="0" smtClean="0"/>
                        <a:t>227.3</a:t>
                      </a:r>
                      <a:r>
                        <a:rPr lang="en-US" sz="1800" baseline="0" dirty="0" smtClean="0"/>
                        <a:t> </a:t>
                      </a:r>
                      <a:r>
                        <a:rPr lang="en-US" sz="1800" dirty="0" smtClean="0"/>
                        <a:t>(</a:t>
                      </a:r>
                      <a:r>
                        <a:rPr lang="en-US" sz="1800" dirty="0" smtClean="0">
                          <a:solidFill>
                            <a:srgbClr val="FF0000"/>
                          </a:solidFill>
                        </a:rPr>
                        <a:t>5.1X</a:t>
                      </a:r>
                      <a:r>
                        <a:rPr lang="en-US" sz="1800" dirty="0" smtClean="0"/>
                        <a:t>)</a:t>
                      </a:r>
                      <a:endParaRPr lang="en-US" sz="1800" dirty="0"/>
                    </a:p>
                  </a:txBody>
                  <a:tcPr/>
                </a:tc>
                <a:tc>
                  <a:txBody>
                    <a:bodyPr/>
                    <a:lstStyle/>
                    <a:p>
                      <a:r>
                        <a:rPr lang="en-US" sz="1800" dirty="0" smtClean="0"/>
                        <a:t>1716.3</a:t>
                      </a:r>
                      <a:endParaRPr lang="en-US" sz="1800" dirty="0"/>
                    </a:p>
                  </a:txBody>
                  <a:tcPr/>
                </a:tc>
                <a:tc>
                  <a:txBody>
                    <a:bodyPr/>
                    <a:lstStyle/>
                    <a:p>
                      <a:r>
                        <a:rPr lang="en-US" sz="1800" dirty="0" smtClean="0"/>
                        <a:t>257.2 (</a:t>
                      </a:r>
                      <a:r>
                        <a:rPr lang="en-US" sz="1800" dirty="0" smtClean="0">
                          <a:solidFill>
                            <a:srgbClr val="FF0000"/>
                          </a:solidFill>
                        </a:rPr>
                        <a:t>6.7X</a:t>
                      </a:r>
                      <a:r>
                        <a:rPr lang="en-US" sz="1800" dirty="0" smtClean="0"/>
                        <a:t>)</a:t>
                      </a:r>
                      <a:endParaRPr lang="en-US" sz="1800" dirty="0"/>
                    </a:p>
                  </a:txBody>
                  <a:tcPr/>
                </a:tc>
                <a:tc>
                  <a:txBody>
                    <a:bodyPr/>
                    <a:lstStyle/>
                    <a:p>
                      <a:r>
                        <a:rPr lang="en-US" sz="1800" dirty="0" smtClean="0"/>
                        <a:t>2564.6</a:t>
                      </a:r>
                      <a:endParaRPr lang="en-US" sz="1800" dirty="0"/>
                    </a:p>
                  </a:txBody>
                  <a:tcPr/>
                </a:tc>
                <a:tc>
                  <a:txBody>
                    <a:bodyPr/>
                    <a:lstStyle/>
                    <a:p>
                      <a:r>
                        <a:rPr lang="en-US" sz="1800" dirty="0" smtClean="0"/>
                        <a:t>337.9 (</a:t>
                      </a:r>
                      <a:r>
                        <a:rPr lang="en-US" sz="1800" dirty="0" smtClean="0">
                          <a:solidFill>
                            <a:srgbClr val="FF0000"/>
                          </a:solidFill>
                        </a:rPr>
                        <a:t>7.6X</a:t>
                      </a:r>
                      <a:r>
                        <a:rPr lang="en-US" sz="1800" dirty="0" smtClean="0"/>
                        <a:t>)</a:t>
                      </a:r>
                      <a:endParaRPr lang="en-US" sz="1800" dirty="0"/>
                    </a:p>
                  </a:txBody>
                  <a:tcPr/>
                </a:tc>
              </a:tr>
              <a:tr h="403214">
                <a:tc>
                  <a:txBody>
                    <a:bodyPr/>
                    <a:lstStyle/>
                    <a:p>
                      <a:r>
                        <a:rPr lang="en-US" sz="1800" dirty="0" err="1" smtClean="0"/>
                        <a:t>barnes</a:t>
                      </a:r>
                      <a:endParaRPr lang="en-US" sz="1800" dirty="0"/>
                    </a:p>
                  </a:txBody>
                  <a:tcPr/>
                </a:tc>
                <a:tc>
                  <a:txBody>
                    <a:bodyPr/>
                    <a:lstStyle/>
                    <a:p>
                      <a:r>
                        <a:rPr lang="en-US" sz="1800" dirty="0" smtClean="0"/>
                        <a:t>1039.9</a:t>
                      </a:r>
                      <a:endParaRPr lang="en-US" sz="1800" dirty="0"/>
                    </a:p>
                  </a:txBody>
                  <a:tcPr/>
                </a:tc>
                <a:tc>
                  <a:txBody>
                    <a:bodyPr/>
                    <a:lstStyle/>
                    <a:p>
                      <a:r>
                        <a:rPr lang="en-US" sz="1800" dirty="0" smtClean="0"/>
                        <a:t>224.3 (</a:t>
                      </a:r>
                      <a:r>
                        <a:rPr lang="en-US" sz="1800" dirty="0" smtClean="0">
                          <a:solidFill>
                            <a:srgbClr val="FF0000"/>
                          </a:solidFill>
                        </a:rPr>
                        <a:t>4.6X</a:t>
                      </a:r>
                      <a:r>
                        <a:rPr lang="en-US" sz="1800" dirty="0" smtClean="0"/>
                        <a:t>)</a:t>
                      </a:r>
                      <a:endParaRPr lang="en-US" sz="1800" dirty="0"/>
                    </a:p>
                  </a:txBody>
                  <a:tcPr/>
                </a:tc>
                <a:tc>
                  <a:txBody>
                    <a:bodyPr/>
                    <a:lstStyle/>
                    <a:p>
                      <a:r>
                        <a:rPr lang="en-US" sz="1800" dirty="0" smtClean="0"/>
                        <a:t>1693.0</a:t>
                      </a:r>
                      <a:endParaRPr lang="en-US" sz="1800" dirty="0"/>
                    </a:p>
                  </a:txBody>
                  <a:tcPr/>
                </a:tc>
                <a:tc>
                  <a:txBody>
                    <a:bodyPr/>
                    <a:lstStyle/>
                    <a:p>
                      <a:r>
                        <a:rPr lang="en-US" sz="1800" dirty="0" smtClean="0"/>
                        <a:t>283.3</a:t>
                      </a:r>
                      <a:r>
                        <a:rPr lang="en-US" sz="1800" baseline="0" dirty="0" smtClean="0"/>
                        <a:t> (</a:t>
                      </a:r>
                      <a:r>
                        <a:rPr lang="en-US" sz="1800" baseline="0" dirty="0" smtClean="0">
                          <a:solidFill>
                            <a:srgbClr val="FF0000"/>
                          </a:solidFill>
                        </a:rPr>
                        <a:t>6.0X</a:t>
                      </a:r>
                      <a:r>
                        <a:rPr lang="en-US" sz="1800" baseline="0" dirty="0" smtClean="0"/>
                        <a:t>)</a:t>
                      </a:r>
                      <a:endParaRPr lang="en-US" sz="1800" dirty="0"/>
                    </a:p>
                  </a:txBody>
                  <a:tcPr/>
                </a:tc>
                <a:tc>
                  <a:txBody>
                    <a:bodyPr/>
                    <a:lstStyle/>
                    <a:p>
                      <a:r>
                        <a:rPr lang="en-US" sz="1800" dirty="0" smtClean="0"/>
                        <a:t>3791.8</a:t>
                      </a:r>
                      <a:endParaRPr lang="en-US" sz="1800" dirty="0"/>
                    </a:p>
                  </a:txBody>
                  <a:tcPr/>
                </a:tc>
                <a:tc>
                  <a:txBody>
                    <a:bodyPr/>
                    <a:lstStyle/>
                    <a:p>
                      <a:r>
                        <a:rPr lang="en-US" sz="1800" dirty="0" smtClean="0"/>
                        <a:t>341.4 (</a:t>
                      </a:r>
                      <a:r>
                        <a:rPr lang="en-US" sz="1800" dirty="0" smtClean="0">
                          <a:solidFill>
                            <a:srgbClr val="FF0000"/>
                          </a:solidFill>
                        </a:rPr>
                        <a:t>11.1X</a:t>
                      </a:r>
                      <a:r>
                        <a:rPr lang="en-US" sz="1800" dirty="0" smtClean="0"/>
                        <a:t>)</a:t>
                      </a:r>
                      <a:endParaRPr lang="en-US" sz="1800" dirty="0"/>
                    </a:p>
                  </a:txBody>
                  <a:tcPr/>
                </a:tc>
              </a:tr>
              <a:tr h="403214">
                <a:tc>
                  <a:txBody>
                    <a:bodyPr/>
                    <a:lstStyle/>
                    <a:p>
                      <a:r>
                        <a:rPr lang="en-US" sz="1800" dirty="0" err="1" smtClean="0"/>
                        <a:t>cholesky</a:t>
                      </a:r>
                      <a:endParaRPr lang="en-US" sz="1800" dirty="0"/>
                    </a:p>
                  </a:txBody>
                  <a:tcPr/>
                </a:tc>
                <a:tc>
                  <a:txBody>
                    <a:bodyPr/>
                    <a:lstStyle/>
                    <a:p>
                      <a:r>
                        <a:rPr lang="en-US" sz="1800" dirty="0" smtClean="0"/>
                        <a:t>1182.4</a:t>
                      </a:r>
                      <a:endParaRPr lang="en-US" sz="1800" dirty="0"/>
                    </a:p>
                  </a:txBody>
                  <a:tcPr/>
                </a:tc>
                <a:tc>
                  <a:txBody>
                    <a:bodyPr/>
                    <a:lstStyle/>
                    <a:p>
                      <a:r>
                        <a:rPr lang="en-US" sz="1800" dirty="0" smtClean="0"/>
                        <a:t>227.2 (</a:t>
                      </a:r>
                      <a:r>
                        <a:rPr lang="en-US" sz="1800" dirty="0" smtClean="0">
                          <a:solidFill>
                            <a:srgbClr val="FF0000"/>
                          </a:solidFill>
                        </a:rPr>
                        <a:t>5.2X</a:t>
                      </a:r>
                      <a:r>
                        <a:rPr lang="en-US" sz="1800" dirty="0" smtClean="0"/>
                        <a:t>)</a:t>
                      </a:r>
                      <a:endParaRPr lang="en-US" sz="1800" dirty="0"/>
                    </a:p>
                  </a:txBody>
                  <a:tcPr/>
                </a:tc>
                <a:tc>
                  <a:txBody>
                    <a:bodyPr/>
                    <a:lstStyle/>
                    <a:p>
                      <a:r>
                        <a:rPr lang="en-US" sz="1800" dirty="0" smtClean="0"/>
                        <a:t>1600.3</a:t>
                      </a:r>
                      <a:endParaRPr lang="en-US" sz="1800" dirty="0"/>
                    </a:p>
                  </a:txBody>
                  <a:tcPr/>
                </a:tc>
                <a:tc>
                  <a:txBody>
                    <a:bodyPr/>
                    <a:lstStyle/>
                    <a:p>
                      <a:r>
                        <a:rPr lang="en-US" sz="1800" dirty="0" smtClean="0"/>
                        <a:t>245.7 (</a:t>
                      </a:r>
                      <a:r>
                        <a:rPr lang="en-US" sz="1800" dirty="0" smtClean="0">
                          <a:solidFill>
                            <a:srgbClr val="FF0000"/>
                          </a:solidFill>
                        </a:rPr>
                        <a:t>6.5X</a:t>
                      </a:r>
                      <a:r>
                        <a:rPr lang="en-US" sz="1800" dirty="0" smtClean="0"/>
                        <a:t>)</a:t>
                      </a:r>
                      <a:endParaRPr lang="en-US" sz="1800" dirty="0"/>
                    </a:p>
                  </a:txBody>
                  <a:tcPr/>
                </a:tc>
                <a:tc>
                  <a:txBody>
                    <a:bodyPr/>
                    <a:lstStyle/>
                    <a:p>
                      <a:r>
                        <a:rPr lang="en-US" sz="1800" dirty="0" smtClean="0"/>
                        <a:t>4278.3</a:t>
                      </a:r>
                      <a:endParaRPr lang="en-US" sz="1800" dirty="0"/>
                    </a:p>
                  </a:txBody>
                  <a:tcPr/>
                </a:tc>
                <a:tc>
                  <a:txBody>
                    <a:bodyPr/>
                    <a:lstStyle/>
                    <a:p>
                      <a:r>
                        <a:rPr lang="en-US" sz="1800" dirty="0" smtClean="0"/>
                        <a:t>402.1 (</a:t>
                      </a:r>
                      <a:r>
                        <a:rPr lang="en-US" sz="1800" dirty="0" smtClean="0">
                          <a:solidFill>
                            <a:srgbClr val="FF0000"/>
                          </a:solidFill>
                        </a:rPr>
                        <a:t>10.6X</a:t>
                      </a:r>
                      <a:r>
                        <a:rPr lang="en-US" sz="1800" dirty="0" smtClean="0"/>
                        <a:t>)</a:t>
                      </a:r>
                      <a:endParaRPr lang="en-US" sz="1800" dirty="0"/>
                    </a:p>
                  </a:txBody>
                  <a:tcPr/>
                </a:tc>
              </a:tr>
              <a:tr h="403214">
                <a:tc>
                  <a:txBody>
                    <a:bodyPr/>
                    <a:lstStyle/>
                    <a:p>
                      <a:r>
                        <a:rPr lang="en-US" sz="1800" dirty="0" err="1" smtClean="0"/>
                        <a:t>fmm</a:t>
                      </a:r>
                      <a:endParaRPr lang="en-US" sz="1800" dirty="0"/>
                    </a:p>
                  </a:txBody>
                  <a:tcPr/>
                </a:tc>
                <a:tc>
                  <a:txBody>
                    <a:bodyPr/>
                    <a:lstStyle/>
                    <a:p>
                      <a:r>
                        <a:rPr lang="en-US" sz="1800" dirty="0" smtClean="0"/>
                        <a:t>1146.3</a:t>
                      </a:r>
                      <a:endParaRPr lang="en-US" sz="1800" dirty="0"/>
                    </a:p>
                  </a:txBody>
                  <a:tcPr/>
                </a:tc>
                <a:tc>
                  <a:txBody>
                    <a:bodyPr/>
                    <a:lstStyle/>
                    <a:p>
                      <a:r>
                        <a:rPr lang="en-US" sz="1800" dirty="0" smtClean="0"/>
                        <a:t>229.6 (</a:t>
                      </a:r>
                      <a:r>
                        <a:rPr lang="en-US" sz="1800" dirty="0" smtClean="0">
                          <a:solidFill>
                            <a:srgbClr val="FF0000"/>
                          </a:solidFill>
                        </a:rPr>
                        <a:t>5.0X</a:t>
                      </a:r>
                      <a:r>
                        <a:rPr lang="en-US" sz="1800" dirty="0" smtClean="0"/>
                        <a:t>)</a:t>
                      </a:r>
                      <a:endParaRPr lang="en-US" sz="1800" dirty="0"/>
                    </a:p>
                  </a:txBody>
                  <a:tcPr/>
                </a:tc>
                <a:tc>
                  <a:txBody>
                    <a:bodyPr/>
                    <a:lstStyle/>
                    <a:p>
                      <a:r>
                        <a:rPr lang="en-US" sz="1800" dirty="0" smtClean="0"/>
                        <a:t>1689.8</a:t>
                      </a:r>
                      <a:endParaRPr lang="en-US" sz="1800" dirty="0"/>
                    </a:p>
                  </a:txBody>
                  <a:tcPr/>
                </a:tc>
                <a:tc>
                  <a:txBody>
                    <a:bodyPr/>
                    <a:lstStyle/>
                    <a:p>
                      <a:r>
                        <a:rPr lang="en-US" sz="1800" dirty="0" smtClean="0"/>
                        <a:t>253.6 (</a:t>
                      </a:r>
                      <a:r>
                        <a:rPr lang="en-US" sz="1800" dirty="0" smtClean="0">
                          <a:solidFill>
                            <a:srgbClr val="FF0000"/>
                          </a:solidFill>
                        </a:rPr>
                        <a:t>6.7X</a:t>
                      </a:r>
                      <a:r>
                        <a:rPr lang="en-US" sz="1800" dirty="0" smtClean="0"/>
                        <a:t>)</a:t>
                      </a:r>
                      <a:endParaRPr lang="en-US" sz="1800" dirty="0"/>
                    </a:p>
                  </a:txBody>
                  <a:tcPr/>
                </a:tc>
                <a:tc>
                  <a:txBody>
                    <a:bodyPr/>
                    <a:lstStyle/>
                    <a:p>
                      <a:r>
                        <a:rPr lang="en-US" sz="1800" dirty="0" smtClean="0"/>
                        <a:t>5037.2</a:t>
                      </a:r>
                      <a:endParaRPr lang="en-US" sz="1800" dirty="0"/>
                    </a:p>
                  </a:txBody>
                  <a:tcPr/>
                </a:tc>
                <a:tc>
                  <a:txBody>
                    <a:bodyPr/>
                    <a:lstStyle/>
                    <a:p>
                      <a:r>
                        <a:rPr lang="en-US" sz="1800" dirty="0" smtClean="0"/>
                        <a:t>416.1 (</a:t>
                      </a:r>
                      <a:r>
                        <a:rPr lang="en-US" sz="1800" dirty="0" smtClean="0">
                          <a:solidFill>
                            <a:srgbClr val="FF0000"/>
                          </a:solidFill>
                        </a:rPr>
                        <a:t>12.1X</a:t>
                      </a:r>
                      <a:r>
                        <a:rPr lang="en-US" sz="1800" dirty="0" smtClean="0"/>
                        <a:t>)</a:t>
                      </a:r>
                      <a:endParaRPr lang="en-US" sz="1800" dirty="0"/>
                    </a:p>
                  </a:txBody>
                  <a:tcPr/>
                </a:tc>
              </a:tr>
              <a:tr h="403214">
                <a:tc>
                  <a:txBody>
                    <a:bodyPr/>
                    <a:lstStyle/>
                    <a:p>
                      <a:r>
                        <a:rPr lang="en-US" sz="1800" dirty="0" err="1" smtClean="0"/>
                        <a:t>lu</a:t>
                      </a:r>
                      <a:endParaRPr lang="en-US" sz="1800" dirty="0"/>
                    </a:p>
                  </a:txBody>
                  <a:tcPr/>
                </a:tc>
                <a:tc>
                  <a:txBody>
                    <a:bodyPr/>
                    <a:lstStyle/>
                    <a:p>
                      <a:r>
                        <a:rPr lang="en-US" sz="1800" dirty="0" smtClean="0"/>
                        <a:t>871.2</a:t>
                      </a:r>
                      <a:endParaRPr lang="en-US" sz="1800" dirty="0"/>
                    </a:p>
                  </a:txBody>
                  <a:tcPr/>
                </a:tc>
                <a:tc>
                  <a:txBody>
                    <a:bodyPr/>
                    <a:lstStyle/>
                    <a:p>
                      <a:r>
                        <a:rPr lang="en-US" sz="1800" dirty="0" smtClean="0"/>
                        <a:t>156.4 (</a:t>
                      </a:r>
                      <a:r>
                        <a:rPr lang="en-US" sz="1800" dirty="0" smtClean="0">
                          <a:solidFill>
                            <a:srgbClr val="FF0000"/>
                          </a:solidFill>
                        </a:rPr>
                        <a:t>5.6X</a:t>
                      </a:r>
                      <a:r>
                        <a:rPr lang="en-US" sz="1800" dirty="0" smtClean="0"/>
                        <a:t>)</a:t>
                      </a:r>
                      <a:endParaRPr lang="en-US" sz="1800" dirty="0"/>
                    </a:p>
                  </a:txBody>
                  <a:tcPr/>
                </a:tc>
                <a:tc>
                  <a:txBody>
                    <a:bodyPr/>
                    <a:lstStyle/>
                    <a:p>
                      <a:r>
                        <a:rPr lang="en-US" sz="1800" dirty="0" smtClean="0"/>
                        <a:t>1475.8</a:t>
                      </a:r>
                      <a:endParaRPr lang="en-US" sz="1800" dirty="0"/>
                    </a:p>
                  </a:txBody>
                  <a:tcPr/>
                </a:tc>
                <a:tc>
                  <a:txBody>
                    <a:bodyPr/>
                    <a:lstStyle/>
                    <a:p>
                      <a:r>
                        <a:rPr lang="en-US" sz="1800" dirty="0" smtClean="0"/>
                        <a:t>204.6 (</a:t>
                      </a:r>
                      <a:r>
                        <a:rPr lang="en-US" sz="1800" dirty="0" smtClean="0">
                          <a:solidFill>
                            <a:srgbClr val="FF0000"/>
                          </a:solidFill>
                        </a:rPr>
                        <a:t>7.2X</a:t>
                      </a:r>
                      <a:r>
                        <a:rPr lang="en-US" sz="1800" dirty="0" smtClean="0"/>
                        <a:t>)</a:t>
                      </a:r>
                      <a:endParaRPr lang="en-US" sz="1800" dirty="0"/>
                    </a:p>
                  </a:txBody>
                  <a:tcPr/>
                </a:tc>
                <a:tc>
                  <a:txBody>
                    <a:bodyPr/>
                    <a:lstStyle/>
                    <a:p>
                      <a:r>
                        <a:rPr lang="en-US" sz="1800" dirty="0" smtClean="0"/>
                        <a:t>4540.3</a:t>
                      </a:r>
                      <a:endParaRPr lang="en-US" sz="1800" dirty="0"/>
                    </a:p>
                  </a:txBody>
                  <a:tcPr/>
                </a:tc>
                <a:tc>
                  <a:txBody>
                    <a:bodyPr/>
                    <a:lstStyle/>
                    <a:p>
                      <a:r>
                        <a:rPr lang="en-US" sz="1800" dirty="0" smtClean="0"/>
                        <a:t>402.7 (</a:t>
                      </a:r>
                      <a:r>
                        <a:rPr lang="en-US" sz="1800" dirty="0" smtClean="0">
                          <a:solidFill>
                            <a:srgbClr val="FF0000"/>
                          </a:solidFill>
                        </a:rPr>
                        <a:t>11.3X</a:t>
                      </a:r>
                      <a:r>
                        <a:rPr lang="en-US" sz="1800" dirty="0" smtClean="0"/>
                        <a:t>)</a:t>
                      </a:r>
                      <a:endParaRPr lang="en-US" sz="1800" dirty="0"/>
                    </a:p>
                  </a:txBody>
                  <a:tcPr/>
                </a:tc>
              </a:tr>
              <a:tr h="403214">
                <a:tc>
                  <a:txBody>
                    <a:bodyPr/>
                    <a:lstStyle/>
                    <a:p>
                      <a:r>
                        <a:rPr lang="en-US" sz="1800" dirty="0" err="1" smtClean="0"/>
                        <a:t>radiosity</a:t>
                      </a:r>
                      <a:endParaRPr lang="en-US" sz="1800" dirty="0"/>
                    </a:p>
                  </a:txBody>
                  <a:tcPr/>
                </a:tc>
                <a:tc>
                  <a:txBody>
                    <a:bodyPr/>
                    <a:lstStyle/>
                    <a:p>
                      <a:r>
                        <a:rPr lang="en-US" sz="1800" dirty="0" smtClean="0"/>
                        <a:t>1022.3</a:t>
                      </a:r>
                      <a:endParaRPr lang="en-US" sz="1800" dirty="0"/>
                    </a:p>
                  </a:txBody>
                  <a:tcPr/>
                </a:tc>
                <a:tc>
                  <a:txBody>
                    <a:bodyPr/>
                    <a:lstStyle/>
                    <a:p>
                      <a:r>
                        <a:rPr lang="en-US" sz="1800" dirty="0" smtClean="0"/>
                        <a:t>228.8 (</a:t>
                      </a:r>
                      <a:r>
                        <a:rPr lang="en-US" sz="1800" dirty="0" smtClean="0">
                          <a:solidFill>
                            <a:srgbClr val="FF0000"/>
                          </a:solidFill>
                        </a:rPr>
                        <a:t>4.5X</a:t>
                      </a:r>
                      <a:r>
                        <a:rPr lang="en-US" sz="1800" dirty="0" smtClean="0"/>
                        <a:t>)</a:t>
                      </a:r>
                      <a:endParaRPr lang="en-US" sz="1800" dirty="0"/>
                    </a:p>
                  </a:txBody>
                  <a:tcPr/>
                </a:tc>
                <a:tc>
                  <a:txBody>
                    <a:bodyPr/>
                    <a:lstStyle/>
                    <a:p>
                      <a:r>
                        <a:rPr lang="en-US" sz="1800" dirty="0" smtClean="0"/>
                        <a:t>1567.5</a:t>
                      </a:r>
                      <a:endParaRPr lang="en-US" sz="1800" dirty="0"/>
                    </a:p>
                  </a:txBody>
                  <a:tcPr/>
                </a:tc>
                <a:tc>
                  <a:txBody>
                    <a:bodyPr/>
                    <a:lstStyle/>
                    <a:p>
                      <a:r>
                        <a:rPr lang="en-US" sz="1800" dirty="0" smtClean="0"/>
                        <a:t>250.4 (</a:t>
                      </a:r>
                      <a:r>
                        <a:rPr lang="en-US" sz="1800" dirty="0" smtClean="0">
                          <a:solidFill>
                            <a:srgbClr val="FF0000"/>
                          </a:solidFill>
                        </a:rPr>
                        <a:t>6.3X</a:t>
                      </a:r>
                      <a:r>
                        <a:rPr lang="en-US" sz="1800" dirty="0" smtClean="0"/>
                        <a:t>)</a:t>
                      </a:r>
                      <a:endParaRPr lang="en-US" sz="1800" dirty="0"/>
                    </a:p>
                  </a:txBody>
                  <a:tcPr/>
                </a:tc>
                <a:tc>
                  <a:txBody>
                    <a:bodyPr/>
                    <a:lstStyle/>
                    <a:p>
                      <a:r>
                        <a:rPr lang="en-US" sz="1800" dirty="0" smtClean="0"/>
                        <a:t>2813.5</a:t>
                      </a:r>
                      <a:endParaRPr lang="en-US" sz="1800" dirty="0"/>
                    </a:p>
                  </a:txBody>
                  <a:tcPr/>
                </a:tc>
                <a:tc>
                  <a:txBody>
                    <a:bodyPr/>
                    <a:lstStyle/>
                    <a:p>
                      <a:r>
                        <a:rPr lang="en-US" sz="1800" dirty="0" smtClean="0"/>
                        <a:t>350.3 (</a:t>
                      </a:r>
                      <a:r>
                        <a:rPr lang="en-US" sz="1800" dirty="0" smtClean="0">
                          <a:solidFill>
                            <a:srgbClr val="FF0000"/>
                          </a:solidFill>
                        </a:rPr>
                        <a:t>8.0X</a:t>
                      </a:r>
                      <a:r>
                        <a:rPr lang="en-US" sz="1800" dirty="0" smtClean="0"/>
                        <a:t>)</a:t>
                      </a:r>
                      <a:endParaRPr lang="en-US" sz="1800" dirty="0"/>
                    </a:p>
                  </a:txBody>
                  <a:tcPr/>
                </a:tc>
              </a:tr>
              <a:tr h="403214">
                <a:tc>
                  <a:txBody>
                    <a:bodyPr/>
                    <a:lstStyle/>
                    <a:p>
                      <a:r>
                        <a:rPr lang="en-US" sz="1800" dirty="0" smtClean="0"/>
                        <a:t>water</a:t>
                      </a:r>
                      <a:endParaRPr lang="en-US" sz="1800" dirty="0"/>
                    </a:p>
                  </a:txBody>
                  <a:tcPr/>
                </a:tc>
                <a:tc>
                  <a:txBody>
                    <a:bodyPr/>
                    <a:lstStyle/>
                    <a:p>
                      <a:r>
                        <a:rPr lang="en-US" sz="1800" dirty="0" smtClean="0"/>
                        <a:t>671.5</a:t>
                      </a:r>
                      <a:endParaRPr lang="en-US" sz="1800" dirty="0"/>
                    </a:p>
                  </a:txBody>
                  <a:tcPr/>
                </a:tc>
                <a:tc>
                  <a:txBody>
                    <a:bodyPr/>
                    <a:lstStyle/>
                    <a:p>
                      <a:r>
                        <a:rPr lang="en-US" sz="1800" dirty="0" smtClean="0"/>
                        <a:t>158.4 (</a:t>
                      </a:r>
                      <a:r>
                        <a:rPr lang="en-US" sz="1800" dirty="0" smtClean="0">
                          <a:solidFill>
                            <a:srgbClr val="FF0000"/>
                          </a:solidFill>
                        </a:rPr>
                        <a:t>4.2X</a:t>
                      </a:r>
                      <a:r>
                        <a:rPr lang="en-US" sz="1800" dirty="0" smtClean="0"/>
                        <a:t>)</a:t>
                      </a:r>
                      <a:endParaRPr lang="en-US" sz="1800" dirty="0"/>
                    </a:p>
                  </a:txBody>
                  <a:tcPr/>
                </a:tc>
                <a:tc>
                  <a:txBody>
                    <a:bodyPr/>
                    <a:lstStyle/>
                    <a:p>
                      <a:r>
                        <a:rPr lang="en-US" sz="1800" dirty="0" smtClean="0"/>
                        <a:t>1397.3</a:t>
                      </a:r>
                      <a:endParaRPr lang="en-US" sz="1800" dirty="0"/>
                    </a:p>
                  </a:txBody>
                  <a:tcPr/>
                </a:tc>
                <a:tc>
                  <a:txBody>
                    <a:bodyPr/>
                    <a:lstStyle/>
                    <a:p>
                      <a:r>
                        <a:rPr lang="en-US" sz="1800" dirty="0" smtClean="0"/>
                        <a:t>236.7 (</a:t>
                      </a:r>
                      <a:r>
                        <a:rPr lang="en-US" sz="1800" dirty="0" smtClean="0">
                          <a:solidFill>
                            <a:srgbClr val="FF0000"/>
                          </a:solidFill>
                        </a:rPr>
                        <a:t>5.9X</a:t>
                      </a:r>
                      <a:r>
                        <a:rPr lang="en-US" sz="1800" dirty="0" smtClean="0"/>
                        <a:t>)</a:t>
                      </a:r>
                      <a:endParaRPr lang="en-US" sz="1800" dirty="0"/>
                    </a:p>
                  </a:txBody>
                  <a:tcPr/>
                </a:tc>
                <a:tc>
                  <a:txBody>
                    <a:bodyPr/>
                    <a:lstStyle/>
                    <a:p>
                      <a:r>
                        <a:rPr lang="en-US" sz="1800" dirty="0" smtClean="0"/>
                        <a:t>2560.1</a:t>
                      </a:r>
                      <a:endParaRPr lang="en-US" sz="1800" dirty="0"/>
                    </a:p>
                  </a:txBody>
                  <a:tcPr/>
                </a:tc>
                <a:tc>
                  <a:txBody>
                    <a:bodyPr/>
                    <a:lstStyle/>
                    <a:p>
                      <a:r>
                        <a:rPr lang="en-US" sz="1800" dirty="0" smtClean="0"/>
                        <a:t>356.3</a:t>
                      </a:r>
                      <a:r>
                        <a:rPr lang="en-US" sz="1800" baseline="0" dirty="0" smtClean="0"/>
                        <a:t> (</a:t>
                      </a:r>
                      <a:r>
                        <a:rPr lang="en-US" sz="1800" baseline="0" dirty="0" smtClean="0">
                          <a:solidFill>
                            <a:srgbClr val="FF0000"/>
                          </a:solidFill>
                        </a:rPr>
                        <a:t>7.2X</a:t>
                      </a:r>
                      <a:r>
                        <a:rPr lang="en-US" sz="1800" baseline="0" dirty="0" smtClean="0"/>
                        <a:t>)</a:t>
                      </a:r>
                      <a:endParaRPr lang="en-US" sz="1800" dirty="0"/>
                    </a:p>
                  </a:txBody>
                  <a:tcPr/>
                </a:tc>
              </a:tr>
            </a:tbl>
          </a:graphicData>
        </a:graphic>
      </p:graphicFrame>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108</a:t>
            </a:fld>
            <a:endParaRPr lang="en-US">
              <a:solidFill>
                <a:srgbClr val="E5FFFF"/>
              </a:solidFill>
            </a:endParaRPr>
          </a:p>
        </p:txBody>
      </p:sp>
    </p:spTree>
    <p:extLst>
      <p:ext uri="{BB962C8B-B14F-4D97-AF65-F5344CB8AC3E}">
        <p14:creationId xmlns:p14="http://schemas.microsoft.com/office/powerpoint/2010/main" val="380819487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Results: Simulation in KIPS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65525017"/>
              </p:ext>
            </p:extLst>
          </p:nvPr>
        </p:nvGraphicFramePr>
        <p:xfrm>
          <a:off x="544512" y="1189037"/>
          <a:ext cx="8763000" cy="5737214"/>
        </p:xfrm>
        <a:graphic>
          <a:graphicData uri="http://schemas.openxmlformats.org/drawingml/2006/table">
            <a:tbl>
              <a:tblPr firstRow="1" bandRow="1">
                <a:tableStyleId>{5C22544A-7EE6-4342-B048-85BDC9FD1C3A}</a:tableStyleId>
              </a:tblPr>
              <a:tblGrid>
                <a:gridCol w="1143000"/>
                <a:gridCol w="1066800"/>
                <a:gridCol w="1524000"/>
                <a:gridCol w="914400"/>
                <a:gridCol w="1524000"/>
                <a:gridCol w="914400"/>
                <a:gridCol w="1676400"/>
              </a:tblGrid>
              <a:tr h="403214">
                <a:tc>
                  <a:txBody>
                    <a:bodyPr/>
                    <a:lstStyle/>
                    <a:p>
                      <a:endParaRPr lang="en-US" dirty="0"/>
                    </a:p>
                  </a:txBody>
                  <a:tcPr/>
                </a:tc>
                <a:tc gridSpan="2">
                  <a:txBody>
                    <a:bodyPr/>
                    <a:lstStyle/>
                    <a:p>
                      <a:pPr algn="ctr"/>
                      <a:r>
                        <a:rPr lang="en-US" dirty="0" smtClean="0"/>
                        <a:t>16-core</a:t>
                      </a:r>
                      <a:endParaRPr lang="en-US" dirty="0"/>
                    </a:p>
                  </a:txBody>
                  <a:tcPr/>
                </a:tc>
                <a:tc hMerge="1">
                  <a:txBody>
                    <a:bodyPr/>
                    <a:lstStyle/>
                    <a:p>
                      <a:endParaRPr lang="en-US" dirty="0"/>
                    </a:p>
                  </a:txBody>
                  <a:tcPr/>
                </a:tc>
                <a:tc gridSpan="2">
                  <a:txBody>
                    <a:bodyPr/>
                    <a:lstStyle/>
                    <a:p>
                      <a:pPr algn="ctr"/>
                      <a:r>
                        <a:rPr lang="en-US" dirty="0" smtClean="0"/>
                        <a:t>32-core</a:t>
                      </a:r>
                      <a:endParaRPr lang="en-US" dirty="0"/>
                    </a:p>
                  </a:txBody>
                  <a:tcPr/>
                </a:tc>
                <a:tc hMerge="1">
                  <a:txBody>
                    <a:bodyPr/>
                    <a:lstStyle/>
                    <a:p>
                      <a:endParaRPr lang="en-US" dirty="0"/>
                    </a:p>
                  </a:txBody>
                  <a:tcPr/>
                </a:tc>
                <a:tc gridSpan="2">
                  <a:txBody>
                    <a:bodyPr/>
                    <a:lstStyle/>
                    <a:p>
                      <a:pPr algn="ctr"/>
                      <a:r>
                        <a:rPr lang="en-US" dirty="0" smtClean="0"/>
                        <a:t>64-core</a:t>
                      </a:r>
                      <a:endParaRPr lang="en-US" dirty="0"/>
                    </a:p>
                  </a:txBody>
                  <a:tcPr/>
                </a:tc>
                <a:tc hMerge="1">
                  <a:txBody>
                    <a:bodyPr/>
                    <a:lstStyle/>
                    <a:p>
                      <a:endParaRPr lang="en-US" dirty="0"/>
                    </a:p>
                  </a:txBody>
                  <a:tcPr/>
                </a:tc>
              </a:tr>
              <a:tr h="403214">
                <a:tc>
                  <a:txBody>
                    <a:bodyPr/>
                    <a:lstStyle/>
                    <a:p>
                      <a:endParaRPr lang="en-US" sz="1800" dirty="0"/>
                    </a:p>
                  </a:txBody>
                  <a:tcPr/>
                </a:tc>
                <a:tc>
                  <a:txBody>
                    <a:bodyPr/>
                    <a:lstStyle/>
                    <a:p>
                      <a:r>
                        <a:rPr lang="en-US" sz="1800" dirty="0" smtClean="0"/>
                        <a:t>Seq.</a:t>
                      </a:r>
                      <a:endParaRPr lang="en-US" sz="1800" dirty="0"/>
                    </a:p>
                  </a:txBody>
                  <a:tcPr/>
                </a:tc>
                <a:tc>
                  <a:txBody>
                    <a:bodyPr/>
                    <a:lstStyle/>
                    <a:p>
                      <a:r>
                        <a:rPr lang="en-US" sz="1800" dirty="0" smtClean="0"/>
                        <a:t>Para.</a:t>
                      </a:r>
                    </a:p>
                  </a:txBody>
                  <a:tcPr/>
                </a:tc>
                <a:tc>
                  <a:txBody>
                    <a:bodyPr/>
                    <a:lstStyle/>
                    <a:p>
                      <a:r>
                        <a:rPr lang="en-US" sz="1800" dirty="0" smtClean="0"/>
                        <a:t>Seq.</a:t>
                      </a:r>
                      <a:endParaRPr lang="en-US" sz="1800" dirty="0"/>
                    </a:p>
                  </a:txBody>
                  <a:tcPr/>
                </a:tc>
                <a:tc>
                  <a:txBody>
                    <a:bodyPr/>
                    <a:lstStyle/>
                    <a:p>
                      <a:r>
                        <a:rPr lang="en-US" sz="1800" dirty="0" smtClean="0"/>
                        <a:t>Para.</a:t>
                      </a:r>
                      <a:endParaRPr lang="en-US" sz="1800" dirty="0"/>
                    </a:p>
                  </a:txBody>
                  <a:tcPr/>
                </a:tc>
                <a:tc>
                  <a:txBody>
                    <a:bodyPr/>
                    <a:lstStyle/>
                    <a:p>
                      <a:r>
                        <a:rPr lang="en-US" sz="1800" dirty="0" smtClean="0"/>
                        <a:t>Seq.</a:t>
                      </a:r>
                      <a:endParaRPr lang="en-US" sz="1800" dirty="0"/>
                    </a:p>
                  </a:txBody>
                  <a:tcPr/>
                </a:tc>
                <a:tc>
                  <a:txBody>
                    <a:bodyPr/>
                    <a:lstStyle/>
                    <a:p>
                      <a:r>
                        <a:rPr lang="en-US" sz="1800" dirty="0" smtClean="0"/>
                        <a:t>Para.</a:t>
                      </a:r>
                      <a:endParaRPr lang="en-US" sz="1800" dirty="0"/>
                    </a:p>
                  </a:txBody>
                  <a:tcPr/>
                </a:tc>
              </a:tr>
              <a:tr h="336572">
                <a:tc>
                  <a:txBody>
                    <a:bodyPr/>
                    <a:lstStyle/>
                    <a:p>
                      <a:r>
                        <a:rPr lang="en-US" sz="1600" dirty="0" err="1" smtClean="0"/>
                        <a:t>dedup</a:t>
                      </a:r>
                      <a:endParaRPr lang="en-US" sz="1600" dirty="0"/>
                    </a:p>
                  </a:txBody>
                  <a:tcPr/>
                </a:tc>
                <a:tc>
                  <a:txBody>
                    <a:bodyPr/>
                    <a:lstStyle/>
                    <a:p>
                      <a:r>
                        <a:rPr lang="en-US" sz="1600" dirty="0" smtClean="0"/>
                        <a:t>49.28</a:t>
                      </a:r>
                      <a:endParaRPr lang="en-US" sz="1600" dirty="0"/>
                    </a:p>
                  </a:txBody>
                  <a:tcPr/>
                </a:tc>
                <a:tc>
                  <a:txBody>
                    <a:bodyPr/>
                    <a:lstStyle/>
                    <a:p>
                      <a:r>
                        <a:rPr lang="en-US" sz="1600" dirty="0" smtClean="0"/>
                        <a:t>211.98</a:t>
                      </a:r>
                    </a:p>
                  </a:txBody>
                  <a:tcPr/>
                </a:tc>
                <a:tc>
                  <a:txBody>
                    <a:bodyPr/>
                    <a:lstStyle/>
                    <a:p>
                      <a:r>
                        <a:rPr lang="en-US" sz="1600" dirty="0" smtClean="0"/>
                        <a:t>48.56</a:t>
                      </a:r>
                      <a:endParaRPr lang="en-US" sz="1600" dirty="0"/>
                    </a:p>
                  </a:txBody>
                  <a:tcPr/>
                </a:tc>
                <a:tc>
                  <a:txBody>
                    <a:bodyPr/>
                    <a:lstStyle/>
                    <a:p>
                      <a:r>
                        <a:rPr lang="en-US" sz="1600" dirty="0" smtClean="0"/>
                        <a:t>340.61</a:t>
                      </a:r>
                      <a:endParaRPr lang="en-US" sz="1600" dirty="0"/>
                    </a:p>
                  </a:txBody>
                  <a:tcPr/>
                </a:tc>
                <a:tc>
                  <a:txBody>
                    <a:bodyPr/>
                    <a:lstStyle/>
                    <a:p>
                      <a:r>
                        <a:rPr lang="en-US" sz="1600" dirty="0" smtClean="0"/>
                        <a:t>16.88</a:t>
                      </a:r>
                      <a:endParaRPr lang="en-US" sz="1600" dirty="0"/>
                    </a:p>
                  </a:txBody>
                  <a:tcPr/>
                </a:tc>
                <a:tc>
                  <a:txBody>
                    <a:bodyPr/>
                    <a:lstStyle/>
                    <a:p>
                      <a:r>
                        <a:rPr lang="en-US" sz="1600" dirty="0" smtClean="0"/>
                        <a:t>136.82</a:t>
                      </a:r>
                      <a:endParaRPr lang="en-US" sz="1600" dirty="0"/>
                    </a:p>
                  </a:txBody>
                  <a:tcPr/>
                </a:tc>
              </a:tr>
              <a:tr h="381000">
                <a:tc>
                  <a:txBody>
                    <a:bodyPr/>
                    <a:lstStyle/>
                    <a:p>
                      <a:r>
                        <a:rPr lang="en-US" sz="1600" dirty="0" err="1" smtClean="0"/>
                        <a:t>facesim</a:t>
                      </a:r>
                      <a:endParaRPr lang="en-US" sz="1600" dirty="0"/>
                    </a:p>
                  </a:txBody>
                  <a:tcPr/>
                </a:tc>
                <a:tc>
                  <a:txBody>
                    <a:bodyPr/>
                    <a:lstStyle/>
                    <a:p>
                      <a:r>
                        <a:rPr lang="en-US" sz="1600" dirty="0" smtClean="0"/>
                        <a:t>58.66</a:t>
                      </a:r>
                      <a:endParaRPr lang="en-US" sz="1600" dirty="0"/>
                    </a:p>
                  </a:txBody>
                  <a:tcPr/>
                </a:tc>
                <a:tc>
                  <a:txBody>
                    <a:bodyPr/>
                    <a:lstStyle/>
                    <a:p>
                      <a:r>
                        <a:rPr lang="en-US" sz="1600" dirty="0" smtClean="0"/>
                        <a:t>316.42</a:t>
                      </a:r>
                      <a:endParaRPr lang="en-US" sz="1600" dirty="0"/>
                    </a:p>
                  </a:txBody>
                  <a:tcPr/>
                </a:tc>
                <a:tc>
                  <a:txBody>
                    <a:bodyPr/>
                    <a:lstStyle/>
                    <a:p>
                      <a:r>
                        <a:rPr lang="en-US" sz="1600" dirty="0" smtClean="0"/>
                        <a:t>47.90</a:t>
                      </a:r>
                      <a:endParaRPr lang="en-US" sz="1600" dirty="0"/>
                    </a:p>
                  </a:txBody>
                  <a:tcPr/>
                </a:tc>
                <a:tc>
                  <a:txBody>
                    <a:bodyPr/>
                    <a:lstStyle/>
                    <a:p>
                      <a:r>
                        <a:rPr lang="en-US" sz="1600" dirty="0" smtClean="0"/>
                        <a:t>401.72</a:t>
                      </a:r>
                      <a:endParaRPr lang="en-US" sz="1600" dirty="0"/>
                    </a:p>
                  </a:txBody>
                  <a:tcPr/>
                </a:tc>
                <a:tc>
                  <a:txBody>
                    <a:bodyPr/>
                    <a:lstStyle/>
                    <a:p>
                      <a:r>
                        <a:rPr lang="en-US" sz="1600" dirty="0" smtClean="0"/>
                        <a:t>30.01</a:t>
                      </a:r>
                      <a:endParaRPr lang="en-US" sz="1600" dirty="0"/>
                    </a:p>
                  </a:txBody>
                  <a:tcPr/>
                </a:tc>
                <a:tc>
                  <a:txBody>
                    <a:bodyPr/>
                    <a:lstStyle/>
                    <a:p>
                      <a:r>
                        <a:rPr lang="en-US" sz="1600" dirty="0" smtClean="0"/>
                        <a:t>278.94</a:t>
                      </a:r>
                      <a:endParaRPr lang="en-US" sz="1600" dirty="0"/>
                    </a:p>
                  </a:txBody>
                  <a:tcPr/>
                </a:tc>
              </a:tr>
              <a:tr h="304800">
                <a:tc>
                  <a:txBody>
                    <a:bodyPr/>
                    <a:lstStyle/>
                    <a:p>
                      <a:r>
                        <a:rPr lang="en-US" sz="1600" dirty="0" smtClean="0"/>
                        <a:t>ferret</a:t>
                      </a:r>
                      <a:endParaRPr lang="en-US" sz="1600" dirty="0"/>
                    </a:p>
                  </a:txBody>
                  <a:tcPr/>
                </a:tc>
                <a:tc>
                  <a:txBody>
                    <a:bodyPr/>
                    <a:lstStyle/>
                    <a:p>
                      <a:r>
                        <a:rPr lang="en-US" sz="1600" dirty="0" smtClean="0"/>
                        <a:t>57.77</a:t>
                      </a:r>
                      <a:endParaRPr lang="en-US" sz="1600" dirty="0"/>
                    </a:p>
                  </a:txBody>
                  <a:tcPr/>
                </a:tc>
                <a:tc>
                  <a:txBody>
                    <a:bodyPr/>
                    <a:lstStyle/>
                    <a:p>
                      <a:r>
                        <a:rPr lang="en-US" sz="1600" dirty="0" smtClean="0"/>
                        <a:t>284.81</a:t>
                      </a:r>
                      <a:endParaRPr lang="en-US" sz="1600" dirty="0"/>
                    </a:p>
                  </a:txBody>
                  <a:tcPr/>
                </a:tc>
                <a:tc>
                  <a:txBody>
                    <a:bodyPr/>
                    <a:lstStyle/>
                    <a:p>
                      <a:r>
                        <a:rPr lang="en-US" sz="1600" dirty="0" smtClean="0"/>
                        <a:t>35.41</a:t>
                      </a:r>
                      <a:endParaRPr lang="en-US" sz="1600" dirty="0"/>
                    </a:p>
                  </a:txBody>
                  <a:tcPr/>
                </a:tc>
                <a:tc>
                  <a:txBody>
                    <a:bodyPr/>
                    <a:lstStyle/>
                    <a:p>
                      <a:r>
                        <a:rPr lang="en-US" sz="1600" dirty="0" smtClean="0"/>
                        <a:t>239.59</a:t>
                      </a:r>
                      <a:endParaRPr lang="en-US" sz="1600" dirty="0"/>
                    </a:p>
                  </a:txBody>
                  <a:tcPr/>
                </a:tc>
                <a:tc>
                  <a:txBody>
                    <a:bodyPr/>
                    <a:lstStyle/>
                    <a:p>
                      <a:r>
                        <a:rPr lang="en-US" sz="1600" dirty="0" smtClean="0"/>
                        <a:t>18.10</a:t>
                      </a:r>
                      <a:endParaRPr lang="en-US" sz="1600" dirty="0"/>
                    </a:p>
                  </a:txBody>
                  <a:tcPr/>
                </a:tc>
                <a:tc>
                  <a:txBody>
                    <a:bodyPr/>
                    <a:lstStyle/>
                    <a:p>
                      <a:r>
                        <a:rPr lang="en-US" sz="1600" dirty="0" smtClean="0"/>
                        <a:t>139.54</a:t>
                      </a:r>
                      <a:endParaRPr lang="en-US" sz="1600" dirty="0"/>
                    </a:p>
                  </a:txBody>
                  <a:tcPr/>
                </a:tc>
              </a:tr>
              <a:tr h="350520">
                <a:tc>
                  <a:txBody>
                    <a:bodyPr/>
                    <a:lstStyle/>
                    <a:p>
                      <a:r>
                        <a:rPr lang="en-US" sz="1600" dirty="0" err="1" smtClean="0"/>
                        <a:t>freqmine</a:t>
                      </a:r>
                      <a:endParaRPr lang="en-US" sz="1600" dirty="0"/>
                    </a:p>
                  </a:txBody>
                  <a:tcPr/>
                </a:tc>
                <a:tc>
                  <a:txBody>
                    <a:bodyPr/>
                    <a:lstStyle/>
                    <a:p>
                      <a:r>
                        <a:rPr lang="en-US" sz="1600" dirty="0" smtClean="0"/>
                        <a:t>57.15</a:t>
                      </a:r>
                      <a:endParaRPr lang="en-US" sz="1600" dirty="0"/>
                    </a:p>
                  </a:txBody>
                  <a:tcPr/>
                </a:tc>
                <a:tc>
                  <a:txBody>
                    <a:bodyPr/>
                    <a:lstStyle/>
                    <a:p>
                      <a:r>
                        <a:rPr lang="en-US" sz="1600" dirty="0" smtClean="0"/>
                        <a:t>314.99</a:t>
                      </a:r>
                      <a:endParaRPr lang="en-US" sz="1600" dirty="0"/>
                    </a:p>
                  </a:txBody>
                  <a:tcPr/>
                </a:tc>
                <a:tc>
                  <a:txBody>
                    <a:bodyPr/>
                    <a:lstStyle/>
                    <a:p>
                      <a:r>
                        <a:rPr lang="en-US" sz="1600" dirty="0" smtClean="0"/>
                        <a:t>37.01</a:t>
                      </a:r>
                      <a:endParaRPr lang="en-US" sz="1600" dirty="0"/>
                    </a:p>
                  </a:txBody>
                  <a:tcPr/>
                </a:tc>
                <a:tc>
                  <a:txBody>
                    <a:bodyPr/>
                    <a:lstStyle/>
                    <a:p>
                      <a:r>
                        <a:rPr lang="en-US" sz="1600" dirty="0" smtClean="0"/>
                        <a:t>248.60</a:t>
                      </a:r>
                      <a:endParaRPr lang="en-US" sz="1600" dirty="0"/>
                    </a:p>
                  </a:txBody>
                  <a:tcPr/>
                </a:tc>
                <a:tc>
                  <a:txBody>
                    <a:bodyPr/>
                    <a:lstStyle/>
                    <a:p>
                      <a:r>
                        <a:rPr lang="en-US" sz="1600" dirty="0" smtClean="0"/>
                        <a:t>19.37</a:t>
                      </a:r>
                      <a:endParaRPr lang="en-US" sz="1600" dirty="0"/>
                    </a:p>
                  </a:txBody>
                  <a:tcPr/>
                </a:tc>
                <a:tc>
                  <a:txBody>
                    <a:bodyPr/>
                    <a:lstStyle/>
                    <a:p>
                      <a:r>
                        <a:rPr lang="en-US" sz="1600" dirty="0" smtClean="0"/>
                        <a:t>140.18</a:t>
                      </a:r>
                      <a:endParaRPr lang="en-US" sz="1600" dirty="0"/>
                    </a:p>
                  </a:txBody>
                  <a:tcPr/>
                </a:tc>
              </a:tr>
              <a:tr h="328306">
                <a:tc>
                  <a:txBody>
                    <a:bodyPr/>
                    <a:lstStyle/>
                    <a:p>
                      <a:r>
                        <a:rPr lang="en-US" sz="1600" dirty="0" smtClean="0"/>
                        <a:t>stream</a:t>
                      </a:r>
                      <a:endParaRPr lang="en-US" sz="1600" dirty="0"/>
                    </a:p>
                  </a:txBody>
                  <a:tcPr/>
                </a:tc>
                <a:tc>
                  <a:txBody>
                    <a:bodyPr/>
                    <a:lstStyle/>
                    <a:p>
                      <a:r>
                        <a:rPr lang="en-US" sz="1600" dirty="0" smtClean="0"/>
                        <a:t>58.77</a:t>
                      </a:r>
                      <a:endParaRPr lang="en-US" sz="1600" dirty="0"/>
                    </a:p>
                  </a:txBody>
                  <a:tcPr/>
                </a:tc>
                <a:tc>
                  <a:txBody>
                    <a:bodyPr/>
                    <a:lstStyle/>
                    <a:p>
                      <a:r>
                        <a:rPr lang="en-US" sz="1600" dirty="0" smtClean="0"/>
                        <a:t>314.34</a:t>
                      </a:r>
                      <a:endParaRPr lang="en-US" sz="1600" dirty="0"/>
                    </a:p>
                  </a:txBody>
                  <a:tcPr/>
                </a:tc>
                <a:tc>
                  <a:txBody>
                    <a:bodyPr/>
                    <a:lstStyle/>
                    <a:p>
                      <a:r>
                        <a:rPr lang="en-US" sz="1600" dirty="0" smtClean="0"/>
                        <a:t>36.73</a:t>
                      </a:r>
                      <a:endParaRPr lang="en-US" sz="1600" dirty="0"/>
                    </a:p>
                  </a:txBody>
                  <a:tcPr/>
                </a:tc>
                <a:tc>
                  <a:txBody>
                    <a:bodyPr/>
                    <a:lstStyle/>
                    <a:p>
                      <a:r>
                        <a:rPr lang="en-US" sz="1600" dirty="0" smtClean="0"/>
                        <a:t>260.04</a:t>
                      </a:r>
                      <a:endParaRPr lang="en-US" sz="1600" dirty="0"/>
                    </a:p>
                  </a:txBody>
                  <a:tcPr/>
                </a:tc>
                <a:tc>
                  <a:txBody>
                    <a:bodyPr/>
                    <a:lstStyle/>
                    <a:p>
                      <a:r>
                        <a:rPr lang="en-US" sz="1600" dirty="0" smtClean="0"/>
                        <a:t>41.42</a:t>
                      </a:r>
                      <a:endParaRPr lang="en-US" sz="1600" dirty="0"/>
                    </a:p>
                  </a:txBody>
                  <a:tcPr/>
                </a:tc>
                <a:tc>
                  <a:txBody>
                    <a:bodyPr/>
                    <a:lstStyle/>
                    <a:p>
                      <a:r>
                        <a:rPr lang="en-US" sz="1600" dirty="0" smtClean="0"/>
                        <a:t>419.77</a:t>
                      </a:r>
                      <a:endParaRPr lang="en-US" sz="1600" dirty="0"/>
                    </a:p>
                  </a:txBody>
                  <a:tcPr/>
                </a:tc>
              </a:tr>
              <a:tr h="350520">
                <a:tc>
                  <a:txBody>
                    <a:bodyPr/>
                    <a:lstStyle/>
                    <a:p>
                      <a:r>
                        <a:rPr lang="en-US" sz="1600" dirty="0" err="1" smtClean="0"/>
                        <a:t>vips</a:t>
                      </a:r>
                      <a:endParaRPr lang="en-US" sz="1600" dirty="0"/>
                    </a:p>
                  </a:txBody>
                  <a:tcPr/>
                </a:tc>
                <a:tc>
                  <a:txBody>
                    <a:bodyPr/>
                    <a:lstStyle/>
                    <a:p>
                      <a:r>
                        <a:rPr lang="en-US" sz="1600" dirty="0" smtClean="0"/>
                        <a:t>58.03</a:t>
                      </a:r>
                      <a:endParaRPr lang="en-US" sz="1600" dirty="0"/>
                    </a:p>
                  </a:txBody>
                  <a:tcPr/>
                </a:tc>
                <a:tc>
                  <a:txBody>
                    <a:bodyPr/>
                    <a:lstStyle/>
                    <a:p>
                      <a:r>
                        <a:rPr lang="en-US" sz="1600" dirty="0" smtClean="0"/>
                        <a:t>298.09</a:t>
                      </a:r>
                      <a:endParaRPr lang="en-US" sz="1600" dirty="0"/>
                    </a:p>
                  </a:txBody>
                  <a:tcPr/>
                </a:tc>
                <a:tc>
                  <a:txBody>
                    <a:bodyPr/>
                    <a:lstStyle/>
                    <a:p>
                      <a:r>
                        <a:rPr lang="en-US" sz="1600" dirty="0" smtClean="0"/>
                        <a:t>34.92</a:t>
                      </a:r>
                      <a:endParaRPr lang="en-US" sz="1600" dirty="0"/>
                    </a:p>
                  </a:txBody>
                  <a:tcPr/>
                </a:tc>
                <a:tc>
                  <a:txBody>
                    <a:bodyPr/>
                    <a:lstStyle/>
                    <a:p>
                      <a:r>
                        <a:rPr lang="en-US" sz="1600" dirty="0" smtClean="0"/>
                        <a:t>236.06</a:t>
                      </a:r>
                      <a:endParaRPr lang="en-US" sz="1600" dirty="0"/>
                    </a:p>
                  </a:txBody>
                  <a:tcPr/>
                </a:tc>
                <a:tc>
                  <a:txBody>
                    <a:bodyPr/>
                    <a:lstStyle/>
                    <a:p>
                      <a:r>
                        <a:rPr lang="en-US" sz="1600" dirty="0" smtClean="0"/>
                        <a:t>18.02</a:t>
                      </a:r>
                      <a:endParaRPr lang="en-US" sz="1600" dirty="0"/>
                    </a:p>
                  </a:txBody>
                  <a:tcPr/>
                </a:tc>
                <a:tc>
                  <a:txBody>
                    <a:bodyPr/>
                    <a:lstStyle/>
                    <a:p>
                      <a:r>
                        <a:rPr lang="en-US" sz="1600" dirty="0" smtClean="0"/>
                        <a:t>131.02</a:t>
                      </a:r>
                      <a:endParaRPr lang="en-US" sz="1600" dirty="0"/>
                    </a:p>
                  </a:txBody>
                  <a:tcPr/>
                </a:tc>
              </a:tr>
              <a:tr h="381000">
                <a:tc>
                  <a:txBody>
                    <a:bodyPr/>
                    <a:lstStyle/>
                    <a:p>
                      <a:r>
                        <a:rPr lang="en-US" sz="1600" dirty="0" err="1" smtClean="0"/>
                        <a:t>barnes</a:t>
                      </a:r>
                      <a:endParaRPr lang="en-US" sz="1600" dirty="0"/>
                    </a:p>
                  </a:txBody>
                  <a:tcPr/>
                </a:tc>
                <a:tc>
                  <a:txBody>
                    <a:bodyPr/>
                    <a:lstStyle/>
                    <a:p>
                      <a:r>
                        <a:rPr lang="en-US" sz="1600" dirty="0" smtClean="0"/>
                        <a:t>30.66</a:t>
                      </a:r>
                      <a:endParaRPr lang="en-US" sz="1600" dirty="0"/>
                    </a:p>
                  </a:txBody>
                  <a:tcPr/>
                </a:tc>
                <a:tc>
                  <a:txBody>
                    <a:bodyPr/>
                    <a:lstStyle/>
                    <a:p>
                      <a:r>
                        <a:rPr lang="en-US" sz="1600" dirty="0" smtClean="0"/>
                        <a:t>151.32</a:t>
                      </a:r>
                      <a:endParaRPr lang="en-US" sz="1600" dirty="0"/>
                    </a:p>
                  </a:txBody>
                  <a:tcPr/>
                </a:tc>
                <a:tc>
                  <a:txBody>
                    <a:bodyPr/>
                    <a:lstStyle/>
                    <a:p>
                      <a:r>
                        <a:rPr lang="en-US" sz="1600" dirty="0" smtClean="0"/>
                        <a:t>32.62</a:t>
                      </a:r>
                      <a:endParaRPr lang="en-US" sz="1600" dirty="0"/>
                    </a:p>
                  </a:txBody>
                  <a:tcPr/>
                </a:tc>
                <a:tc>
                  <a:txBody>
                    <a:bodyPr/>
                    <a:lstStyle/>
                    <a:p>
                      <a:r>
                        <a:rPr lang="en-US" sz="1600" dirty="0" smtClean="0"/>
                        <a:t>168.74</a:t>
                      </a:r>
                      <a:endParaRPr lang="en-US" sz="1600" dirty="0"/>
                    </a:p>
                  </a:txBody>
                  <a:tcPr/>
                </a:tc>
                <a:tc>
                  <a:txBody>
                    <a:bodyPr/>
                    <a:lstStyle/>
                    <a:p>
                      <a:r>
                        <a:rPr lang="en-US" sz="1600" dirty="0" smtClean="0"/>
                        <a:t>39.61</a:t>
                      </a:r>
                      <a:endParaRPr lang="en-US" sz="1600" dirty="0"/>
                    </a:p>
                  </a:txBody>
                  <a:tcPr/>
                </a:tc>
                <a:tc>
                  <a:txBody>
                    <a:bodyPr/>
                    <a:lstStyle/>
                    <a:p>
                      <a:r>
                        <a:rPr lang="en-US" sz="1600" dirty="0" smtClean="0"/>
                        <a:t>219.63</a:t>
                      </a:r>
                      <a:endParaRPr lang="en-US" sz="1600" dirty="0"/>
                    </a:p>
                  </a:txBody>
                  <a:tcPr/>
                </a:tc>
              </a:tr>
              <a:tr h="304800">
                <a:tc>
                  <a:txBody>
                    <a:bodyPr/>
                    <a:lstStyle/>
                    <a:p>
                      <a:r>
                        <a:rPr lang="en-US" sz="1600" dirty="0" err="1" smtClean="0"/>
                        <a:t>cholesky</a:t>
                      </a:r>
                      <a:endParaRPr lang="en-US" sz="1600" dirty="0"/>
                    </a:p>
                  </a:txBody>
                  <a:tcPr/>
                </a:tc>
                <a:tc>
                  <a:txBody>
                    <a:bodyPr/>
                    <a:lstStyle/>
                    <a:p>
                      <a:r>
                        <a:rPr lang="en-US" sz="1600" dirty="0" smtClean="0"/>
                        <a:t>57.95</a:t>
                      </a:r>
                      <a:endParaRPr lang="en-US" sz="1600" dirty="0"/>
                    </a:p>
                  </a:txBody>
                  <a:tcPr/>
                </a:tc>
                <a:tc>
                  <a:txBody>
                    <a:bodyPr/>
                    <a:lstStyle/>
                    <a:p>
                      <a:r>
                        <a:rPr lang="en-US" sz="1600" dirty="0" smtClean="0"/>
                        <a:t>301.47</a:t>
                      </a:r>
                      <a:endParaRPr lang="en-US" sz="1600" dirty="0"/>
                    </a:p>
                  </a:txBody>
                  <a:tcPr/>
                </a:tc>
                <a:tc>
                  <a:txBody>
                    <a:bodyPr/>
                    <a:lstStyle/>
                    <a:p>
                      <a:r>
                        <a:rPr lang="en-US" sz="1600" dirty="0" smtClean="0"/>
                        <a:t>38.87</a:t>
                      </a:r>
                      <a:endParaRPr lang="en-US" sz="1600" dirty="0"/>
                    </a:p>
                  </a:txBody>
                  <a:tcPr/>
                </a:tc>
                <a:tc>
                  <a:txBody>
                    <a:bodyPr/>
                    <a:lstStyle/>
                    <a:p>
                      <a:r>
                        <a:rPr lang="en-US" sz="1600" dirty="0" smtClean="0"/>
                        <a:t>254.54</a:t>
                      </a:r>
                      <a:endParaRPr lang="en-US" sz="1600" dirty="0"/>
                    </a:p>
                  </a:txBody>
                  <a:tcPr/>
                </a:tc>
                <a:tc>
                  <a:txBody>
                    <a:bodyPr/>
                    <a:lstStyle/>
                    <a:p>
                      <a:r>
                        <a:rPr lang="en-US" sz="1600" dirty="0" smtClean="0"/>
                        <a:t>45.68</a:t>
                      </a:r>
                      <a:endParaRPr lang="en-US" sz="1600" dirty="0"/>
                    </a:p>
                  </a:txBody>
                  <a:tcPr/>
                </a:tc>
                <a:tc>
                  <a:txBody>
                    <a:bodyPr/>
                    <a:lstStyle/>
                    <a:p>
                      <a:r>
                        <a:rPr lang="en-US" sz="1600" dirty="0" smtClean="0"/>
                        <a:t>491.46</a:t>
                      </a:r>
                      <a:endParaRPr lang="en-US" sz="1600" dirty="0"/>
                    </a:p>
                  </a:txBody>
                  <a:tcPr/>
                </a:tc>
              </a:tr>
              <a:tr h="350520">
                <a:tc>
                  <a:txBody>
                    <a:bodyPr/>
                    <a:lstStyle/>
                    <a:p>
                      <a:r>
                        <a:rPr lang="en-US" sz="1600" dirty="0" err="1" smtClean="0"/>
                        <a:t>fmm</a:t>
                      </a:r>
                      <a:endParaRPr lang="en-US" sz="1600" dirty="0"/>
                    </a:p>
                  </a:txBody>
                  <a:tcPr/>
                </a:tc>
                <a:tc>
                  <a:txBody>
                    <a:bodyPr/>
                    <a:lstStyle/>
                    <a:p>
                      <a:r>
                        <a:rPr lang="en-US" sz="1600" dirty="0" smtClean="0"/>
                        <a:t>51.01</a:t>
                      </a:r>
                      <a:endParaRPr lang="en-US" sz="1600" dirty="0"/>
                    </a:p>
                  </a:txBody>
                  <a:tcPr/>
                </a:tc>
                <a:tc>
                  <a:txBody>
                    <a:bodyPr/>
                    <a:lstStyle/>
                    <a:p>
                      <a:r>
                        <a:rPr lang="en-US" sz="1600" dirty="0" smtClean="0"/>
                        <a:t>252.46</a:t>
                      </a:r>
                      <a:endParaRPr lang="en-US" sz="1600" dirty="0"/>
                    </a:p>
                  </a:txBody>
                  <a:tcPr/>
                </a:tc>
                <a:tc>
                  <a:txBody>
                    <a:bodyPr/>
                    <a:lstStyle/>
                    <a:p>
                      <a:r>
                        <a:rPr lang="en-US" sz="1600" dirty="0" smtClean="0"/>
                        <a:t>37.90</a:t>
                      </a:r>
                      <a:endParaRPr lang="en-US" sz="1600" dirty="0"/>
                    </a:p>
                  </a:txBody>
                  <a:tcPr/>
                </a:tc>
                <a:tc>
                  <a:txBody>
                    <a:bodyPr/>
                    <a:lstStyle/>
                    <a:p>
                      <a:r>
                        <a:rPr lang="en-US" sz="1600" dirty="0" smtClean="0"/>
                        <a:t>255.86</a:t>
                      </a:r>
                      <a:endParaRPr lang="en-US" sz="1600" dirty="0"/>
                    </a:p>
                  </a:txBody>
                  <a:tcPr/>
                </a:tc>
                <a:tc>
                  <a:txBody>
                    <a:bodyPr/>
                    <a:lstStyle/>
                    <a:p>
                      <a:r>
                        <a:rPr lang="en-US" sz="1600" dirty="0" smtClean="0"/>
                        <a:t>40.94</a:t>
                      </a:r>
                      <a:endParaRPr lang="en-US" sz="1600" dirty="0"/>
                    </a:p>
                  </a:txBody>
                  <a:tcPr/>
                </a:tc>
                <a:tc>
                  <a:txBody>
                    <a:bodyPr/>
                    <a:lstStyle/>
                    <a:p>
                      <a:r>
                        <a:rPr lang="en-US" sz="1600" dirty="0" smtClean="0"/>
                        <a:t>525.51</a:t>
                      </a:r>
                      <a:endParaRPr lang="en-US" sz="1600" dirty="0"/>
                    </a:p>
                  </a:txBody>
                  <a:tcPr/>
                </a:tc>
              </a:tr>
              <a:tr h="304800">
                <a:tc>
                  <a:txBody>
                    <a:bodyPr/>
                    <a:lstStyle/>
                    <a:p>
                      <a:r>
                        <a:rPr lang="en-US" sz="1600" dirty="0" err="1" smtClean="0"/>
                        <a:t>lu</a:t>
                      </a:r>
                      <a:endParaRPr lang="en-US" sz="1600" dirty="0"/>
                    </a:p>
                  </a:txBody>
                  <a:tcPr/>
                </a:tc>
                <a:tc>
                  <a:txBody>
                    <a:bodyPr/>
                    <a:lstStyle/>
                    <a:p>
                      <a:r>
                        <a:rPr lang="en-US" sz="1600" dirty="0" smtClean="0"/>
                        <a:t>50.93</a:t>
                      </a:r>
                      <a:endParaRPr lang="en-US" sz="1600" dirty="0"/>
                    </a:p>
                  </a:txBody>
                  <a:tcPr/>
                </a:tc>
                <a:tc>
                  <a:txBody>
                    <a:bodyPr/>
                    <a:lstStyle/>
                    <a:p>
                      <a:r>
                        <a:rPr lang="en-US" sz="1600" dirty="0" smtClean="0"/>
                        <a:t>155.74</a:t>
                      </a:r>
                      <a:endParaRPr lang="en-US" sz="1600" dirty="0"/>
                    </a:p>
                  </a:txBody>
                  <a:tcPr/>
                </a:tc>
                <a:tc>
                  <a:txBody>
                    <a:bodyPr/>
                    <a:lstStyle/>
                    <a:p>
                      <a:r>
                        <a:rPr lang="en-US" sz="1600" dirty="0" smtClean="0"/>
                        <a:t>39.78</a:t>
                      </a:r>
                      <a:endParaRPr lang="en-US" sz="1600" dirty="0"/>
                    </a:p>
                  </a:txBody>
                  <a:tcPr/>
                </a:tc>
                <a:tc>
                  <a:txBody>
                    <a:bodyPr/>
                    <a:lstStyle/>
                    <a:p>
                      <a:r>
                        <a:rPr lang="en-US" sz="1600" dirty="0" smtClean="0"/>
                        <a:t>119.46</a:t>
                      </a:r>
                      <a:endParaRPr lang="en-US" sz="1600" dirty="0"/>
                    </a:p>
                  </a:txBody>
                  <a:tcPr/>
                </a:tc>
                <a:tc>
                  <a:txBody>
                    <a:bodyPr/>
                    <a:lstStyle/>
                    <a:p>
                      <a:r>
                        <a:rPr lang="en-US" sz="1600" dirty="0" smtClean="0"/>
                        <a:t>46.23</a:t>
                      </a:r>
                      <a:endParaRPr lang="en-US" sz="1600" dirty="0"/>
                    </a:p>
                  </a:txBody>
                  <a:tcPr/>
                </a:tc>
                <a:tc>
                  <a:txBody>
                    <a:bodyPr/>
                    <a:lstStyle/>
                    <a:p>
                      <a:r>
                        <a:rPr lang="en-US" sz="1600" dirty="0" smtClean="0"/>
                        <a:t>485.04</a:t>
                      </a:r>
                      <a:endParaRPr lang="en-US" sz="1600" dirty="0"/>
                    </a:p>
                  </a:txBody>
                  <a:tcPr/>
                </a:tc>
              </a:tr>
              <a:tr h="350520">
                <a:tc>
                  <a:txBody>
                    <a:bodyPr/>
                    <a:lstStyle/>
                    <a:p>
                      <a:r>
                        <a:rPr lang="en-US" sz="1600" dirty="0" err="1" smtClean="0"/>
                        <a:t>radiosity</a:t>
                      </a:r>
                      <a:endParaRPr lang="en-US" sz="1600" dirty="0"/>
                    </a:p>
                  </a:txBody>
                  <a:tcPr/>
                </a:tc>
                <a:tc>
                  <a:txBody>
                    <a:bodyPr/>
                    <a:lstStyle/>
                    <a:p>
                      <a:r>
                        <a:rPr lang="en-US" sz="1600" dirty="0" smtClean="0"/>
                        <a:t>50.87</a:t>
                      </a:r>
                      <a:endParaRPr lang="en-US" sz="1600" dirty="0"/>
                    </a:p>
                  </a:txBody>
                  <a:tcPr/>
                </a:tc>
                <a:tc>
                  <a:txBody>
                    <a:bodyPr/>
                    <a:lstStyle/>
                    <a:p>
                      <a:r>
                        <a:rPr lang="en-US" sz="1600" dirty="0" smtClean="0"/>
                        <a:t>206.96</a:t>
                      </a:r>
                      <a:endParaRPr lang="en-US" sz="1600" dirty="0"/>
                    </a:p>
                  </a:txBody>
                  <a:tcPr/>
                </a:tc>
                <a:tc>
                  <a:txBody>
                    <a:bodyPr/>
                    <a:lstStyle/>
                    <a:p>
                      <a:r>
                        <a:rPr lang="en-US" sz="1600" dirty="0" smtClean="0"/>
                        <a:t>53.15</a:t>
                      </a:r>
                      <a:endParaRPr lang="en-US" sz="1600" dirty="0"/>
                    </a:p>
                  </a:txBody>
                  <a:tcPr/>
                </a:tc>
                <a:tc>
                  <a:txBody>
                    <a:bodyPr/>
                    <a:lstStyle/>
                    <a:p>
                      <a:r>
                        <a:rPr lang="en-US" sz="1600" dirty="0" smtClean="0"/>
                        <a:t>229.02</a:t>
                      </a:r>
                      <a:endParaRPr lang="en-US" sz="1600" dirty="0"/>
                    </a:p>
                  </a:txBody>
                  <a:tcPr/>
                </a:tc>
                <a:tc>
                  <a:txBody>
                    <a:bodyPr/>
                    <a:lstStyle/>
                    <a:p>
                      <a:r>
                        <a:rPr lang="en-US" sz="1600" dirty="0" smtClean="0"/>
                        <a:t>36.29</a:t>
                      </a:r>
                      <a:endParaRPr lang="en-US" sz="1600" dirty="0"/>
                    </a:p>
                  </a:txBody>
                  <a:tcPr/>
                </a:tc>
                <a:tc>
                  <a:txBody>
                    <a:bodyPr/>
                    <a:lstStyle/>
                    <a:p>
                      <a:r>
                        <a:rPr lang="en-US" sz="1600" dirty="0" smtClean="0"/>
                        <a:t>268.70</a:t>
                      </a:r>
                      <a:endParaRPr lang="en-US" sz="1600" dirty="0"/>
                    </a:p>
                  </a:txBody>
                  <a:tcPr/>
                </a:tc>
              </a:tr>
              <a:tr h="304800">
                <a:tc>
                  <a:txBody>
                    <a:bodyPr/>
                    <a:lstStyle/>
                    <a:p>
                      <a:r>
                        <a:rPr lang="en-US" sz="1600" dirty="0" smtClean="0"/>
                        <a:t>water</a:t>
                      </a:r>
                      <a:endParaRPr lang="en-US" sz="1600" dirty="0"/>
                    </a:p>
                  </a:txBody>
                  <a:tcPr/>
                </a:tc>
                <a:tc>
                  <a:txBody>
                    <a:bodyPr/>
                    <a:lstStyle/>
                    <a:p>
                      <a:r>
                        <a:rPr lang="en-US" sz="1600" dirty="0" smtClean="0"/>
                        <a:t>27.86</a:t>
                      </a:r>
                      <a:endParaRPr lang="en-US" sz="1600" dirty="0"/>
                    </a:p>
                  </a:txBody>
                  <a:tcPr/>
                </a:tc>
                <a:tc>
                  <a:txBody>
                    <a:bodyPr/>
                    <a:lstStyle/>
                    <a:p>
                      <a:r>
                        <a:rPr lang="en-US" sz="1600" dirty="0" smtClean="0"/>
                        <a:t>95.81</a:t>
                      </a:r>
                      <a:endParaRPr lang="en-US" sz="1600" dirty="0"/>
                    </a:p>
                  </a:txBody>
                  <a:tcPr/>
                </a:tc>
                <a:tc>
                  <a:txBody>
                    <a:bodyPr/>
                    <a:lstStyle/>
                    <a:p>
                      <a:r>
                        <a:rPr lang="en-US" sz="1600" dirty="0" smtClean="0"/>
                        <a:t>29.85</a:t>
                      </a:r>
                      <a:endParaRPr lang="en-US" sz="1600" dirty="0"/>
                    </a:p>
                  </a:txBody>
                  <a:tcPr/>
                </a:tc>
                <a:tc>
                  <a:txBody>
                    <a:bodyPr/>
                    <a:lstStyle/>
                    <a:p>
                      <a:r>
                        <a:rPr lang="en-US" sz="1600" dirty="0" smtClean="0"/>
                        <a:t>132.22</a:t>
                      </a:r>
                      <a:endParaRPr lang="en-US" sz="1600" dirty="0"/>
                    </a:p>
                  </a:txBody>
                  <a:tcPr/>
                </a:tc>
                <a:tc>
                  <a:txBody>
                    <a:bodyPr/>
                    <a:lstStyle/>
                    <a:p>
                      <a:r>
                        <a:rPr lang="en-US" sz="1600" dirty="0" smtClean="0"/>
                        <a:t>25.72</a:t>
                      </a:r>
                      <a:endParaRPr lang="en-US" sz="1600" dirty="0"/>
                    </a:p>
                  </a:txBody>
                  <a:tcPr/>
                </a:tc>
                <a:tc>
                  <a:txBody>
                    <a:bodyPr/>
                    <a:lstStyle/>
                    <a:p>
                      <a:r>
                        <a:rPr lang="en-US" sz="1600" dirty="0" smtClean="0"/>
                        <a:t>179.88</a:t>
                      </a:r>
                      <a:endParaRPr lang="en-US" sz="1600" dirty="0"/>
                    </a:p>
                  </a:txBody>
                  <a:tcPr/>
                </a:tc>
              </a:tr>
              <a:tr h="350520">
                <a:tc>
                  <a:txBody>
                    <a:bodyPr/>
                    <a:lstStyle/>
                    <a:p>
                      <a:r>
                        <a:rPr lang="en-US" sz="1600" dirty="0" smtClean="0"/>
                        <a:t>Mean</a:t>
                      </a:r>
                      <a:endParaRPr lang="en-US" sz="1600" dirty="0"/>
                    </a:p>
                  </a:txBody>
                  <a:tcPr/>
                </a:tc>
                <a:tc>
                  <a:txBody>
                    <a:bodyPr/>
                    <a:lstStyle/>
                    <a:p>
                      <a:r>
                        <a:rPr lang="en-US" sz="1600" dirty="0" smtClean="0"/>
                        <a:t>50.75</a:t>
                      </a:r>
                      <a:endParaRPr lang="en-US" sz="1600" dirty="0"/>
                    </a:p>
                  </a:txBody>
                  <a:tcPr/>
                </a:tc>
                <a:tc>
                  <a:txBody>
                    <a:bodyPr/>
                    <a:lstStyle/>
                    <a:p>
                      <a:r>
                        <a:rPr lang="en-US" sz="1600" dirty="0" smtClean="0"/>
                        <a:t>242.03</a:t>
                      </a:r>
                      <a:endParaRPr lang="en-US" sz="1600" dirty="0"/>
                    </a:p>
                  </a:txBody>
                  <a:tcPr/>
                </a:tc>
                <a:tc>
                  <a:txBody>
                    <a:bodyPr/>
                    <a:lstStyle/>
                    <a:p>
                      <a:r>
                        <a:rPr lang="en-US" sz="1600" dirty="0" smtClean="0"/>
                        <a:t>39.39</a:t>
                      </a:r>
                      <a:endParaRPr lang="en-US" sz="1600" dirty="0"/>
                    </a:p>
                  </a:txBody>
                  <a:tcPr/>
                </a:tc>
                <a:tc>
                  <a:txBody>
                    <a:bodyPr/>
                    <a:lstStyle/>
                    <a:p>
                      <a:r>
                        <a:rPr lang="en-US" sz="1600" dirty="0" smtClean="0"/>
                        <a:t>240.54</a:t>
                      </a:r>
                      <a:endParaRPr lang="en-US" sz="1600" dirty="0"/>
                    </a:p>
                  </a:txBody>
                  <a:tcPr/>
                </a:tc>
                <a:tc>
                  <a:txBody>
                    <a:bodyPr/>
                    <a:lstStyle/>
                    <a:p>
                      <a:r>
                        <a:rPr lang="en-US" sz="1600" dirty="0" smtClean="0"/>
                        <a:t>31.52</a:t>
                      </a:r>
                      <a:endParaRPr lang="en-US" sz="1600" dirty="0"/>
                    </a:p>
                  </a:txBody>
                  <a:tcPr/>
                </a:tc>
                <a:tc>
                  <a:txBody>
                    <a:bodyPr/>
                    <a:lstStyle/>
                    <a:p>
                      <a:r>
                        <a:rPr lang="en-US" sz="1600" dirty="0" smtClean="0"/>
                        <a:t>284.71</a:t>
                      </a:r>
                      <a:endParaRPr lang="en-US" sz="1600" dirty="0"/>
                    </a:p>
                  </a:txBody>
                  <a:tcPr/>
                </a:tc>
              </a:tr>
              <a:tr h="403214">
                <a:tc>
                  <a:txBody>
                    <a:bodyPr/>
                    <a:lstStyle/>
                    <a:p>
                      <a:r>
                        <a:rPr lang="en-US" sz="1600" dirty="0" smtClean="0"/>
                        <a:t>Median</a:t>
                      </a:r>
                      <a:endParaRPr lang="en-US" sz="1600" dirty="0"/>
                    </a:p>
                  </a:txBody>
                  <a:tcPr/>
                </a:tc>
                <a:tc>
                  <a:txBody>
                    <a:bodyPr/>
                    <a:lstStyle/>
                    <a:p>
                      <a:r>
                        <a:rPr lang="en-US" sz="1600" dirty="0" smtClean="0"/>
                        <a:t>54.08</a:t>
                      </a:r>
                      <a:endParaRPr lang="en-US" sz="1600" dirty="0"/>
                    </a:p>
                  </a:txBody>
                  <a:tcPr/>
                </a:tc>
                <a:tc>
                  <a:txBody>
                    <a:bodyPr/>
                    <a:lstStyle/>
                    <a:p>
                      <a:r>
                        <a:rPr lang="en-US" sz="1600" dirty="0" smtClean="0"/>
                        <a:t>268.63</a:t>
                      </a:r>
                      <a:endParaRPr lang="en-US" sz="1600" dirty="0"/>
                    </a:p>
                  </a:txBody>
                  <a:tcPr/>
                </a:tc>
                <a:tc>
                  <a:txBody>
                    <a:bodyPr/>
                    <a:lstStyle/>
                    <a:p>
                      <a:r>
                        <a:rPr lang="en-US" sz="1600" dirty="0" smtClean="0"/>
                        <a:t>37.45</a:t>
                      </a:r>
                      <a:endParaRPr lang="en-US" sz="1600" dirty="0"/>
                    </a:p>
                  </a:txBody>
                  <a:tcPr/>
                </a:tc>
                <a:tc>
                  <a:txBody>
                    <a:bodyPr/>
                    <a:lstStyle/>
                    <a:p>
                      <a:r>
                        <a:rPr lang="en-US" sz="1600" dirty="0" smtClean="0"/>
                        <a:t>244.10</a:t>
                      </a:r>
                      <a:endParaRPr lang="en-US" sz="1600" dirty="0"/>
                    </a:p>
                  </a:txBody>
                  <a:tcPr/>
                </a:tc>
                <a:tc>
                  <a:txBody>
                    <a:bodyPr/>
                    <a:lstStyle/>
                    <a:p>
                      <a:r>
                        <a:rPr lang="en-US" sz="1600" dirty="0" smtClean="0"/>
                        <a:t>33.15</a:t>
                      </a:r>
                      <a:endParaRPr lang="en-US" sz="1600" dirty="0"/>
                    </a:p>
                  </a:txBody>
                  <a:tcPr/>
                </a:tc>
                <a:tc>
                  <a:txBody>
                    <a:bodyPr/>
                    <a:lstStyle/>
                    <a:p>
                      <a:r>
                        <a:rPr lang="en-US" sz="1600" dirty="0" smtClean="0"/>
                        <a:t>244.16</a:t>
                      </a:r>
                      <a:endParaRPr lang="en-US" sz="1600" dirty="0"/>
                    </a:p>
                  </a:txBody>
                  <a:tcPr/>
                </a:tc>
              </a:tr>
            </a:tbl>
          </a:graphicData>
        </a:graphic>
      </p:graphicFrame>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109</a:t>
            </a:fld>
            <a:endParaRPr lang="en-US">
              <a:solidFill>
                <a:srgbClr val="E5FFFF"/>
              </a:solidFill>
            </a:endParaRPr>
          </a:p>
        </p:txBody>
      </p:sp>
    </p:spTree>
    <p:extLst>
      <p:ext uri="{BB962C8B-B14F-4D97-AF65-F5344CB8AC3E}">
        <p14:creationId xmlns:p14="http://schemas.microsoft.com/office/powerpoint/2010/main" val="2005450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FF"/>
                </a:solidFill>
              </a:rPr>
              <a:t>Execution Model and System Architecture</a:t>
            </a:r>
          </a:p>
          <a:p>
            <a:pPr>
              <a:spcBef>
                <a:spcPts val="1200"/>
              </a:spcBef>
            </a:pPr>
            <a:r>
              <a:rPr lang="en-US" dirty="0" smtClean="0"/>
              <a:t>Multicore Emulator Front-End</a:t>
            </a:r>
          </a:p>
          <a:p>
            <a:pPr>
              <a:spcBef>
                <a:spcPts val="1200"/>
              </a:spcBef>
            </a:pPr>
            <a:r>
              <a:rPr lang="en-US" dirty="0" smtClean="0"/>
              <a:t>Component Models</a:t>
            </a:r>
          </a:p>
          <a:p>
            <a:pPr lvl="1"/>
            <a:r>
              <a:rPr lang="en-US" dirty="0" smtClean="0"/>
              <a:t>Cores</a:t>
            </a:r>
          </a:p>
          <a:p>
            <a:pPr lvl="1"/>
            <a:r>
              <a:rPr lang="en-US" dirty="0" smtClean="0"/>
              <a:t>Network</a:t>
            </a:r>
          </a:p>
          <a:p>
            <a:pPr lvl="1"/>
            <a:r>
              <a:rPr lang="en-US" dirty="0" smtClean="0"/>
              <a:t>Memory System</a:t>
            </a:r>
          </a:p>
          <a:p>
            <a:pPr>
              <a:spcBef>
                <a:spcPts val="1200"/>
              </a:spcBef>
            </a:pPr>
            <a:r>
              <a:rPr lang="en-US" dirty="0" smtClean="0"/>
              <a:t>Building and Running Manifold Simulations</a:t>
            </a:r>
          </a:p>
          <a:p>
            <a:pPr>
              <a:spcBef>
                <a:spcPts val="1200"/>
              </a:spcBef>
            </a:pPr>
            <a:r>
              <a:rPr lang="en-US" dirty="0" smtClean="0"/>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11</a:t>
            </a:fld>
            <a:endParaRPr lang="en-US">
              <a:solidFill>
                <a:srgbClr val="E5FFFF"/>
              </a:solidFill>
            </a:endParaRPr>
          </a:p>
        </p:txBody>
      </p:sp>
    </p:spTree>
    <p:extLst>
      <p:ext uri="{BB962C8B-B14F-4D97-AF65-F5344CB8AC3E}">
        <p14:creationId xmlns:p14="http://schemas.microsoft.com/office/powerpoint/2010/main" val="351312073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Results: KIPS per Hardware </a:t>
            </a:r>
            <a:r>
              <a:rPr lang="en-US" dirty="0"/>
              <a:t>T</a:t>
            </a:r>
            <a:r>
              <a:rPr lang="en-US" dirty="0" smtClean="0"/>
              <a:t>hread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3522674"/>
              </p:ext>
            </p:extLst>
          </p:nvPr>
        </p:nvGraphicFramePr>
        <p:xfrm>
          <a:off x="544512" y="1189037"/>
          <a:ext cx="8763000" cy="5737214"/>
        </p:xfrm>
        <a:graphic>
          <a:graphicData uri="http://schemas.openxmlformats.org/drawingml/2006/table">
            <a:tbl>
              <a:tblPr firstRow="1" bandRow="1">
                <a:tableStyleId>{5C22544A-7EE6-4342-B048-85BDC9FD1C3A}</a:tableStyleId>
              </a:tblPr>
              <a:tblGrid>
                <a:gridCol w="1143000"/>
                <a:gridCol w="1066800"/>
                <a:gridCol w="1524000"/>
                <a:gridCol w="914400"/>
                <a:gridCol w="1524000"/>
                <a:gridCol w="914400"/>
                <a:gridCol w="1676400"/>
              </a:tblGrid>
              <a:tr h="403214">
                <a:tc>
                  <a:txBody>
                    <a:bodyPr/>
                    <a:lstStyle/>
                    <a:p>
                      <a:endParaRPr lang="en-US" dirty="0"/>
                    </a:p>
                  </a:txBody>
                  <a:tcPr/>
                </a:tc>
                <a:tc gridSpan="2">
                  <a:txBody>
                    <a:bodyPr/>
                    <a:lstStyle/>
                    <a:p>
                      <a:pPr algn="ctr"/>
                      <a:r>
                        <a:rPr lang="en-US" dirty="0" smtClean="0"/>
                        <a:t>16-core</a:t>
                      </a:r>
                      <a:endParaRPr lang="en-US" dirty="0"/>
                    </a:p>
                  </a:txBody>
                  <a:tcPr/>
                </a:tc>
                <a:tc hMerge="1">
                  <a:txBody>
                    <a:bodyPr/>
                    <a:lstStyle/>
                    <a:p>
                      <a:endParaRPr lang="en-US" dirty="0"/>
                    </a:p>
                  </a:txBody>
                  <a:tcPr/>
                </a:tc>
                <a:tc gridSpan="2">
                  <a:txBody>
                    <a:bodyPr/>
                    <a:lstStyle/>
                    <a:p>
                      <a:pPr algn="ctr"/>
                      <a:r>
                        <a:rPr lang="en-US" dirty="0" smtClean="0"/>
                        <a:t>32-core</a:t>
                      </a:r>
                      <a:endParaRPr lang="en-US" dirty="0"/>
                    </a:p>
                  </a:txBody>
                  <a:tcPr/>
                </a:tc>
                <a:tc hMerge="1">
                  <a:txBody>
                    <a:bodyPr/>
                    <a:lstStyle/>
                    <a:p>
                      <a:endParaRPr lang="en-US" dirty="0"/>
                    </a:p>
                  </a:txBody>
                  <a:tcPr/>
                </a:tc>
                <a:tc gridSpan="2">
                  <a:txBody>
                    <a:bodyPr/>
                    <a:lstStyle/>
                    <a:p>
                      <a:pPr algn="ctr"/>
                      <a:r>
                        <a:rPr lang="en-US" dirty="0" smtClean="0"/>
                        <a:t>64-core</a:t>
                      </a:r>
                      <a:endParaRPr lang="en-US" dirty="0"/>
                    </a:p>
                  </a:txBody>
                  <a:tcPr/>
                </a:tc>
                <a:tc hMerge="1">
                  <a:txBody>
                    <a:bodyPr/>
                    <a:lstStyle/>
                    <a:p>
                      <a:endParaRPr lang="en-US" dirty="0"/>
                    </a:p>
                  </a:txBody>
                  <a:tcPr/>
                </a:tc>
              </a:tr>
              <a:tr h="403214">
                <a:tc>
                  <a:txBody>
                    <a:bodyPr/>
                    <a:lstStyle/>
                    <a:p>
                      <a:endParaRPr lang="en-US" sz="1800" dirty="0"/>
                    </a:p>
                  </a:txBody>
                  <a:tcPr/>
                </a:tc>
                <a:tc>
                  <a:txBody>
                    <a:bodyPr/>
                    <a:lstStyle/>
                    <a:p>
                      <a:r>
                        <a:rPr lang="en-US" sz="1800" dirty="0" smtClean="0"/>
                        <a:t>Seq.</a:t>
                      </a:r>
                      <a:endParaRPr lang="en-US" sz="1800" dirty="0"/>
                    </a:p>
                  </a:txBody>
                  <a:tcPr/>
                </a:tc>
                <a:tc>
                  <a:txBody>
                    <a:bodyPr/>
                    <a:lstStyle/>
                    <a:p>
                      <a:r>
                        <a:rPr lang="en-US" sz="1800" dirty="0" smtClean="0"/>
                        <a:t>Para.</a:t>
                      </a:r>
                    </a:p>
                  </a:txBody>
                  <a:tcPr/>
                </a:tc>
                <a:tc>
                  <a:txBody>
                    <a:bodyPr/>
                    <a:lstStyle/>
                    <a:p>
                      <a:r>
                        <a:rPr lang="en-US" sz="1800" dirty="0" smtClean="0"/>
                        <a:t>Seq.</a:t>
                      </a:r>
                      <a:endParaRPr lang="en-US" sz="1800" dirty="0"/>
                    </a:p>
                  </a:txBody>
                  <a:tcPr/>
                </a:tc>
                <a:tc>
                  <a:txBody>
                    <a:bodyPr/>
                    <a:lstStyle/>
                    <a:p>
                      <a:r>
                        <a:rPr lang="en-US" sz="1800" dirty="0" smtClean="0"/>
                        <a:t>Para.</a:t>
                      </a:r>
                      <a:endParaRPr lang="en-US" sz="1800" dirty="0"/>
                    </a:p>
                  </a:txBody>
                  <a:tcPr/>
                </a:tc>
                <a:tc>
                  <a:txBody>
                    <a:bodyPr/>
                    <a:lstStyle/>
                    <a:p>
                      <a:r>
                        <a:rPr lang="en-US" sz="1800" dirty="0" smtClean="0"/>
                        <a:t>Seq.</a:t>
                      </a:r>
                      <a:endParaRPr lang="en-US" sz="1800" dirty="0"/>
                    </a:p>
                  </a:txBody>
                  <a:tcPr/>
                </a:tc>
                <a:tc>
                  <a:txBody>
                    <a:bodyPr/>
                    <a:lstStyle/>
                    <a:p>
                      <a:r>
                        <a:rPr lang="en-US" sz="1800" dirty="0" smtClean="0"/>
                        <a:t>Para.</a:t>
                      </a:r>
                      <a:endParaRPr lang="en-US" sz="1800" dirty="0"/>
                    </a:p>
                  </a:txBody>
                  <a:tcPr/>
                </a:tc>
              </a:tr>
              <a:tr h="336572">
                <a:tc>
                  <a:txBody>
                    <a:bodyPr/>
                    <a:lstStyle/>
                    <a:p>
                      <a:r>
                        <a:rPr lang="en-US" sz="1600" dirty="0" err="1" smtClean="0"/>
                        <a:t>dedup</a:t>
                      </a:r>
                      <a:endParaRPr lang="en-US" sz="1600" dirty="0"/>
                    </a:p>
                  </a:txBody>
                  <a:tcPr/>
                </a:tc>
                <a:tc>
                  <a:txBody>
                    <a:bodyPr/>
                    <a:lstStyle/>
                    <a:p>
                      <a:r>
                        <a:rPr lang="en-US" sz="1600" dirty="0" smtClean="0"/>
                        <a:t>49.28</a:t>
                      </a:r>
                      <a:endParaRPr lang="en-US" sz="1600" dirty="0"/>
                    </a:p>
                  </a:txBody>
                  <a:tcPr/>
                </a:tc>
                <a:tc>
                  <a:txBody>
                    <a:bodyPr/>
                    <a:lstStyle/>
                    <a:p>
                      <a:r>
                        <a:rPr lang="en-US" sz="1600" dirty="0" smtClean="0"/>
                        <a:t>16.31</a:t>
                      </a:r>
                    </a:p>
                  </a:txBody>
                  <a:tcPr/>
                </a:tc>
                <a:tc>
                  <a:txBody>
                    <a:bodyPr/>
                    <a:lstStyle/>
                    <a:p>
                      <a:r>
                        <a:rPr lang="en-US" sz="1600" dirty="0" smtClean="0"/>
                        <a:t>48.56</a:t>
                      </a:r>
                      <a:endParaRPr lang="en-US" sz="1600" dirty="0"/>
                    </a:p>
                  </a:txBody>
                  <a:tcPr/>
                </a:tc>
                <a:tc>
                  <a:txBody>
                    <a:bodyPr/>
                    <a:lstStyle/>
                    <a:p>
                      <a:r>
                        <a:rPr lang="en-US" sz="1600" dirty="0" smtClean="0"/>
                        <a:t>15.48</a:t>
                      </a:r>
                      <a:endParaRPr lang="en-US" sz="1600" dirty="0"/>
                    </a:p>
                  </a:txBody>
                  <a:tcPr/>
                </a:tc>
                <a:tc>
                  <a:txBody>
                    <a:bodyPr/>
                    <a:lstStyle/>
                    <a:p>
                      <a:r>
                        <a:rPr lang="en-US" sz="1600" dirty="0" smtClean="0"/>
                        <a:t>16.88</a:t>
                      </a:r>
                      <a:endParaRPr lang="en-US" sz="1600" dirty="0"/>
                    </a:p>
                  </a:txBody>
                  <a:tcPr/>
                </a:tc>
                <a:tc>
                  <a:txBody>
                    <a:bodyPr/>
                    <a:lstStyle/>
                    <a:p>
                      <a:r>
                        <a:rPr lang="en-US" sz="1600" dirty="0" smtClean="0"/>
                        <a:t>3.42</a:t>
                      </a:r>
                      <a:endParaRPr lang="en-US" sz="1600" dirty="0"/>
                    </a:p>
                  </a:txBody>
                  <a:tcPr/>
                </a:tc>
              </a:tr>
              <a:tr h="381000">
                <a:tc>
                  <a:txBody>
                    <a:bodyPr/>
                    <a:lstStyle/>
                    <a:p>
                      <a:r>
                        <a:rPr lang="en-US" sz="1600" dirty="0" err="1" smtClean="0"/>
                        <a:t>facesim</a:t>
                      </a:r>
                      <a:endParaRPr lang="en-US" sz="1600" dirty="0"/>
                    </a:p>
                  </a:txBody>
                  <a:tcPr/>
                </a:tc>
                <a:tc>
                  <a:txBody>
                    <a:bodyPr/>
                    <a:lstStyle/>
                    <a:p>
                      <a:r>
                        <a:rPr lang="en-US" sz="1600" dirty="0" smtClean="0"/>
                        <a:t>58.66</a:t>
                      </a:r>
                      <a:endParaRPr lang="en-US" sz="1600" dirty="0"/>
                    </a:p>
                  </a:txBody>
                  <a:tcPr/>
                </a:tc>
                <a:tc>
                  <a:txBody>
                    <a:bodyPr/>
                    <a:lstStyle/>
                    <a:p>
                      <a:r>
                        <a:rPr lang="en-US" sz="1600" dirty="0" smtClean="0"/>
                        <a:t>24.34</a:t>
                      </a:r>
                      <a:endParaRPr lang="en-US" sz="1600" dirty="0"/>
                    </a:p>
                  </a:txBody>
                  <a:tcPr/>
                </a:tc>
                <a:tc>
                  <a:txBody>
                    <a:bodyPr/>
                    <a:lstStyle/>
                    <a:p>
                      <a:r>
                        <a:rPr lang="en-US" sz="1600" dirty="0" smtClean="0"/>
                        <a:t>47.90</a:t>
                      </a:r>
                      <a:endParaRPr lang="en-US" sz="1600" dirty="0"/>
                    </a:p>
                  </a:txBody>
                  <a:tcPr/>
                </a:tc>
                <a:tc>
                  <a:txBody>
                    <a:bodyPr/>
                    <a:lstStyle/>
                    <a:p>
                      <a:r>
                        <a:rPr lang="en-US" sz="1600" dirty="0" smtClean="0"/>
                        <a:t>18.26</a:t>
                      </a:r>
                      <a:endParaRPr lang="en-US" sz="1600" dirty="0"/>
                    </a:p>
                  </a:txBody>
                  <a:tcPr/>
                </a:tc>
                <a:tc>
                  <a:txBody>
                    <a:bodyPr/>
                    <a:lstStyle/>
                    <a:p>
                      <a:r>
                        <a:rPr lang="en-US" sz="1600" dirty="0" smtClean="0"/>
                        <a:t>30.01</a:t>
                      </a:r>
                      <a:endParaRPr lang="en-US" sz="1600" dirty="0"/>
                    </a:p>
                  </a:txBody>
                  <a:tcPr/>
                </a:tc>
                <a:tc>
                  <a:txBody>
                    <a:bodyPr/>
                    <a:lstStyle/>
                    <a:p>
                      <a:r>
                        <a:rPr lang="en-US" sz="1600" dirty="0" smtClean="0"/>
                        <a:t>6.97</a:t>
                      </a:r>
                      <a:endParaRPr lang="en-US" sz="1600" dirty="0"/>
                    </a:p>
                  </a:txBody>
                  <a:tcPr/>
                </a:tc>
              </a:tr>
              <a:tr h="304800">
                <a:tc>
                  <a:txBody>
                    <a:bodyPr/>
                    <a:lstStyle/>
                    <a:p>
                      <a:r>
                        <a:rPr lang="en-US" sz="1600" dirty="0" smtClean="0"/>
                        <a:t>ferret</a:t>
                      </a:r>
                      <a:endParaRPr lang="en-US" sz="1600" dirty="0"/>
                    </a:p>
                  </a:txBody>
                  <a:tcPr/>
                </a:tc>
                <a:tc>
                  <a:txBody>
                    <a:bodyPr/>
                    <a:lstStyle/>
                    <a:p>
                      <a:r>
                        <a:rPr lang="en-US" sz="1600" dirty="0" smtClean="0"/>
                        <a:t>57.77</a:t>
                      </a:r>
                      <a:endParaRPr lang="en-US" sz="1600" dirty="0"/>
                    </a:p>
                  </a:txBody>
                  <a:tcPr/>
                </a:tc>
                <a:tc>
                  <a:txBody>
                    <a:bodyPr/>
                    <a:lstStyle/>
                    <a:p>
                      <a:r>
                        <a:rPr lang="en-US" sz="1600" dirty="0" smtClean="0"/>
                        <a:t>21.91</a:t>
                      </a:r>
                      <a:endParaRPr lang="en-US" sz="1600" dirty="0"/>
                    </a:p>
                  </a:txBody>
                  <a:tcPr/>
                </a:tc>
                <a:tc>
                  <a:txBody>
                    <a:bodyPr/>
                    <a:lstStyle/>
                    <a:p>
                      <a:r>
                        <a:rPr lang="en-US" sz="1600" dirty="0" smtClean="0"/>
                        <a:t>35.41</a:t>
                      </a:r>
                      <a:endParaRPr lang="en-US" sz="1600" dirty="0"/>
                    </a:p>
                  </a:txBody>
                  <a:tcPr/>
                </a:tc>
                <a:tc>
                  <a:txBody>
                    <a:bodyPr/>
                    <a:lstStyle/>
                    <a:p>
                      <a:r>
                        <a:rPr lang="en-US" sz="1600" dirty="0" smtClean="0"/>
                        <a:t>10.89</a:t>
                      </a:r>
                      <a:endParaRPr lang="en-US" sz="1600" dirty="0"/>
                    </a:p>
                  </a:txBody>
                  <a:tcPr/>
                </a:tc>
                <a:tc>
                  <a:txBody>
                    <a:bodyPr/>
                    <a:lstStyle/>
                    <a:p>
                      <a:r>
                        <a:rPr lang="en-US" sz="1600" dirty="0" smtClean="0"/>
                        <a:t>18.10</a:t>
                      </a:r>
                      <a:endParaRPr lang="en-US" sz="1600" dirty="0"/>
                    </a:p>
                  </a:txBody>
                  <a:tcPr/>
                </a:tc>
                <a:tc>
                  <a:txBody>
                    <a:bodyPr/>
                    <a:lstStyle/>
                    <a:p>
                      <a:r>
                        <a:rPr lang="en-US" sz="1600" dirty="0" smtClean="0"/>
                        <a:t>3.49</a:t>
                      </a:r>
                      <a:endParaRPr lang="en-US" sz="1600" dirty="0"/>
                    </a:p>
                  </a:txBody>
                  <a:tcPr/>
                </a:tc>
              </a:tr>
              <a:tr h="350520">
                <a:tc>
                  <a:txBody>
                    <a:bodyPr/>
                    <a:lstStyle/>
                    <a:p>
                      <a:r>
                        <a:rPr lang="en-US" sz="1600" dirty="0" err="1" smtClean="0"/>
                        <a:t>freqmine</a:t>
                      </a:r>
                      <a:endParaRPr lang="en-US" sz="1600" dirty="0"/>
                    </a:p>
                  </a:txBody>
                  <a:tcPr/>
                </a:tc>
                <a:tc>
                  <a:txBody>
                    <a:bodyPr/>
                    <a:lstStyle/>
                    <a:p>
                      <a:r>
                        <a:rPr lang="en-US" sz="1600" dirty="0" smtClean="0"/>
                        <a:t>57.15</a:t>
                      </a:r>
                      <a:endParaRPr lang="en-US" sz="1600" dirty="0"/>
                    </a:p>
                  </a:txBody>
                  <a:tcPr/>
                </a:tc>
                <a:tc>
                  <a:txBody>
                    <a:bodyPr/>
                    <a:lstStyle/>
                    <a:p>
                      <a:r>
                        <a:rPr lang="en-US" sz="1600" dirty="0" smtClean="0"/>
                        <a:t>24.23</a:t>
                      </a:r>
                      <a:endParaRPr lang="en-US" sz="1600" dirty="0"/>
                    </a:p>
                  </a:txBody>
                  <a:tcPr/>
                </a:tc>
                <a:tc>
                  <a:txBody>
                    <a:bodyPr/>
                    <a:lstStyle/>
                    <a:p>
                      <a:r>
                        <a:rPr lang="en-US" sz="1600" dirty="0" smtClean="0"/>
                        <a:t>37.01</a:t>
                      </a:r>
                      <a:endParaRPr lang="en-US" sz="1600" dirty="0"/>
                    </a:p>
                  </a:txBody>
                  <a:tcPr/>
                </a:tc>
                <a:tc>
                  <a:txBody>
                    <a:bodyPr/>
                    <a:lstStyle/>
                    <a:p>
                      <a:r>
                        <a:rPr lang="en-US" sz="1600" dirty="0" smtClean="0"/>
                        <a:t>11.30</a:t>
                      </a:r>
                      <a:endParaRPr lang="en-US" sz="1600" dirty="0"/>
                    </a:p>
                  </a:txBody>
                  <a:tcPr/>
                </a:tc>
                <a:tc>
                  <a:txBody>
                    <a:bodyPr/>
                    <a:lstStyle/>
                    <a:p>
                      <a:r>
                        <a:rPr lang="en-US" sz="1600" dirty="0" smtClean="0"/>
                        <a:t>19.37</a:t>
                      </a:r>
                      <a:endParaRPr lang="en-US" sz="1600" dirty="0"/>
                    </a:p>
                  </a:txBody>
                  <a:tcPr/>
                </a:tc>
                <a:tc>
                  <a:txBody>
                    <a:bodyPr/>
                    <a:lstStyle/>
                    <a:p>
                      <a:r>
                        <a:rPr lang="en-US" sz="1600" dirty="0" smtClean="0"/>
                        <a:t>3.50</a:t>
                      </a:r>
                      <a:endParaRPr lang="en-US" sz="1600" dirty="0"/>
                    </a:p>
                  </a:txBody>
                  <a:tcPr/>
                </a:tc>
              </a:tr>
              <a:tr h="328306">
                <a:tc>
                  <a:txBody>
                    <a:bodyPr/>
                    <a:lstStyle/>
                    <a:p>
                      <a:r>
                        <a:rPr lang="en-US" sz="1600" dirty="0" smtClean="0"/>
                        <a:t>stream</a:t>
                      </a:r>
                      <a:endParaRPr lang="en-US" sz="1600" dirty="0"/>
                    </a:p>
                  </a:txBody>
                  <a:tcPr/>
                </a:tc>
                <a:tc>
                  <a:txBody>
                    <a:bodyPr/>
                    <a:lstStyle/>
                    <a:p>
                      <a:r>
                        <a:rPr lang="en-US" sz="1600" dirty="0" smtClean="0"/>
                        <a:t>58.77</a:t>
                      </a:r>
                      <a:endParaRPr lang="en-US" sz="1600" dirty="0"/>
                    </a:p>
                  </a:txBody>
                  <a:tcPr/>
                </a:tc>
                <a:tc>
                  <a:txBody>
                    <a:bodyPr/>
                    <a:lstStyle/>
                    <a:p>
                      <a:r>
                        <a:rPr lang="en-US" sz="1600" dirty="0" smtClean="0"/>
                        <a:t>24.18</a:t>
                      </a:r>
                      <a:endParaRPr lang="en-US" sz="1600" dirty="0"/>
                    </a:p>
                  </a:txBody>
                  <a:tcPr/>
                </a:tc>
                <a:tc>
                  <a:txBody>
                    <a:bodyPr/>
                    <a:lstStyle/>
                    <a:p>
                      <a:r>
                        <a:rPr lang="en-US" sz="1600" dirty="0" smtClean="0"/>
                        <a:t>36.73</a:t>
                      </a:r>
                      <a:endParaRPr lang="en-US" sz="1600" dirty="0"/>
                    </a:p>
                  </a:txBody>
                  <a:tcPr/>
                </a:tc>
                <a:tc>
                  <a:txBody>
                    <a:bodyPr/>
                    <a:lstStyle/>
                    <a:p>
                      <a:r>
                        <a:rPr lang="en-US" sz="1600" dirty="0" smtClean="0"/>
                        <a:t>11.82</a:t>
                      </a:r>
                      <a:endParaRPr lang="en-US" sz="1600" dirty="0"/>
                    </a:p>
                  </a:txBody>
                  <a:tcPr/>
                </a:tc>
                <a:tc>
                  <a:txBody>
                    <a:bodyPr/>
                    <a:lstStyle/>
                    <a:p>
                      <a:r>
                        <a:rPr lang="en-US" sz="1600" dirty="0" smtClean="0"/>
                        <a:t>41.42</a:t>
                      </a:r>
                      <a:endParaRPr lang="en-US" sz="1600" dirty="0"/>
                    </a:p>
                  </a:txBody>
                  <a:tcPr/>
                </a:tc>
                <a:tc>
                  <a:txBody>
                    <a:bodyPr/>
                    <a:lstStyle/>
                    <a:p>
                      <a:r>
                        <a:rPr lang="en-US" sz="1600" dirty="0" smtClean="0"/>
                        <a:t>10.49</a:t>
                      </a:r>
                      <a:endParaRPr lang="en-US" sz="1600" dirty="0"/>
                    </a:p>
                  </a:txBody>
                  <a:tcPr/>
                </a:tc>
              </a:tr>
              <a:tr h="350520">
                <a:tc>
                  <a:txBody>
                    <a:bodyPr/>
                    <a:lstStyle/>
                    <a:p>
                      <a:r>
                        <a:rPr lang="en-US" sz="1600" dirty="0" err="1" smtClean="0"/>
                        <a:t>vips</a:t>
                      </a:r>
                      <a:endParaRPr lang="en-US" sz="1600" dirty="0"/>
                    </a:p>
                  </a:txBody>
                  <a:tcPr/>
                </a:tc>
                <a:tc>
                  <a:txBody>
                    <a:bodyPr/>
                    <a:lstStyle/>
                    <a:p>
                      <a:r>
                        <a:rPr lang="en-US" sz="1600" dirty="0" smtClean="0"/>
                        <a:t>58.03</a:t>
                      </a:r>
                      <a:endParaRPr lang="en-US" sz="1600" dirty="0"/>
                    </a:p>
                  </a:txBody>
                  <a:tcPr/>
                </a:tc>
                <a:tc>
                  <a:txBody>
                    <a:bodyPr/>
                    <a:lstStyle/>
                    <a:p>
                      <a:r>
                        <a:rPr lang="en-US" sz="1600" dirty="0" smtClean="0"/>
                        <a:t>22.93</a:t>
                      </a:r>
                      <a:endParaRPr lang="en-US" sz="1600" dirty="0"/>
                    </a:p>
                  </a:txBody>
                  <a:tcPr/>
                </a:tc>
                <a:tc>
                  <a:txBody>
                    <a:bodyPr/>
                    <a:lstStyle/>
                    <a:p>
                      <a:r>
                        <a:rPr lang="en-US" sz="1600" dirty="0" smtClean="0"/>
                        <a:t>34.92</a:t>
                      </a:r>
                      <a:endParaRPr lang="en-US" sz="1600" dirty="0"/>
                    </a:p>
                  </a:txBody>
                  <a:tcPr/>
                </a:tc>
                <a:tc>
                  <a:txBody>
                    <a:bodyPr/>
                    <a:lstStyle/>
                    <a:p>
                      <a:r>
                        <a:rPr lang="en-US" sz="1600" dirty="0" smtClean="0"/>
                        <a:t>10.73</a:t>
                      </a:r>
                      <a:endParaRPr lang="en-US" sz="1600" dirty="0"/>
                    </a:p>
                  </a:txBody>
                  <a:tcPr/>
                </a:tc>
                <a:tc>
                  <a:txBody>
                    <a:bodyPr/>
                    <a:lstStyle/>
                    <a:p>
                      <a:r>
                        <a:rPr lang="en-US" sz="1600" dirty="0" smtClean="0"/>
                        <a:t>18.02</a:t>
                      </a:r>
                      <a:endParaRPr lang="en-US" sz="1600" dirty="0"/>
                    </a:p>
                  </a:txBody>
                  <a:tcPr/>
                </a:tc>
                <a:tc>
                  <a:txBody>
                    <a:bodyPr/>
                    <a:lstStyle/>
                    <a:p>
                      <a:r>
                        <a:rPr lang="en-US" sz="1600" dirty="0" smtClean="0"/>
                        <a:t>3.28</a:t>
                      </a:r>
                      <a:endParaRPr lang="en-US" sz="1600" dirty="0"/>
                    </a:p>
                  </a:txBody>
                  <a:tcPr/>
                </a:tc>
              </a:tr>
              <a:tr h="381000">
                <a:tc>
                  <a:txBody>
                    <a:bodyPr/>
                    <a:lstStyle/>
                    <a:p>
                      <a:r>
                        <a:rPr lang="en-US" sz="1600" dirty="0" err="1" smtClean="0"/>
                        <a:t>barnes</a:t>
                      </a:r>
                      <a:endParaRPr lang="en-US" sz="1600" dirty="0"/>
                    </a:p>
                  </a:txBody>
                  <a:tcPr/>
                </a:tc>
                <a:tc>
                  <a:txBody>
                    <a:bodyPr/>
                    <a:lstStyle/>
                    <a:p>
                      <a:r>
                        <a:rPr lang="en-US" sz="1600" dirty="0" smtClean="0"/>
                        <a:t>30.66</a:t>
                      </a:r>
                      <a:endParaRPr lang="en-US" sz="1600" dirty="0"/>
                    </a:p>
                  </a:txBody>
                  <a:tcPr/>
                </a:tc>
                <a:tc>
                  <a:txBody>
                    <a:bodyPr/>
                    <a:lstStyle/>
                    <a:p>
                      <a:r>
                        <a:rPr lang="en-US" sz="1600" dirty="0" smtClean="0"/>
                        <a:t>11.64</a:t>
                      </a:r>
                      <a:endParaRPr lang="en-US" sz="1600" dirty="0"/>
                    </a:p>
                  </a:txBody>
                  <a:tcPr/>
                </a:tc>
                <a:tc>
                  <a:txBody>
                    <a:bodyPr/>
                    <a:lstStyle/>
                    <a:p>
                      <a:r>
                        <a:rPr lang="en-US" sz="1600" dirty="0" smtClean="0"/>
                        <a:t>32.62</a:t>
                      </a:r>
                      <a:endParaRPr lang="en-US" sz="1600" dirty="0"/>
                    </a:p>
                  </a:txBody>
                  <a:tcPr/>
                </a:tc>
                <a:tc>
                  <a:txBody>
                    <a:bodyPr/>
                    <a:lstStyle/>
                    <a:p>
                      <a:r>
                        <a:rPr lang="en-US" sz="1600" dirty="0" smtClean="0"/>
                        <a:t>7.67</a:t>
                      </a:r>
                      <a:endParaRPr lang="en-US" sz="1600" dirty="0"/>
                    </a:p>
                  </a:txBody>
                  <a:tcPr/>
                </a:tc>
                <a:tc>
                  <a:txBody>
                    <a:bodyPr/>
                    <a:lstStyle/>
                    <a:p>
                      <a:r>
                        <a:rPr lang="en-US" sz="1600" dirty="0" smtClean="0"/>
                        <a:t>39.61</a:t>
                      </a:r>
                      <a:endParaRPr lang="en-US" sz="1600" dirty="0"/>
                    </a:p>
                  </a:txBody>
                  <a:tcPr/>
                </a:tc>
                <a:tc>
                  <a:txBody>
                    <a:bodyPr/>
                    <a:lstStyle/>
                    <a:p>
                      <a:r>
                        <a:rPr lang="en-US" sz="1600" dirty="0" smtClean="0"/>
                        <a:t>5.49</a:t>
                      </a:r>
                      <a:endParaRPr lang="en-US" sz="1600" dirty="0"/>
                    </a:p>
                  </a:txBody>
                  <a:tcPr/>
                </a:tc>
              </a:tr>
              <a:tr h="304800">
                <a:tc>
                  <a:txBody>
                    <a:bodyPr/>
                    <a:lstStyle/>
                    <a:p>
                      <a:r>
                        <a:rPr lang="en-US" sz="1600" dirty="0" err="1" smtClean="0"/>
                        <a:t>cholesky</a:t>
                      </a:r>
                      <a:endParaRPr lang="en-US" sz="1600" dirty="0"/>
                    </a:p>
                  </a:txBody>
                  <a:tcPr/>
                </a:tc>
                <a:tc>
                  <a:txBody>
                    <a:bodyPr/>
                    <a:lstStyle/>
                    <a:p>
                      <a:r>
                        <a:rPr lang="en-US" sz="1600" dirty="0" smtClean="0"/>
                        <a:t>57.95</a:t>
                      </a:r>
                      <a:endParaRPr lang="en-US" sz="1600" dirty="0"/>
                    </a:p>
                  </a:txBody>
                  <a:tcPr/>
                </a:tc>
                <a:tc>
                  <a:txBody>
                    <a:bodyPr/>
                    <a:lstStyle/>
                    <a:p>
                      <a:r>
                        <a:rPr lang="en-US" sz="1600" dirty="0" smtClean="0"/>
                        <a:t>23.19</a:t>
                      </a:r>
                      <a:endParaRPr lang="en-US" sz="1600" dirty="0"/>
                    </a:p>
                  </a:txBody>
                  <a:tcPr/>
                </a:tc>
                <a:tc>
                  <a:txBody>
                    <a:bodyPr/>
                    <a:lstStyle/>
                    <a:p>
                      <a:r>
                        <a:rPr lang="en-US" sz="1600" dirty="0" smtClean="0"/>
                        <a:t>38.87</a:t>
                      </a:r>
                      <a:endParaRPr lang="en-US" sz="1600" dirty="0"/>
                    </a:p>
                  </a:txBody>
                  <a:tcPr/>
                </a:tc>
                <a:tc>
                  <a:txBody>
                    <a:bodyPr/>
                    <a:lstStyle/>
                    <a:p>
                      <a:r>
                        <a:rPr lang="en-US" sz="1600" dirty="0" smtClean="0"/>
                        <a:t>11.57</a:t>
                      </a:r>
                      <a:endParaRPr lang="en-US" sz="1600" dirty="0"/>
                    </a:p>
                  </a:txBody>
                  <a:tcPr/>
                </a:tc>
                <a:tc>
                  <a:txBody>
                    <a:bodyPr/>
                    <a:lstStyle/>
                    <a:p>
                      <a:r>
                        <a:rPr lang="en-US" sz="1600" dirty="0" smtClean="0"/>
                        <a:t>45.68</a:t>
                      </a:r>
                      <a:endParaRPr lang="en-US" sz="1600" dirty="0"/>
                    </a:p>
                  </a:txBody>
                  <a:tcPr/>
                </a:tc>
                <a:tc>
                  <a:txBody>
                    <a:bodyPr/>
                    <a:lstStyle/>
                    <a:p>
                      <a:r>
                        <a:rPr lang="en-US" sz="1600" dirty="0" smtClean="0"/>
                        <a:t>12.29</a:t>
                      </a:r>
                      <a:endParaRPr lang="en-US" sz="1600" dirty="0"/>
                    </a:p>
                  </a:txBody>
                  <a:tcPr/>
                </a:tc>
              </a:tr>
              <a:tr h="350520">
                <a:tc>
                  <a:txBody>
                    <a:bodyPr/>
                    <a:lstStyle/>
                    <a:p>
                      <a:r>
                        <a:rPr lang="en-US" sz="1600" dirty="0" err="1" smtClean="0"/>
                        <a:t>fmm</a:t>
                      </a:r>
                      <a:endParaRPr lang="en-US" sz="1600" dirty="0"/>
                    </a:p>
                  </a:txBody>
                  <a:tcPr/>
                </a:tc>
                <a:tc>
                  <a:txBody>
                    <a:bodyPr/>
                    <a:lstStyle/>
                    <a:p>
                      <a:r>
                        <a:rPr lang="en-US" sz="1600" dirty="0" smtClean="0"/>
                        <a:t>51.01</a:t>
                      </a:r>
                      <a:endParaRPr lang="en-US" sz="1600" dirty="0"/>
                    </a:p>
                  </a:txBody>
                  <a:tcPr/>
                </a:tc>
                <a:tc>
                  <a:txBody>
                    <a:bodyPr/>
                    <a:lstStyle/>
                    <a:p>
                      <a:r>
                        <a:rPr lang="en-US" sz="1600" dirty="0" smtClean="0"/>
                        <a:t>19.42</a:t>
                      </a:r>
                      <a:endParaRPr lang="en-US" sz="1600" dirty="0"/>
                    </a:p>
                  </a:txBody>
                  <a:tcPr/>
                </a:tc>
                <a:tc>
                  <a:txBody>
                    <a:bodyPr/>
                    <a:lstStyle/>
                    <a:p>
                      <a:r>
                        <a:rPr lang="en-US" sz="1600" dirty="0" smtClean="0"/>
                        <a:t>37.90</a:t>
                      </a:r>
                      <a:endParaRPr lang="en-US" sz="1600" dirty="0"/>
                    </a:p>
                  </a:txBody>
                  <a:tcPr/>
                </a:tc>
                <a:tc>
                  <a:txBody>
                    <a:bodyPr/>
                    <a:lstStyle/>
                    <a:p>
                      <a:r>
                        <a:rPr lang="en-US" sz="1600" dirty="0" smtClean="0"/>
                        <a:t>11.63</a:t>
                      </a:r>
                      <a:endParaRPr lang="en-US" sz="1600" dirty="0"/>
                    </a:p>
                  </a:txBody>
                  <a:tcPr/>
                </a:tc>
                <a:tc>
                  <a:txBody>
                    <a:bodyPr/>
                    <a:lstStyle/>
                    <a:p>
                      <a:r>
                        <a:rPr lang="en-US" sz="1600" dirty="0" smtClean="0"/>
                        <a:t>40.94</a:t>
                      </a:r>
                      <a:endParaRPr lang="en-US" sz="1600" dirty="0"/>
                    </a:p>
                  </a:txBody>
                  <a:tcPr/>
                </a:tc>
                <a:tc>
                  <a:txBody>
                    <a:bodyPr/>
                    <a:lstStyle/>
                    <a:p>
                      <a:r>
                        <a:rPr lang="en-US" sz="1600" dirty="0" smtClean="0"/>
                        <a:t>13.14</a:t>
                      </a:r>
                      <a:endParaRPr lang="en-US" sz="1600" dirty="0"/>
                    </a:p>
                  </a:txBody>
                  <a:tcPr/>
                </a:tc>
              </a:tr>
              <a:tr h="304800">
                <a:tc>
                  <a:txBody>
                    <a:bodyPr/>
                    <a:lstStyle/>
                    <a:p>
                      <a:r>
                        <a:rPr lang="en-US" sz="1600" dirty="0" err="1" smtClean="0"/>
                        <a:t>lu</a:t>
                      </a:r>
                      <a:endParaRPr lang="en-US" sz="1600" dirty="0"/>
                    </a:p>
                  </a:txBody>
                  <a:tcPr/>
                </a:tc>
                <a:tc>
                  <a:txBody>
                    <a:bodyPr/>
                    <a:lstStyle/>
                    <a:p>
                      <a:r>
                        <a:rPr lang="en-US" sz="1600" dirty="0" smtClean="0"/>
                        <a:t>50.93</a:t>
                      </a:r>
                      <a:endParaRPr lang="en-US" sz="1600" dirty="0"/>
                    </a:p>
                  </a:txBody>
                  <a:tcPr/>
                </a:tc>
                <a:tc>
                  <a:txBody>
                    <a:bodyPr/>
                    <a:lstStyle/>
                    <a:p>
                      <a:r>
                        <a:rPr lang="en-US" sz="1600" dirty="0" smtClean="0"/>
                        <a:t>11.98</a:t>
                      </a:r>
                      <a:endParaRPr lang="en-US" sz="1600" dirty="0"/>
                    </a:p>
                  </a:txBody>
                  <a:tcPr/>
                </a:tc>
                <a:tc>
                  <a:txBody>
                    <a:bodyPr/>
                    <a:lstStyle/>
                    <a:p>
                      <a:r>
                        <a:rPr lang="en-US" sz="1600" dirty="0" smtClean="0"/>
                        <a:t>39.78</a:t>
                      </a:r>
                      <a:endParaRPr lang="en-US" sz="1600" dirty="0"/>
                    </a:p>
                  </a:txBody>
                  <a:tcPr/>
                </a:tc>
                <a:tc>
                  <a:txBody>
                    <a:bodyPr/>
                    <a:lstStyle/>
                    <a:p>
                      <a:r>
                        <a:rPr lang="en-US" sz="1600" dirty="0" smtClean="0"/>
                        <a:t>5.43</a:t>
                      </a:r>
                      <a:endParaRPr lang="en-US" sz="1600" dirty="0"/>
                    </a:p>
                  </a:txBody>
                  <a:tcPr/>
                </a:tc>
                <a:tc>
                  <a:txBody>
                    <a:bodyPr/>
                    <a:lstStyle/>
                    <a:p>
                      <a:r>
                        <a:rPr lang="en-US" sz="1600" dirty="0" smtClean="0"/>
                        <a:t>46.23</a:t>
                      </a:r>
                      <a:endParaRPr lang="en-US" sz="1600" dirty="0"/>
                    </a:p>
                  </a:txBody>
                  <a:tcPr/>
                </a:tc>
                <a:tc>
                  <a:txBody>
                    <a:bodyPr/>
                    <a:lstStyle/>
                    <a:p>
                      <a:r>
                        <a:rPr lang="en-US" sz="1600" dirty="0" smtClean="0"/>
                        <a:t>12.13</a:t>
                      </a:r>
                      <a:endParaRPr lang="en-US" sz="1600" dirty="0"/>
                    </a:p>
                  </a:txBody>
                  <a:tcPr/>
                </a:tc>
              </a:tr>
              <a:tr h="350520">
                <a:tc>
                  <a:txBody>
                    <a:bodyPr/>
                    <a:lstStyle/>
                    <a:p>
                      <a:r>
                        <a:rPr lang="en-US" sz="1600" dirty="0" err="1" smtClean="0"/>
                        <a:t>radiosity</a:t>
                      </a:r>
                      <a:endParaRPr lang="en-US" sz="1600" dirty="0"/>
                    </a:p>
                  </a:txBody>
                  <a:tcPr/>
                </a:tc>
                <a:tc>
                  <a:txBody>
                    <a:bodyPr/>
                    <a:lstStyle/>
                    <a:p>
                      <a:r>
                        <a:rPr lang="en-US" sz="1600" dirty="0" smtClean="0"/>
                        <a:t>50.87</a:t>
                      </a:r>
                      <a:endParaRPr lang="en-US" sz="1600" dirty="0"/>
                    </a:p>
                  </a:txBody>
                  <a:tcPr/>
                </a:tc>
                <a:tc>
                  <a:txBody>
                    <a:bodyPr/>
                    <a:lstStyle/>
                    <a:p>
                      <a:r>
                        <a:rPr lang="en-US" sz="1600" dirty="0" smtClean="0"/>
                        <a:t>15.92</a:t>
                      </a:r>
                      <a:endParaRPr lang="en-US" sz="1600" dirty="0"/>
                    </a:p>
                  </a:txBody>
                  <a:tcPr/>
                </a:tc>
                <a:tc>
                  <a:txBody>
                    <a:bodyPr/>
                    <a:lstStyle/>
                    <a:p>
                      <a:r>
                        <a:rPr lang="en-US" sz="1600" dirty="0" smtClean="0"/>
                        <a:t>53.15</a:t>
                      </a:r>
                      <a:endParaRPr lang="en-US" sz="1600" dirty="0"/>
                    </a:p>
                  </a:txBody>
                  <a:tcPr/>
                </a:tc>
                <a:tc>
                  <a:txBody>
                    <a:bodyPr/>
                    <a:lstStyle/>
                    <a:p>
                      <a:r>
                        <a:rPr lang="en-US" sz="1600" dirty="0" smtClean="0"/>
                        <a:t>10.41</a:t>
                      </a:r>
                      <a:endParaRPr lang="en-US" sz="1600" dirty="0"/>
                    </a:p>
                  </a:txBody>
                  <a:tcPr/>
                </a:tc>
                <a:tc>
                  <a:txBody>
                    <a:bodyPr/>
                    <a:lstStyle/>
                    <a:p>
                      <a:r>
                        <a:rPr lang="en-US" sz="1600" dirty="0" smtClean="0"/>
                        <a:t>36.29</a:t>
                      </a:r>
                      <a:endParaRPr lang="en-US" sz="1600" dirty="0"/>
                    </a:p>
                  </a:txBody>
                  <a:tcPr/>
                </a:tc>
                <a:tc>
                  <a:txBody>
                    <a:bodyPr/>
                    <a:lstStyle/>
                    <a:p>
                      <a:r>
                        <a:rPr lang="en-US" sz="1600" dirty="0" smtClean="0"/>
                        <a:t>6.72</a:t>
                      </a:r>
                      <a:endParaRPr lang="en-US" sz="1600" dirty="0"/>
                    </a:p>
                  </a:txBody>
                  <a:tcPr/>
                </a:tc>
              </a:tr>
              <a:tr h="304800">
                <a:tc>
                  <a:txBody>
                    <a:bodyPr/>
                    <a:lstStyle/>
                    <a:p>
                      <a:r>
                        <a:rPr lang="en-US" sz="1600" dirty="0" smtClean="0"/>
                        <a:t>water</a:t>
                      </a:r>
                      <a:endParaRPr lang="en-US" sz="1600" dirty="0"/>
                    </a:p>
                  </a:txBody>
                  <a:tcPr/>
                </a:tc>
                <a:tc>
                  <a:txBody>
                    <a:bodyPr/>
                    <a:lstStyle/>
                    <a:p>
                      <a:r>
                        <a:rPr lang="en-US" sz="1600" dirty="0" smtClean="0"/>
                        <a:t>27.86</a:t>
                      </a:r>
                      <a:endParaRPr lang="en-US" sz="1600" dirty="0"/>
                    </a:p>
                  </a:txBody>
                  <a:tcPr/>
                </a:tc>
                <a:tc>
                  <a:txBody>
                    <a:bodyPr/>
                    <a:lstStyle/>
                    <a:p>
                      <a:r>
                        <a:rPr lang="en-US" sz="1600" dirty="0" smtClean="0"/>
                        <a:t>7.37</a:t>
                      </a:r>
                      <a:endParaRPr lang="en-US" sz="1600" dirty="0"/>
                    </a:p>
                  </a:txBody>
                  <a:tcPr/>
                </a:tc>
                <a:tc>
                  <a:txBody>
                    <a:bodyPr/>
                    <a:lstStyle/>
                    <a:p>
                      <a:r>
                        <a:rPr lang="en-US" sz="1600" dirty="0" smtClean="0"/>
                        <a:t>29.85</a:t>
                      </a:r>
                      <a:endParaRPr lang="en-US" sz="1600" dirty="0"/>
                    </a:p>
                  </a:txBody>
                  <a:tcPr/>
                </a:tc>
                <a:tc>
                  <a:txBody>
                    <a:bodyPr/>
                    <a:lstStyle/>
                    <a:p>
                      <a:r>
                        <a:rPr lang="en-US" sz="1600" dirty="0" smtClean="0"/>
                        <a:t>6.01</a:t>
                      </a:r>
                      <a:endParaRPr lang="en-US" sz="1600" dirty="0"/>
                    </a:p>
                  </a:txBody>
                  <a:tcPr/>
                </a:tc>
                <a:tc>
                  <a:txBody>
                    <a:bodyPr/>
                    <a:lstStyle/>
                    <a:p>
                      <a:r>
                        <a:rPr lang="en-US" sz="1600" dirty="0" smtClean="0"/>
                        <a:t>25.72</a:t>
                      </a:r>
                      <a:endParaRPr lang="en-US" sz="1600" dirty="0"/>
                    </a:p>
                  </a:txBody>
                  <a:tcPr/>
                </a:tc>
                <a:tc>
                  <a:txBody>
                    <a:bodyPr/>
                    <a:lstStyle/>
                    <a:p>
                      <a:r>
                        <a:rPr lang="en-US" sz="1600" dirty="0" smtClean="0"/>
                        <a:t>4.50</a:t>
                      </a:r>
                      <a:endParaRPr lang="en-US" sz="1600" dirty="0"/>
                    </a:p>
                  </a:txBody>
                  <a:tcPr/>
                </a:tc>
              </a:tr>
              <a:tr h="350520">
                <a:tc>
                  <a:txBody>
                    <a:bodyPr/>
                    <a:lstStyle/>
                    <a:p>
                      <a:r>
                        <a:rPr lang="en-US" sz="1600" dirty="0" smtClean="0"/>
                        <a:t>Mean</a:t>
                      </a:r>
                      <a:endParaRPr lang="en-US" sz="1600" dirty="0"/>
                    </a:p>
                  </a:txBody>
                  <a:tcPr/>
                </a:tc>
                <a:tc>
                  <a:txBody>
                    <a:bodyPr/>
                    <a:lstStyle/>
                    <a:p>
                      <a:r>
                        <a:rPr lang="en-US" sz="1600" dirty="0" smtClean="0"/>
                        <a:t>50.75</a:t>
                      </a:r>
                      <a:endParaRPr lang="en-US" sz="1600" dirty="0"/>
                    </a:p>
                  </a:txBody>
                  <a:tcPr/>
                </a:tc>
                <a:tc>
                  <a:txBody>
                    <a:bodyPr/>
                    <a:lstStyle/>
                    <a:p>
                      <a:r>
                        <a:rPr lang="en-US" sz="1600" dirty="0" smtClean="0"/>
                        <a:t>18.62</a:t>
                      </a:r>
                      <a:endParaRPr lang="en-US" sz="1600" dirty="0"/>
                    </a:p>
                  </a:txBody>
                  <a:tcPr/>
                </a:tc>
                <a:tc>
                  <a:txBody>
                    <a:bodyPr/>
                    <a:lstStyle/>
                    <a:p>
                      <a:r>
                        <a:rPr lang="en-US" sz="1600" dirty="0" smtClean="0"/>
                        <a:t>39.39</a:t>
                      </a:r>
                      <a:endParaRPr lang="en-US" sz="1600" dirty="0"/>
                    </a:p>
                  </a:txBody>
                  <a:tcPr/>
                </a:tc>
                <a:tc>
                  <a:txBody>
                    <a:bodyPr/>
                    <a:lstStyle/>
                    <a:p>
                      <a:r>
                        <a:rPr lang="en-US" sz="1600" dirty="0" smtClean="0"/>
                        <a:t>10.93</a:t>
                      </a:r>
                      <a:endParaRPr lang="en-US" sz="1600" dirty="0"/>
                    </a:p>
                  </a:txBody>
                  <a:tcPr/>
                </a:tc>
                <a:tc>
                  <a:txBody>
                    <a:bodyPr/>
                    <a:lstStyle/>
                    <a:p>
                      <a:r>
                        <a:rPr lang="en-US" sz="1600" dirty="0" smtClean="0"/>
                        <a:t>31.52</a:t>
                      </a:r>
                      <a:endParaRPr lang="en-US" sz="1600" dirty="0"/>
                    </a:p>
                  </a:txBody>
                  <a:tcPr/>
                </a:tc>
                <a:tc>
                  <a:txBody>
                    <a:bodyPr/>
                    <a:lstStyle/>
                    <a:p>
                      <a:r>
                        <a:rPr lang="en-US" sz="1600" dirty="0" smtClean="0"/>
                        <a:t>7.12</a:t>
                      </a:r>
                      <a:endParaRPr lang="en-US" sz="1600" dirty="0"/>
                    </a:p>
                  </a:txBody>
                  <a:tcPr/>
                </a:tc>
              </a:tr>
              <a:tr h="403214">
                <a:tc>
                  <a:txBody>
                    <a:bodyPr/>
                    <a:lstStyle/>
                    <a:p>
                      <a:r>
                        <a:rPr lang="en-US" sz="1600" dirty="0" smtClean="0"/>
                        <a:t>Median</a:t>
                      </a:r>
                      <a:endParaRPr lang="en-US" sz="1600" dirty="0"/>
                    </a:p>
                  </a:txBody>
                  <a:tcPr/>
                </a:tc>
                <a:tc>
                  <a:txBody>
                    <a:bodyPr/>
                    <a:lstStyle/>
                    <a:p>
                      <a:r>
                        <a:rPr lang="en-US" sz="1600" dirty="0" smtClean="0"/>
                        <a:t>54.08</a:t>
                      </a:r>
                      <a:endParaRPr lang="en-US" sz="1600" dirty="0"/>
                    </a:p>
                  </a:txBody>
                  <a:tcPr/>
                </a:tc>
                <a:tc>
                  <a:txBody>
                    <a:bodyPr/>
                    <a:lstStyle/>
                    <a:p>
                      <a:r>
                        <a:rPr lang="en-US" sz="1600" dirty="0" smtClean="0"/>
                        <a:t>20.66</a:t>
                      </a:r>
                      <a:endParaRPr lang="en-US" sz="1600" dirty="0"/>
                    </a:p>
                  </a:txBody>
                  <a:tcPr/>
                </a:tc>
                <a:tc>
                  <a:txBody>
                    <a:bodyPr/>
                    <a:lstStyle/>
                    <a:p>
                      <a:r>
                        <a:rPr lang="en-US" sz="1600" dirty="0" smtClean="0"/>
                        <a:t>37.45</a:t>
                      </a:r>
                      <a:endParaRPr lang="en-US" sz="1600" dirty="0"/>
                    </a:p>
                  </a:txBody>
                  <a:tcPr/>
                </a:tc>
                <a:tc>
                  <a:txBody>
                    <a:bodyPr/>
                    <a:lstStyle/>
                    <a:p>
                      <a:r>
                        <a:rPr lang="en-US" sz="1600" dirty="0" smtClean="0"/>
                        <a:t>11.09</a:t>
                      </a:r>
                      <a:endParaRPr lang="en-US" sz="1600" dirty="0"/>
                    </a:p>
                  </a:txBody>
                  <a:tcPr/>
                </a:tc>
                <a:tc>
                  <a:txBody>
                    <a:bodyPr/>
                    <a:lstStyle/>
                    <a:p>
                      <a:r>
                        <a:rPr lang="en-US" sz="1600" dirty="0" smtClean="0"/>
                        <a:t>33.15</a:t>
                      </a:r>
                      <a:endParaRPr lang="en-US" sz="1600" dirty="0"/>
                    </a:p>
                  </a:txBody>
                  <a:tcPr/>
                </a:tc>
                <a:tc>
                  <a:txBody>
                    <a:bodyPr/>
                    <a:lstStyle/>
                    <a:p>
                      <a:r>
                        <a:rPr lang="en-US" sz="1600" smtClean="0"/>
                        <a:t>6.10</a:t>
                      </a:r>
                      <a:endParaRPr lang="en-US" sz="1600" dirty="0"/>
                    </a:p>
                  </a:txBody>
                  <a:tcPr/>
                </a:tc>
              </a:tr>
            </a:tbl>
          </a:graphicData>
        </a:graphic>
      </p:graphicFrame>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110</a:t>
            </a:fld>
            <a:endParaRPr lang="en-US">
              <a:solidFill>
                <a:srgbClr val="E5FFFF"/>
              </a:solidFill>
            </a:endParaRPr>
          </a:p>
        </p:txBody>
      </p:sp>
    </p:spTree>
    <p:extLst>
      <p:ext uri="{BB962C8B-B14F-4D97-AF65-F5344CB8AC3E}">
        <p14:creationId xmlns:p14="http://schemas.microsoft.com/office/powerpoint/2010/main" val="37356841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t>Multicore Emulator Front-End</a:t>
            </a:r>
          </a:p>
          <a:p>
            <a:pPr>
              <a:spcBef>
                <a:spcPts val="1200"/>
              </a:spcBef>
            </a:pPr>
            <a:r>
              <a:rPr lang="en-US" dirty="0" smtClean="0">
                <a:solidFill>
                  <a:srgbClr val="000000"/>
                </a:solidFill>
              </a:rPr>
              <a:t>Component Models</a:t>
            </a:r>
          </a:p>
          <a:p>
            <a:pPr lvl="1"/>
            <a:r>
              <a:rPr lang="en-US" dirty="0" smtClean="0"/>
              <a:t>Cores</a:t>
            </a:r>
          </a:p>
          <a:p>
            <a:pPr lvl="1"/>
            <a:r>
              <a:rPr lang="en-US" dirty="0" smtClean="0">
                <a:solidFill>
                  <a:srgbClr val="000000"/>
                </a:solidFill>
              </a:rPr>
              <a:t>Network</a:t>
            </a:r>
          </a:p>
          <a:p>
            <a:pPr lvl="1"/>
            <a:r>
              <a:rPr lang="en-US" dirty="0" smtClean="0">
                <a:solidFill>
                  <a:srgbClr val="000000"/>
                </a:solidFill>
              </a:rPr>
              <a:t>Memory System</a:t>
            </a:r>
          </a:p>
          <a:p>
            <a:pPr>
              <a:spcBef>
                <a:spcPts val="1200"/>
              </a:spcBef>
            </a:pPr>
            <a:r>
              <a:rPr lang="en-US" dirty="0" smtClean="0"/>
              <a:t>Building and Running Manifold Simulations</a:t>
            </a:r>
          </a:p>
          <a:p>
            <a:pPr>
              <a:spcBef>
                <a:spcPts val="1200"/>
              </a:spcBef>
            </a:pPr>
            <a:r>
              <a:rPr lang="en-US" dirty="0" smtClean="0">
                <a:solidFill>
                  <a:srgbClr val="0000FF"/>
                </a:solidFill>
              </a:rPr>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111</a:t>
            </a:fld>
            <a:endParaRPr lang="en-US">
              <a:solidFill>
                <a:srgbClr val="E5FFFF"/>
              </a:solidFill>
            </a:endParaRPr>
          </a:p>
        </p:txBody>
      </p:sp>
    </p:spTree>
    <p:extLst>
      <p:ext uri="{BB962C8B-B14F-4D97-AF65-F5344CB8AC3E}">
        <p14:creationId xmlns:p14="http://schemas.microsoft.com/office/powerpoint/2010/main" val="42307123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1230312" y="3246437"/>
            <a:ext cx="8568531" cy="1653678"/>
          </a:xfrm>
        </p:spPr>
        <p:txBody>
          <a:bodyPr/>
          <a:lstStyle/>
          <a:p>
            <a:pPr algn="r"/>
            <a:r>
              <a:rPr lang="en-US" sz="4000" dirty="0" smtClean="0"/>
              <a:t>Energy Introspector: Integration of Physical Models</a:t>
            </a:r>
            <a:endParaRPr lang="en-US" sz="4000" dirty="0"/>
          </a:p>
        </p:txBody>
      </p:sp>
      <p:sp>
        <p:nvSpPr>
          <p:cNvPr id="4"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solidFill>
                  <a:srgbClr val="E5FFFF"/>
                </a:solidFill>
              </a:rPr>
              <a:pPr/>
              <a:t>112</a:t>
            </a:fld>
            <a:endParaRPr lang="en-US">
              <a:solidFill>
                <a:srgbClr val="E5FFFF"/>
              </a:solidFill>
            </a:endParaRPr>
          </a:p>
        </p:txBody>
      </p:sp>
    </p:spTree>
    <p:extLst>
      <p:ext uri="{BB962C8B-B14F-4D97-AF65-F5344CB8AC3E}">
        <p14:creationId xmlns:p14="http://schemas.microsoft.com/office/powerpoint/2010/main" val="36420812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3" name="Straight Arrow Connector 532"/>
          <p:cNvCxnSpPr/>
          <p:nvPr/>
        </p:nvCxnSpPr>
        <p:spPr bwMode="auto">
          <a:xfrm>
            <a:off x="2268141" y="2855877"/>
            <a:ext cx="0" cy="1343942"/>
          </a:xfrm>
          <a:prstGeom prst="straightConnector1">
            <a:avLst/>
          </a:prstGeom>
          <a:noFill/>
          <a:ln w="28575" cap="flat" cmpd="sng" algn="ctr">
            <a:solidFill>
              <a:schemeClr val="accent4">
                <a:lumMod val="50000"/>
              </a:schemeClr>
            </a:solidFill>
            <a:prstDash val="sysDash"/>
            <a:round/>
            <a:headEnd type="arrow"/>
            <a:tailEnd type="none"/>
          </a:ln>
          <a:effectLst/>
        </p:spPr>
      </p:cxnSp>
      <p:sp>
        <p:nvSpPr>
          <p:cNvPr id="534" name="Rectangle 81"/>
          <p:cNvSpPr>
            <a:spLocks/>
          </p:cNvSpPr>
          <p:nvPr/>
        </p:nvSpPr>
        <p:spPr bwMode="auto">
          <a:xfrm>
            <a:off x="3481963" y="4504470"/>
            <a:ext cx="2341477" cy="5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130000"/>
              </a:lnSpc>
              <a:buClrTx/>
              <a:buSzTx/>
            </a:pPr>
            <a:r>
              <a:rPr lang="en-US" sz="1500" i="1" dirty="0">
                <a:solidFill>
                  <a:srgbClr val="DADADA">
                    <a:lumMod val="50000"/>
                  </a:srgbClr>
                </a:solidFill>
                <a:latin typeface="Tahoma" pitchFamily="34" charset="0"/>
                <a:ea typeface="ＭＳ Ｐゴシック" charset="0"/>
                <a:cs typeface="Gill Sans" charset="0"/>
              </a:rPr>
              <a:t>Monitored Physics</a:t>
            </a:r>
            <a:br>
              <a:rPr lang="en-US" sz="1500" i="1" dirty="0">
                <a:solidFill>
                  <a:srgbClr val="DADADA">
                    <a:lumMod val="50000"/>
                  </a:srgbClr>
                </a:solidFill>
                <a:latin typeface="Tahoma" pitchFamily="34" charset="0"/>
                <a:ea typeface="ＭＳ Ｐゴシック" charset="0"/>
                <a:cs typeface="Gill Sans" charset="0"/>
              </a:rPr>
            </a:br>
            <a:r>
              <a:rPr lang="en-US" sz="1500" i="1" dirty="0">
                <a:solidFill>
                  <a:srgbClr val="DADADA">
                    <a:lumMod val="50000"/>
                  </a:srgbClr>
                </a:solidFill>
                <a:latin typeface="Tahoma" pitchFamily="34" charset="0"/>
                <a:ea typeface="ＭＳ Ｐゴシック" charset="0"/>
                <a:cs typeface="Gill Sans" charset="0"/>
              </a:rPr>
              <a:t>(Power, Temperature, etc.)</a:t>
            </a:r>
          </a:p>
        </p:txBody>
      </p:sp>
      <p:cxnSp>
        <p:nvCxnSpPr>
          <p:cNvPr id="536" name="Straight Arrow Connector 535"/>
          <p:cNvCxnSpPr/>
          <p:nvPr/>
        </p:nvCxnSpPr>
        <p:spPr bwMode="auto">
          <a:xfrm flipH="1">
            <a:off x="3360208" y="4367812"/>
            <a:ext cx="2436151" cy="0"/>
          </a:xfrm>
          <a:prstGeom prst="straightConnector1">
            <a:avLst/>
          </a:prstGeom>
          <a:noFill/>
          <a:ln w="28575" cap="flat" cmpd="sng" algn="ctr">
            <a:solidFill>
              <a:schemeClr val="accent4">
                <a:lumMod val="50000"/>
              </a:schemeClr>
            </a:solidFill>
            <a:prstDash val="sysDash"/>
            <a:round/>
            <a:headEnd type="arrow"/>
            <a:tailEnd type="none"/>
          </a:ln>
          <a:effectLst/>
        </p:spPr>
      </p:cxnSp>
      <p:pic>
        <p:nvPicPr>
          <p:cNvPr id="86" name="Picture 85"/>
          <p:cNvPicPr>
            <a:picLocks noChangeAspect="1"/>
          </p:cNvPicPr>
          <p:nvPr/>
        </p:nvPicPr>
        <p:blipFill>
          <a:blip r:embed="rId2"/>
          <a:stretch>
            <a:fillRect/>
          </a:stretch>
        </p:blipFill>
        <p:spPr>
          <a:xfrm>
            <a:off x="168011" y="1203948"/>
            <a:ext cx="5468614" cy="2491893"/>
          </a:xfrm>
          <a:prstGeom prst="rect">
            <a:avLst/>
          </a:prstGeom>
        </p:spPr>
      </p:pic>
      <p:sp>
        <p:nvSpPr>
          <p:cNvPr id="5" name="Title 4"/>
          <p:cNvSpPr>
            <a:spLocks noGrp="1"/>
          </p:cNvSpPr>
          <p:nvPr>
            <p:ph type="title"/>
          </p:nvPr>
        </p:nvSpPr>
        <p:spPr>
          <a:xfrm>
            <a:off x="388524" y="246740"/>
            <a:ext cx="9373581" cy="1044705"/>
          </a:xfrm>
        </p:spPr>
        <p:txBody>
          <a:bodyPr/>
          <a:lstStyle/>
          <a:p>
            <a:r>
              <a:rPr lang="en-US" dirty="0" smtClean="0"/>
              <a:t>Architecture-Physics Co-Simulation</a:t>
            </a:r>
            <a:endParaRPr lang="en-US" dirty="0"/>
          </a:p>
        </p:txBody>
      </p:sp>
      <p:sp>
        <p:nvSpPr>
          <p:cNvPr id="4"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solidFill>
                  <a:srgbClr val="E5FFFF"/>
                </a:solidFill>
              </a:rPr>
              <a:pPr/>
              <a:t>113</a:t>
            </a:fld>
            <a:endParaRPr lang="en-US">
              <a:solidFill>
                <a:srgbClr val="E5FFFF"/>
              </a:solidFill>
            </a:endParaRPr>
          </a:p>
        </p:txBody>
      </p:sp>
      <p:sp>
        <p:nvSpPr>
          <p:cNvPr id="168" name="Content Placeholder 4"/>
          <p:cNvSpPr txBox="1">
            <a:spLocks/>
          </p:cNvSpPr>
          <p:nvPr/>
        </p:nvSpPr>
        <p:spPr>
          <a:xfrm>
            <a:off x="168010" y="5627758"/>
            <a:ext cx="7980495" cy="159593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defTabSz="1007943">
              <a:lnSpc>
                <a:spcPct val="100000"/>
              </a:lnSpc>
            </a:pPr>
            <a:r>
              <a:rPr lang="en-US" dirty="0"/>
              <a:t> Architecture Simulations </a:t>
            </a:r>
            <a:r>
              <a:rPr lang="en-US" dirty="0" smtClean="0"/>
              <a:t>➔ </a:t>
            </a:r>
            <a:r>
              <a:rPr lang="en-US" dirty="0"/>
              <a:t>Physical phenomena</a:t>
            </a:r>
          </a:p>
          <a:p>
            <a:pPr defTabSz="1007943">
              <a:lnSpc>
                <a:spcPct val="100000"/>
              </a:lnSpc>
            </a:pPr>
            <a:r>
              <a:rPr lang="en-US" dirty="0"/>
              <a:t> Physical Phenomena ➔ Control Algorithms</a:t>
            </a:r>
          </a:p>
          <a:p>
            <a:pPr defTabSz="1007943">
              <a:lnSpc>
                <a:spcPct val="100000"/>
              </a:lnSpc>
            </a:pPr>
            <a:r>
              <a:rPr lang="en-US" dirty="0"/>
              <a:t> Control Algorithms ➔ Architectural Executions</a:t>
            </a:r>
          </a:p>
        </p:txBody>
      </p:sp>
      <p:sp>
        <p:nvSpPr>
          <p:cNvPr id="84" name="Rectangle 4"/>
          <p:cNvSpPr>
            <a:spLocks/>
          </p:cNvSpPr>
          <p:nvPr/>
        </p:nvSpPr>
        <p:spPr bwMode="auto">
          <a:xfrm>
            <a:off x="55471" y="1250084"/>
            <a:ext cx="33468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100000"/>
              </a:lnSpc>
              <a:buClrTx/>
              <a:buSzTx/>
            </a:pPr>
            <a:r>
              <a:rPr lang="en-US" sz="1700" b="1" i="1" dirty="0" err="1">
                <a:solidFill>
                  <a:srgbClr val="3366FF"/>
                </a:solidFill>
                <a:latin typeface="Tahoma" pitchFamily="34" charset="0"/>
                <a:ea typeface="ＭＳ Ｐゴシック" charset="0"/>
                <a:cs typeface="Gill Sans" charset="0"/>
              </a:rPr>
              <a:t>Microarchitectural</a:t>
            </a:r>
            <a:r>
              <a:rPr lang="en-US" sz="1700" b="1" i="1" dirty="0">
                <a:solidFill>
                  <a:srgbClr val="3366FF"/>
                </a:solidFill>
                <a:latin typeface="Tahoma" pitchFamily="34" charset="0"/>
                <a:ea typeface="ＭＳ Ｐゴシック" charset="0"/>
                <a:cs typeface="Gill Sans" charset="0"/>
              </a:rPr>
              <a:t> Simulation</a:t>
            </a:r>
          </a:p>
          <a:p>
            <a:pPr marL="30756" algn="ctr" defTabSz="1007943" eaLnBrk="0">
              <a:lnSpc>
                <a:spcPct val="100000"/>
              </a:lnSpc>
              <a:buClrTx/>
              <a:buSzTx/>
            </a:pPr>
            <a:r>
              <a:rPr lang="en-US" sz="1500" b="1" i="1" dirty="0">
                <a:solidFill>
                  <a:srgbClr val="3366FF"/>
                </a:solidFill>
                <a:latin typeface="Tahoma" pitchFamily="34" charset="0"/>
                <a:ea typeface="ＭＳ Ｐゴシック" charset="0"/>
                <a:cs typeface="Gill Sans" charset="0"/>
              </a:rPr>
              <a:t>(Functional Models)</a:t>
            </a:r>
          </a:p>
        </p:txBody>
      </p:sp>
      <p:sp>
        <p:nvSpPr>
          <p:cNvPr id="85" name="Rectangle 81"/>
          <p:cNvSpPr>
            <a:spLocks/>
          </p:cNvSpPr>
          <p:nvPr/>
        </p:nvSpPr>
        <p:spPr bwMode="auto">
          <a:xfrm>
            <a:off x="7150650" y="1175950"/>
            <a:ext cx="2316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100000"/>
              </a:lnSpc>
              <a:buClrTx/>
              <a:buSzTx/>
            </a:pPr>
            <a:r>
              <a:rPr lang="en-US" sz="1700" b="1" i="1" dirty="0">
                <a:solidFill>
                  <a:srgbClr val="FF0000"/>
                </a:solidFill>
                <a:latin typeface="Tahoma" pitchFamily="34" charset="0"/>
                <a:ea typeface="ＭＳ Ｐゴシック" charset="0"/>
                <a:cs typeface="Gill Sans" charset="0"/>
              </a:rPr>
              <a:t>Physical Phenomena</a:t>
            </a:r>
          </a:p>
        </p:txBody>
      </p:sp>
      <p:pic>
        <p:nvPicPr>
          <p:cNvPr id="2" name="Picture 1"/>
          <p:cNvPicPr>
            <a:picLocks noChangeAspect="1"/>
          </p:cNvPicPr>
          <p:nvPr/>
        </p:nvPicPr>
        <p:blipFill>
          <a:blip r:embed="rId3"/>
          <a:stretch>
            <a:fillRect/>
          </a:stretch>
        </p:blipFill>
        <p:spPr>
          <a:xfrm>
            <a:off x="6720419" y="1595931"/>
            <a:ext cx="3015243" cy="1625626"/>
          </a:xfrm>
          <a:prstGeom prst="rect">
            <a:avLst/>
          </a:prstGeom>
        </p:spPr>
      </p:pic>
      <p:pic>
        <p:nvPicPr>
          <p:cNvPr id="9" name="Picture 8"/>
          <p:cNvPicPr>
            <a:picLocks noChangeAspect="1"/>
          </p:cNvPicPr>
          <p:nvPr/>
        </p:nvPicPr>
        <p:blipFill>
          <a:blip r:embed="rId4"/>
          <a:stretch>
            <a:fillRect/>
          </a:stretch>
        </p:blipFill>
        <p:spPr>
          <a:xfrm>
            <a:off x="6888427" y="3443852"/>
            <a:ext cx="2849238" cy="1833921"/>
          </a:xfrm>
          <a:prstGeom prst="rect">
            <a:avLst/>
          </a:prstGeom>
        </p:spPr>
      </p:pic>
      <p:sp>
        <p:nvSpPr>
          <p:cNvPr id="526" name="Rectangle 81"/>
          <p:cNvSpPr>
            <a:spLocks/>
          </p:cNvSpPr>
          <p:nvPr/>
        </p:nvSpPr>
        <p:spPr bwMode="auto">
          <a:xfrm>
            <a:off x="8098763" y="3189402"/>
            <a:ext cx="7561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100000"/>
              </a:lnSpc>
              <a:buClrTx/>
              <a:buSzTx/>
            </a:pPr>
            <a:r>
              <a:rPr lang="en-US" sz="1500" i="1" dirty="0">
                <a:solidFill>
                  <a:srgbClr val="FF0000"/>
                </a:solidFill>
                <a:latin typeface="Tahoma" pitchFamily="34" charset="0"/>
                <a:ea typeface="ＭＳ Ｐゴシック" charset="0"/>
                <a:cs typeface="Gill Sans" charset="0"/>
              </a:rPr>
              <a:t>(Power)</a:t>
            </a:r>
          </a:p>
        </p:txBody>
      </p:sp>
      <p:sp>
        <p:nvSpPr>
          <p:cNvPr id="527" name="Rectangle 81"/>
          <p:cNvSpPr>
            <a:spLocks/>
          </p:cNvSpPr>
          <p:nvPr/>
        </p:nvSpPr>
        <p:spPr bwMode="auto">
          <a:xfrm>
            <a:off x="7750358" y="5240714"/>
            <a:ext cx="1309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100000"/>
              </a:lnSpc>
              <a:buClrTx/>
              <a:buSzTx/>
            </a:pPr>
            <a:r>
              <a:rPr lang="en-US" sz="1500" i="1" dirty="0">
                <a:solidFill>
                  <a:srgbClr val="FF0000"/>
                </a:solidFill>
                <a:latin typeface="Tahoma" pitchFamily="34" charset="0"/>
                <a:ea typeface="ＭＳ Ｐゴシック" charset="0"/>
                <a:cs typeface="Gill Sans" charset="0"/>
              </a:rPr>
              <a:t>(Temperature)</a:t>
            </a:r>
          </a:p>
        </p:txBody>
      </p:sp>
      <p:grpSp>
        <p:nvGrpSpPr>
          <p:cNvPr id="29" name="Group 28"/>
          <p:cNvGrpSpPr/>
          <p:nvPr/>
        </p:nvGrpSpPr>
        <p:grpSpPr>
          <a:xfrm>
            <a:off x="5712355" y="1427939"/>
            <a:ext cx="1008063" cy="3023870"/>
            <a:chOff x="5181600" y="1676400"/>
            <a:chExt cx="914400" cy="2743200"/>
          </a:xfrm>
        </p:grpSpPr>
        <p:grpSp>
          <p:nvGrpSpPr>
            <p:cNvPr id="28" name="Group 27"/>
            <p:cNvGrpSpPr/>
            <p:nvPr/>
          </p:nvGrpSpPr>
          <p:grpSpPr>
            <a:xfrm>
              <a:off x="5181600" y="1676400"/>
              <a:ext cx="914400" cy="2743200"/>
              <a:chOff x="5181600" y="1676400"/>
              <a:chExt cx="914400" cy="2743200"/>
            </a:xfrm>
          </p:grpSpPr>
          <p:sp>
            <p:nvSpPr>
              <p:cNvPr id="21" name="Curved Up Arrow 20"/>
              <p:cNvSpPr/>
              <p:nvPr/>
            </p:nvSpPr>
            <p:spPr>
              <a:xfrm>
                <a:off x="5257800" y="3124200"/>
                <a:ext cx="838200" cy="1295400"/>
              </a:xfrm>
              <a:prstGeom prst="curvedUpArrow">
                <a:avLst/>
              </a:prstGeom>
              <a:solidFill>
                <a:schemeClr val="accent1">
                  <a:lumMod val="20000"/>
                  <a:lumOff val="80000"/>
                </a:schemeClr>
              </a:solidFill>
              <a:ln>
                <a:solidFill>
                  <a:schemeClr val="accent1">
                    <a:lumMod val="60000"/>
                    <a:lumOff val="40000"/>
                  </a:schemeClr>
                </a:solidFill>
              </a:ln>
            </p:spPr>
            <p:txBody>
              <a:bodyPr rtlCol="0" anchor="ctr"/>
              <a:lstStyle/>
              <a:p>
                <a:pPr algn="ctr" defTabSz="1007943" eaLnBrk="0">
                  <a:lnSpc>
                    <a:spcPct val="100000"/>
                  </a:lnSpc>
                  <a:buClrTx/>
                  <a:buSzTx/>
                </a:pPr>
                <a:endParaRPr lang="en-US" sz="1300">
                  <a:solidFill>
                    <a:srgbClr val="080808"/>
                  </a:solidFill>
                  <a:latin typeface="Tahoma" pitchFamily="34" charset="0"/>
                  <a:ea typeface="ＭＳ Ｐゴシック" charset="-128"/>
                </a:endParaRPr>
              </a:p>
            </p:txBody>
          </p:sp>
          <p:sp>
            <p:nvSpPr>
              <p:cNvPr id="529" name="Curved Up Arrow 528"/>
              <p:cNvSpPr/>
              <p:nvPr/>
            </p:nvSpPr>
            <p:spPr>
              <a:xfrm rot="10800000">
                <a:off x="5181600" y="1676400"/>
                <a:ext cx="838200" cy="1295400"/>
              </a:xfrm>
              <a:prstGeom prst="curvedUpArrow">
                <a:avLst/>
              </a:prstGeom>
              <a:solidFill>
                <a:schemeClr val="accent1">
                  <a:lumMod val="20000"/>
                  <a:lumOff val="80000"/>
                </a:schemeClr>
              </a:solidFill>
              <a:ln>
                <a:solidFill>
                  <a:schemeClr val="accent1">
                    <a:lumMod val="60000"/>
                    <a:lumOff val="40000"/>
                  </a:schemeClr>
                </a:solidFill>
              </a:ln>
            </p:spPr>
            <p:txBody>
              <a:bodyPr rtlCol="0" anchor="ctr"/>
              <a:lstStyle/>
              <a:p>
                <a:pPr algn="ctr" defTabSz="1007943" eaLnBrk="0">
                  <a:lnSpc>
                    <a:spcPct val="100000"/>
                  </a:lnSpc>
                  <a:buClrTx/>
                  <a:buSzTx/>
                </a:pPr>
                <a:endParaRPr lang="en-US" sz="1300">
                  <a:solidFill>
                    <a:srgbClr val="080808"/>
                  </a:solidFill>
                  <a:latin typeface="Tahoma" pitchFamily="34" charset="0"/>
                  <a:ea typeface="ＭＳ Ｐゴシック" charset="-128"/>
                </a:endParaRPr>
              </a:p>
            </p:txBody>
          </p:sp>
        </p:grpSp>
        <p:sp>
          <p:nvSpPr>
            <p:cNvPr id="530" name="Rectangle 81"/>
            <p:cNvSpPr>
              <a:spLocks/>
            </p:cNvSpPr>
            <p:nvPr/>
          </p:nvSpPr>
          <p:spPr bwMode="auto">
            <a:xfrm rot="5400000">
              <a:off x="4740325" y="2897999"/>
              <a:ext cx="1841035" cy="23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28573" bIns="0">
              <a:spAutoFit/>
            </a:bodyPr>
            <a:lstStyle/>
            <a:p>
              <a:pPr marL="30756" algn="ctr" defTabSz="1007943" eaLnBrk="0">
                <a:lnSpc>
                  <a:spcPct val="100000"/>
                </a:lnSpc>
                <a:buClrTx/>
                <a:buSzTx/>
              </a:pPr>
              <a:r>
                <a:rPr lang="en-US" sz="1700" i="1" dirty="0">
                  <a:solidFill>
                    <a:srgbClr val="FF0000"/>
                  </a:solidFill>
                  <a:latin typeface="Tahoma" pitchFamily="34" charset="0"/>
                  <a:ea typeface="ＭＳ Ｐゴシック" charset="0"/>
                  <a:cs typeface="Gill Sans" charset="0"/>
                </a:rPr>
                <a:t>Physical Interactions</a:t>
              </a:r>
            </a:p>
          </p:txBody>
        </p:sp>
      </p:grpSp>
      <p:sp>
        <p:nvSpPr>
          <p:cNvPr id="531" name="Rectangle 81"/>
          <p:cNvSpPr>
            <a:spLocks/>
          </p:cNvSpPr>
          <p:nvPr/>
        </p:nvSpPr>
        <p:spPr bwMode="auto">
          <a:xfrm>
            <a:off x="5460340" y="4668726"/>
            <a:ext cx="13440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31493" bIns="0">
            <a:spAutoFit/>
          </a:bodyPr>
          <a:lstStyle/>
          <a:p>
            <a:pPr marL="30756" algn="r" defTabSz="1007943" eaLnBrk="0">
              <a:lnSpc>
                <a:spcPct val="100000"/>
              </a:lnSpc>
              <a:buClrTx/>
              <a:buSzTx/>
            </a:pPr>
            <a:r>
              <a:rPr lang="en-US" sz="1500" i="1" dirty="0">
                <a:solidFill>
                  <a:srgbClr val="FF0000"/>
                </a:solidFill>
                <a:latin typeface="Tahoma" pitchFamily="34" charset="0"/>
                <a:ea typeface="ＭＳ Ｐゴシック" charset="0"/>
                <a:cs typeface="Gill Sans" charset="0"/>
              </a:rPr>
              <a:t>(Noise)</a:t>
            </a:r>
          </a:p>
          <a:p>
            <a:pPr marL="30756" algn="r" defTabSz="1007943" eaLnBrk="0">
              <a:lnSpc>
                <a:spcPct val="100000"/>
              </a:lnSpc>
              <a:buClrTx/>
              <a:buSzTx/>
            </a:pPr>
            <a:r>
              <a:rPr lang="en-US" sz="1500" i="1" dirty="0">
                <a:solidFill>
                  <a:srgbClr val="FF0000"/>
                </a:solidFill>
                <a:latin typeface="Tahoma" pitchFamily="34" charset="0"/>
                <a:ea typeface="ＭＳ Ｐゴシック" charset="0"/>
                <a:cs typeface="Gill Sans" charset="0"/>
              </a:rPr>
              <a:t>(Delay)</a:t>
            </a:r>
          </a:p>
          <a:p>
            <a:pPr marL="30756" algn="r" defTabSz="1007943" eaLnBrk="0">
              <a:lnSpc>
                <a:spcPct val="100000"/>
              </a:lnSpc>
              <a:buClrTx/>
              <a:buSzTx/>
            </a:pPr>
            <a:r>
              <a:rPr lang="en-US" sz="1500" i="1" dirty="0">
                <a:solidFill>
                  <a:srgbClr val="FF0000"/>
                </a:solidFill>
                <a:latin typeface="Tahoma" pitchFamily="34" charset="0"/>
                <a:ea typeface="ＭＳ Ｐゴシック" charset="0"/>
                <a:cs typeface="Gill Sans" charset="0"/>
              </a:rPr>
              <a:t>(Reliability)</a:t>
            </a:r>
          </a:p>
          <a:p>
            <a:pPr marL="30756" algn="r" defTabSz="1007943" eaLnBrk="0">
              <a:lnSpc>
                <a:spcPct val="100000"/>
              </a:lnSpc>
              <a:buClrTx/>
              <a:buSzTx/>
            </a:pPr>
            <a:r>
              <a:rPr lang="en-US" sz="1500" i="1" dirty="0">
                <a:solidFill>
                  <a:srgbClr val="FF0000"/>
                </a:solidFill>
                <a:latin typeface="Tahoma" pitchFamily="34" charset="0"/>
                <a:ea typeface="ＭＳ Ｐゴシック" charset="0"/>
                <a:cs typeface="Gill Sans" charset="0"/>
              </a:rPr>
              <a:t>…</a:t>
            </a:r>
          </a:p>
        </p:txBody>
      </p:sp>
      <p:sp>
        <p:nvSpPr>
          <p:cNvPr id="22" name="Rectangle 21"/>
          <p:cNvSpPr/>
          <p:nvPr/>
        </p:nvSpPr>
        <p:spPr>
          <a:xfrm>
            <a:off x="1764109" y="4199819"/>
            <a:ext cx="1512094" cy="755968"/>
          </a:xfrm>
          <a:prstGeom prst="rect">
            <a:avLst/>
          </a:prstGeom>
          <a:solidFill>
            <a:schemeClr val="tx1"/>
          </a:solidFill>
          <a:ln w="19050" cmpd="sng">
            <a:solidFill>
              <a:schemeClr val="accent4">
                <a:lumMod val="25000"/>
              </a:schemeClr>
            </a:solidFill>
          </a:ln>
        </p:spPr>
        <p:txBody>
          <a:bodyPr lIns="100783" tIns="50392" rIns="100783" bIns="50392" rtlCol="0" anchor="ctr"/>
          <a:lstStyle/>
          <a:p>
            <a:pPr algn="ctr" defTabSz="1007943" eaLnBrk="0">
              <a:lnSpc>
                <a:spcPct val="100000"/>
              </a:lnSpc>
              <a:buClrTx/>
              <a:buSzTx/>
            </a:pPr>
            <a:r>
              <a:rPr lang="en-US" sz="1700" b="1" dirty="0">
                <a:solidFill>
                  <a:srgbClr val="DADADA">
                    <a:lumMod val="25000"/>
                  </a:srgbClr>
                </a:solidFill>
                <a:latin typeface="Tahoma" pitchFamily="34" charset="0"/>
                <a:ea typeface="ＭＳ Ｐゴシック" charset="-128"/>
              </a:rPr>
              <a:t>Controller</a:t>
            </a:r>
          </a:p>
        </p:txBody>
      </p:sp>
      <p:cxnSp>
        <p:nvCxnSpPr>
          <p:cNvPr id="24" name="Straight Arrow Connector 23"/>
          <p:cNvCxnSpPr/>
          <p:nvPr/>
        </p:nvCxnSpPr>
        <p:spPr bwMode="auto">
          <a:xfrm>
            <a:off x="3276205" y="4836448"/>
            <a:ext cx="2472389" cy="823"/>
          </a:xfrm>
          <a:prstGeom prst="straightConnector1">
            <a:avLst/>
          </a:prstGeom>
          <a:noFill/>
          <a:ln w="28575" cap="flat" cmpd="sng" algn="ctr">
            <a:solidFill>
              <a:schemeClr val="accent4">
                <a:lumMod val="50000"/>
              </a:schemeClr>
            </a:solidFill>
            <a:prstDash val="sysDash"/>
            <a:round/>
            <a:headEnd type="arrow"/>
            <a:tailEnd type="none"/>
          </a:ln>
          <a:effectLst/>
        </p:spPr>
      </p:cxnSp>
      <p:sp>
        <p:nvSpPr>
          <p:cNvPr id="535" name="Rectangle 81"/>
          <p:cNvSpPr>
            <a:spLocks/>
          </p:cNvSpPr>
          <p:nvPr/>
        </p:nvSpPr>
        <p:spPr bwMode="auto">
          <a:xfrm rot="16200000">
            <a:off x="1575796" y="3423550"/>
            <a:ext cx="1032619"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80000"/>
              </a:lnSpc>
              <a:buClrTx/>
              <a:buSzTx/>
            </a:pPr>
            <a:r>
              <a:rPr lang="en-US" sz="1500" i="1" dirty="0">
                <a:solidFill>
                  <a:srgbClr val="DADADA">
                    <a:lumMod val="50000"/>
                  </a:srgbClr>
                </a:solidFill>
                <a:latin typeface="Tahoma" pitchFamily="34" charset="0"/>
                <a:ea typeface="ＭＳ Ｐゴシック" charset="0"/>
                <a:cs typeface="Gill Sans" charset="0"/>
              </a:rPr>
              <a:t>Clock Freq.</a:t>
            </a:r>
          </a:p>
        </p:txBody>
      </p:sp>
      <p:sp>
        <p:nvSpPr>
          <p:cNvPr id="537" name="Rectangle 81"/>
          <p:cNvSpPr>
            <a:spLocks/>
          </p:cNvSpPr>
          <p:nvPr/>
        </p:nvSpPr>
        <p:spPr bwMode="auto">
          <a:xfrm>
            <a:off x="3676300" y="3965754"/>
            <a:ext cx="177857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31493" bIns="0">
            <a:spAutoFit/>
          </a:bodyPr>
          <a:lstStyle/>
          <a:p>
            <a:pPr marL="30756" algn="ctr" defTabSz="1007943" eaLnBrk="0">
              <a:lnSpc>
                <a:spcPct val="130000"/>
              </a:lnSpc>
              <a:buClrTx/>
              <a:buSzTx/>
            </a:pPr>
            <a:r>
              <a:rPr lang="en-US" sz="1500" i="1" dirty="0">
                <a:solidFill>
                  <a:srgbClr val="DADADA">
                    <a:lumMod val="50000"/>
                  </a:srgbClr>
                </a:solidFill>
                <a:latin typeface="Tahoma" pitchFamily="34" charset="0"/>
                <a:ea typeface="ＭＳ Ｐゴシック" charset="0"/>
                <a:cs typeface="Gill Sans" charset="0"/>
              </a:rPr>
              <a:t>Voltage, Clock Freq.</a:t>
            </a:r>
          </a:p>
        </p:txBody>
      </p:sp>
    </p:spTree>
    <p:extLst>
      <p:ext uri="{BB962C8B-B14F-4D97-AF65-F5344CB8AC3E}">
        <p14:creationId xmlns:p14="http://schemas.microsoft.com/office/powerpoint/2010/main" val="2613160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p Arrow 7"/>
          <p:cNvSpPr/>
          <p:nvPr/>
        </p:nvSpPr>
        <p:spPr bwMode="auto">
          <a:xfrm rot="5400000">
            <a:off x="7730645" y="4046537"/>
            <a:ext cx="609600" cy="1295400"/>
          </a:xfrm>
          <a:prstGeom prst="upArrow">
            <a:avLst/>
          </a:prstGeom>
          <a:solidFill>
            <a:srgbClr val="CCDCEE"/>
          </a:solidFill>
          <a:ln w="25400" cap="flat" cmpd="sng" algn="ctr">
            <a:solidFill>
              <a:srgbClr val="004080"/>
            </a:solidFill>
            <a:prstDash val="solid"/>
            <a:round/>
            <a:headEnd type="none" w="med" len="med"/>
            <a:tailEnd type="none"/>
          </a:ln>
          <a:effectLst/>
        </p:spPr>
        <p:txBody>
          <a:bodyPr rtlCol="0" anchor="ctr"/>
          <a:lstStyle/>
          <a:p>
            <a:pPr algn="ctr" defTabSz="457200"/>
            <a:endParaRPr lang="en-US">
              <a:solidFill>
                <a:srgbClr val="000000"/>
              </a:solidFill>
            </a:endParaRPr>
          </a:p>
        </p:txBody>
      </p:sp>
      <p:cxnSp>
        <p:nvCxnSpPr>
          <p:cNvPr id="71" name="Straight Arrow Connector 70"/>
          <p:cNvCxnSpPr>
            <a:stCxn id="61" idx="3"/>
          </p:cNvCxnSpPr>
          <p:nvPr/>
        </p:nvCxnSpPr>
        <p:spPr>
          <a:xfrm>
            <a:off x="3375766" y="3969931"/>
            <a:ext cx="826346" cy="267106"/>
          </a:xfrm>
          <a:prstGeom prst="straightConnector1">
            <a:avLst/>
          </a:prstGeom>
          <a:ln>
            <a:solidFill>
              <a:srgbClr val="4C4C4C"/>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62" idx="3"/>
          </p:cNvCxnSpPr>
          <p:nvPr/>
        </p:nvCxnSpPr>
        <p:spPr>
          <a:xfrm>
            <a:off x="3375765" y="5002373"/>
            <a:ext cx="572480" cy="0"/>
          </a:xfrm>
          <a:prstGeom prst="straightConnector1">
            <a:avLst/>
          </a:prstGeom>
          <a:ln>
            <a:solidFill>
              <a:srgbClr val="4C4C4C"/>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3" idx="3"/>
          </p:cNvCxnSpPr>
          <p:nvPr/>
        </p:nvCxnSpPr>
        <p:spPr>
          <a:xfrm flipV="1">
            <a:off x="3375766" y="5684837"/>
            <a:ext cx="750146" cy="322905"/>
          </a:xfrm>
          <a:prstGeom prst="straightConnector1">
            <a:avLst/>
          </a:prstGeom>
          <a:ln>
            <a:solidFill>
              <a:srgbClr val="4C4C4C"/>
            </a:solidFill>
            <a:tailEnd type="arrow"/>
          </a:ln>
        </p:spPr>
        <p:style>
          <a:lnRef idx="2">
            <a:schemeClr val="accent1"/>
          </a:lnRef>
          <a:fillRef idx="0">
            <a:schemeClr val="accent1"/>
          </a:fillRef>
          <a:effectRef idx="1">
            <a:schemeClr val="accent1"/>
          </a:effectRef>
          <a:fontRef idx="minor">
            <a:schemeClr val="tx1"/>
          </a:fontRef>
        </p:style>
      </p:cxnSp>
      <p:sp>
        <p:nvSpPr>
          <p:cNvPr id="77" name="Circular Arrow 76"/>
          <p:cNvSpPr/>
          <p:nvPr/>
        </p:nvSpPr>
        <p:spPr bwMode="auto">
          <a:xfrm rot="10800000" flipV="1">
            <a:off x="3548201" y="3328206"/>
            <a:ext cx="1148557" cy="3488937"/>
          </a:xfrm>
          <a:prstGeom prst="circularArrow">
            <a:avLst>
              <a:gd name="adj1" fmla="val 12500"/>
              <a:gd name="adj2" fmla="val 1142319"/>
              <a:gd name="adj3" fmla="val 20457681"/>
              <a:gd name="adj4" fmla="val 1703650"/>
              <a:gd name="adj5" fmla="val 12500"/>
            </a:avLst>
          </a:prstGeom>
          <a:solidFill>
            <a:srgbClr val="CCDCEE"/>
          </a:solidFill>
          <a:ln w="9525" cap="flat" cmpd="sng" algn="ctr">
            <a:solidFill>
              <a:srgbClr val="004080"/>
            </a:solidFill>
            <a:prstDash val="solid"/>
            <a:round/>
            <a:headEnd type="none" w="med" len="med"/>
            <a:tailEnd type="none" w="med" len="med"/>
          </a:ln>
          <a:effectLst>
            <a:outerShdw blurRad="50800" dist="38100" dir="2700000" algn="tl" rotWithShape="0">
              <a:prstClr val="black">
                <a:alpha val="40000"/>
              </a:prstClr>
            </a:outerShdw>
          </a:effectLst>
          <a:extLst/>
        </p:spPr>
        <p:txBody>
          <a:bodyPr lIns="100783" tIns="50392" rIns="100783" bIns="50392"/>
          <a:lstStyle/>
          <a:p>
            <a:pPr defTabSz="503920" fontAlgn="auto" hangingPunct="1">
              <a:lnSpc>
                <a:spcPct val="100000"/>
              </a:lnSpc>
              <a:spcBef>
                <a:spcPts val="0"/>
              </a:spcBef>
              <a:spcAft>
                <a:spcPts val="0"/>
              </a:spcAft>
              <a:buClrTx/>
              <a:buSzTx/>
              <a:defRPr/>
            </a:pPr>
            <a:endParaRPr lang="en-US">
              <a:solidFill>
                <a:prstClr val="black"/>
              </a:solidFill>
              <a:latin typeface="Calibri"/>
              <a:ea typeface="ＭＳ Ｐゴシック" charset="-128"/>
            </a:endParaRPr>
          </a:p>
        </p:txBody>
      </p:sp>
      <p:sp>
        <p:nvSpPr>
          <p:cNvPr id="2" name="Title 1"/>
          <p:cNvSpPr>
            <a:spLocks noGrp="1"/>
          </p:cNvSpPr>
          <p:nvPr>
            <p:ph type="title" idx="4294967295"/>
          </p:nvPr>
        </p:nvSpPr>
        <p:spPr>
          <a:xfrm>
            <a:off x="336022" y="302738"/>
            <a:ext cx="9072563" cy="881962"/>
          </a:xfrm>
        </p:spPr>
        <p:txBody>
          <a:bodyPr>
            <a:normAutofit/>
          </a:bodyPr>
          <a:lstStyle/>
          <a:p>
            <a:r>
              <a:rPr lang="en-US" sz="3300" dirty="0"/>
              <a:t>Introduction to Energy Introspector</a:t>
            </a:r>
          </a:p>
        </p:txBody>
      </p:sp>
      <p:sp>
        <p:nvSpPr>
          <p:cNvPr id="3" name="Content Placeholder 2"/>
          <p:cNvSpPr>
            <a:spLocks noGrp="1"/>
          </p:cNvSpPr>
          <p:nvPr>
            <p:ph idx="4294967295"/>
          </p:nvPr>
        </p:nvSpPr>
        <p:spPr>
          <a:xfrm>
            <a:off x="504031" y="1259946"/>
            <a:ext cx="9576594" cy="5398518"/>
          </a:xfrm>
        </p:spPr>
        <p:txBody>
          <a:bodyPr/>
          <a:lstStyle/>
          <a:p>
            <a:r>
              <a:rPr lang="en-US" i="1" dirty="0" smtClean="0">
                <a:solidFill>
                  <a:srgbClr val="FF0000"/>
                </a:solidFill>
              </a:rPr>
              <a:t>Energy </a:t>
            </a:r>
            <a:r>
              <a:rPr lang="en-US" i="1" dirty="0" err="1" smtClean="0">
                <a:solidFill>
                  <a:srgbClr val="FF0000"/>
                </a:solidFill>
              </a:rPr>
              <a:t>Introspector</a:t>
            </a:r>
            <a:r>
              <a:rPr lang="en-US" dirty="0" smtClean="0"/>
              <a:t> (</a:t>
            </a:r>
            <a:r>
              <a:rPr lang="en-US" b="1" dirty="0" smtClean="0"/>
              <a:t>EI</a:t>
            </a:r>
            <a:r>
              <a:rPr lang="en-US" dirty="0" smtClean="0"/>
              <a:t>) is a simulation framework to facilitate the (selective) uses of different models and capture the interactions among microprocessor physics models.</a:t>
            </a:r>
          </a:p>
        </p:txBody>
      </p:sp>
      <p:sp>
        <p:nvSpPr>
          <p:cNvPr id="61" name="Rounded Rectangle 60"/>
          <p:cNvSpPr/>
          <p:nvPr/>
        </p:nvSpPr>
        <p:spPr>
          <a:xfrm>
            <a:off x="504031" y="3683235"/>
            <a:ext cx="2871735" cy="573391"/>
          </a:xfrm>
          <a:prstGeom prst="roundRect">
            <a:avLst/>
          </a:prstGeom>
          <a:gradFill>
            <a:gsLst>
              <a:gs pos="0">
                <a:schemeClr val="accent3">
                  <a:lumMod val="60000"/>
                  <a:lumOff val="40000"/>
                </a:schemeClr>
              </a:gs>
              <a:gs pos="100000">
                <a:schemeClr val="accent3">
                  <a:lumMod val="20000"/>
                  <a:lumOff val="80000"/>
                </a:schemeClr>
              </a:gs>
            </a:gsLst>
          </a:gradFill>
          <a:ln>
            <a:solidFill>
              <a:srgbClr val="4C4C4C"/>
            </a:solidFill>
          </a:ln>
        </p:spPr>
        <p:style>
          <a:lnRef idx="1">
            <a:schemeClr val="accent1"/>
          </a:lnRef>
          <a:fillRef idx="3">
            <a:schemeClr val="accent1"/>
          </a:fillRef>
          <a:effectRef idx="2">
            <a:schemeClr val="accent1"/>
          </a:effectRef>
          <a:fontRef idx="minor">
            <a:schemeClr val="lt1"/>
          </a:fontRef>
        </p:style>
        <p:txBody>
          <a:bodyPr lIns="100783" tIns="50392" rIns="100783" bIns="50392" rtlCol="0" anchor="ctr"/>
          <a:lstStyle/>
          <a:p>
            <a:pPr algn="ctr" defTabSz="503920" fontAlgn="auto" hangingPunct="1">
              <a:lnSpc>
                <a:spcPct val="100000"/>
              </a:lnSpc>
              <a:spcBef>
                <a:spcPts val="0"/>
              </a:spcBef>
              <a:spcAft>
                <a:spcPts val="0"/>
              </a:spcAft>
              <a:buClrTx/>
              <a:buSzTx/>
            </a:pPr>
            <a:r>
              <a:rPr lang="en-US" dirty="0">
                <a:solidFill>
                  <a:srgbClr val="4C4C4C"/>
                </a:solidFill>
                <a:latin typeface="Calibri"/>
              </a:rPr>
              <a:t>Power Model Library</a:t>
            </a:r>
          </a:p>
        </p:txBody>
      </p:sp>
      <p:sp>
        <p:nvSpPr>
          <p:cNvPr id="62" name="Rounded Rectangle 61"/>
          <p:cNvSpPr/>
          <p:nvPr/>
        </p:nvSpPr>
        <p:spPr>
          <a:xfrm>
            <a:off x="504031" y="4715677"/>
            <a:ext cx="2871735" cy="573391"/>
          </a:xfrm>
          <a:prstGeom prst="roundRect">
            <a:avLst/>
          </a:prstGeom>
          <a:gradFill>
            <a:gsLst>
              <a:gs pos="0">
                <a:schemeClr val="accent3">
                  <a:lumMod val="60000"/>
                  <a:lumOff val="40000"/>
                </a:schemeClr>
              </a:gs>
              <a:gs pos="100000">
                <a:schemeClr val="accent3">
                  <a:lumMod val="20000"/>
                  <a:lumOff val="80000"/>
                </a:schemeClr>
              </a:gs>
            </a:gsLst>
          </a:gradFill>
          <a:ln>
            <a:solidFill>
              <a:srgbClr val="4C4C4C"/>
            </a:solidFill>
          </a:ln>
        </p:spPr>
        <p:style>
          <a:lnRef idx="1">
            <a:schemeClr val="accent1"/>
          </a:lnRef>
          <a:fillRef idx="3">
            <a:schemeClr val="accent1"/>
          </a:fillRef>
          <a:effectRef idx="2">
            <a:schemeClr val="accent1"/>
          </a:effectRef>
          <a:fontRef idx="minor">
            <a:schemeClr val="lt1"/>
          </a:fontRef>
        </p:style>
        <p:txBody>
          <a:bodyPr lIns="100783" tIns="50392" rIns="100783" bIns="50392" rtlCol="0" anchor="ctr"/>
          <a:lstStyle/>
          <a:p>
            <a:pPr algn="ctr" defTabSz="503920" fontAlgn="auto" hangingPunct="1">
              <a:lnSpc>
                <a:spcPct val="100000"/>
              </a:lnSpc>
              <a:spcBef>
                <a:spcPts val="0"/>
              </a:spcBef>
              <a:spcAft>
                <a:spcPts val="0"/>
              </a:spcAft>
              <a:buClrTx/>
              <a:buSzTx/>
            </a:pPr>
            <a:r>
              <a:rPr lang="en-US" dirty="0">
                <a:solidFill>
                  <a:srgbClr val="4C4C4C"/>
                </a:solidFill>
                <a:latin typeface="Calibri"/>
              </a:rPr>
              <a:t>Reliability Model Library</a:t>
            </a:r>
          </a:p>
        </p:txBody>
      </p:sp>
      <p:sp>
        <p:nvSpPr>
          <p:cNvPr id="63" name="Rounded Rectangle 62"/>
          <p:cNvSpPr/>
          <p:nvPr/>
        </p:nvSpPr>
        <p:spPr>
          <a:xfrm>
            <a:off x="504031" y="5721046"/>
            <a:ext cx="2871735" cy="573391"/>
          </a:xfrm>
          <a:prstGeom prst="roundRect">
            <a:avLst/>
          </a:prstGeom>
          <a:gradFill>
            <a:gsLst>
              <a:gs pos="0">
                <a:schemeClr val="accent3">
                  <a:lumMod val="60000"/>
                  <a:lumOff val="40000"/>
                </a:schemeClr>
              </a:gs>
              <a:gs pos="100000">
                <a:schemeClr val="accent3">
                  <a:lumMod val="20000"/>
                  <a:lumOff val="80000"/>
                </a:schemeClr>
              </a:gs>
            </a:gsLst>
          </a:gradFill>
          <a:ln>
            <a:solidFill>
              <a:srgbClr val="4C4C4C"/>
            </a:solidFill>
          </a:ln>
        </p:spPr>
        <p:style>
          <a:lnRef idx="1">
            <a:schemeClr val="accent1"/>
          </a:lnRef>
          <a:fillRef idx="3">
            <a:schemeClr val="accent1"/>
          </a:fillRef>
          <a:effectRef idx="2">
            <a:schemeClr val="accent1"/>
          </a:effectRef>
          <a:fontRef idx="minor">
            <a:schemeClr val="lt1"/>
          </a:fontRef>
        </p:style>
        <p:txBody>
          <a:bodyPr lIns="100783" tIns="50392" rIns="100783" bIns="50392" rtlCol="0" anchor="ctr"/>
          <a:lstStyle/>
          <a:p>
            <a:pPr algn="ctr" defTabSz="503920" fontAlgn="auto" hangingPunct="1">
              <a:lnSpc>
                <a:spcPct val="100000"/>
              </a:lnSpc>
              <a:spcBef>
                <a:spcPts val="0"/>
              </a:spcBef>
              <a:spcAft>
                <a:spcPts val="0"/>
              </a:spcAft>
              <a:buClrTx/>
              <a:buSzTx/>
            </a:pPr>
            <a:r>
              <a:rPr lang="en-US" dirty="0">
                <a:solidFill>
                  <a:srgbClr val="4C4C4C"/>
                </a:solidFill>
                <a:latin typeface="Calibri"/>
              </a:rPr>
              <a:t>Thermal Model Library</a:t>
            </a:r>
          </a:p>
        </p:txBody>
      </p:sp>
      <p:sp>
        <p:nvSpPr>
          <p:cNvPr id="70" name="Cloud 69"/>
          <p:cNvSpPr/>
          <p:nvPr/>
        </p:nvSpPr>
        <p:spPr>
          <a:xfrm>
            <a:off x="3935801" y="3698790"/>
            <a:ext cx="3764678" cy="2348788"/>
          </a:xfrm>
          <a:prstGeom prst="cloud">
            <a:avLst/>
          </a:prstGeom>
          <a:gradFill flip="none" rotWithShape="1">
            <a:gsLst>
              <a:gs pos="0">
                <a:srgbClr val="CCDCEE"/>
              </a:gs>
              <a:gs pos="100000">
                <a:srgbClr val="FFFFFF"/>
              </a:gs>
            </a:gsLst>
            <a:lin ang="16200000" scaled="0"/>
            <a:tileRect/>
          </a:gradFill>
          <a:ln>
            <a:solidFill>
              <a:srgbClr val="004080"/>
            </a:solidFill>
          </a:ln>
        </p:spPr>
        <p:style>
          <a:lnRef idx="1">
            <a:schemeClr val="accent1"/>
          </a:lnRef>
          <a:fillRef idx="3">
            <a:schemeClr val="accent1"/>
          </a:fillRef>
          <a:effectRef idx="2">
            <a:schemeClr val="accent1"/>
          </a:effectRef>
          <a:fontRef idx="minor">
            <a:schemeClr val="lt1"/>
          </a:fontRef>
        </p:style>
        <p:txBody>
          <a:bodyPr lIns="100783" tIns="50392" rIns="100783" bIns="50392" rtlCol="0" anchor="ctr"/>
          <a:lstStyle/>
          <a:p>
            <a:pPr algn="ctr" defTabSz="503920" fontAlgn="auto" hangingPunct="1">
              <a:lnSpc>
                <a:spcPct val="100000"/>
              </a:lnSpc>
              <a:spcBef>
                <a:spcPts val="0"/>
              </a:spcBef>
              <a:spcAft>
                <a:spcPts val="0"/>
              </a:spcAft>
              <a:buClrTx/>
              <a:buSzTx/>
            </a:pPr>
            <a:r>
              <a:rPr lang="en-US" sz="2400" dirty="0" smtClean="0">
                <a:solidFill>
                  <a:srgbClr val="004080"/>
                </a:solidFill>
                <a:latin typeface="Calibri"/>
              </a:rPr>
              <a:t>Coordinated Multi-Physics Interface</a:t>
            </a:r>
            <a:endParaRPr lang="en-US" sz="2400" dirty="0">
              <a:solidFill>
                <a:srgbClr val="004080"/>
              </a:solidFill>
              <a:latin typeface="Calibri"/>
            </a:endParaRPr>
          </a:p>
        </p:txBody>
      </p:sp>
      <p:sp>
        <p:nvSpPr>
          <p:cNvPr id="75" name="TextBox 74"/>
          <p:cNvSpPr txBox="1"/>
          <p:nvPr/>
        </p:nvSpPr>
        <p:spPr>
          <a:xfrm rot="5400000">
            <a:off x="7591113" y="4448808"/>
            <a:ext cx="2563352" cy="508954"/>
          </a:xfrm>
          <a:prstGeom prst="rect">
            <a:avLst/>
          </a:prstGeom>
          <a:noFill/>
        </p:spPr>
        <p:txBody>
          <a:bodyPr wrap="none" lIns="100783" tIns="50392" rIns="100783" bIns="50392" rtlCol="0">
            <a:spAutoFit/>
          </a:bodyPr>
          <a:lstStyle/>
          <a:p>
            <a:pPr defTabSz="503920" fontAlgn="auto" hangingPunct="1">
              <a:lnSpc>
                <a:spcPct val="100000"/>
              </a:lnSpc>
              <a:spcBef>
                <a:spcPts val="0"/>
              </a:spcBef>
              <a:spcAft>
                <a:spcPts val="0"/>
              </a:spcAft>
              <a:buClrTx/>
              <a:buSzTx/>
            </a:pPr>
            <a:r>
              <a:rPr lang="en-US" sz="2600" b="1" dirty="0">
                <a:solidFill>
                  <a:srgbClr val="004080"/>
                </a:solidFill>
                <a:latin typeface="Calibri"/>
                <a:ea typeface="ＭＳ Ｐゴシック" charset="-128"/>
              </a:rPr>
              <a:t>USER INTERFACE</a:t>
            </a:r>
          </a:p>
        </p:txBody>
      </p:sp>
      <p:sp>
        <p:nvSpPr>
          <p:cNvPr id="76" name="TextBox 75"/>
          <p:cNvSpPr txBox="1"/>
          <p:nvPr/>
        </p:nvSpPr>
        <p:spPr>
          <a:xfrm>
            <a:off x="7109332" y="5893002"/>
            <a:ext cx="2580963" cy="655766"/>
          </a:xfrm>
          <a:prstGeom prst="rect">
            <a:avLst/>
          </a:prstGeom>
          <a:noFill/>
        </p:spPr>
        <p:txBody>
          <a:bodyPr wrap="none" lIns="100783" tIns="50392" rIns="100783" bIns="50392" rtlCol="0">
            <a:spAutoFit/>
          </a:bodyPr>
          <a:lstStyle/>
          <a:p>
            <a:pPr defTabSz="503920" fontAlgn="auto" hangingPunct="1">
              <a:lnSpc>
                <a:spcPct val="100000"/>
              </a:lnSpc>
              <a:spcBef>
                <a:spcPts val="0"/>
              </a:spcBef>
              <a:spcAft>
                <a:spcPts val="0"/>
              </a:spcAft>
              <a:buClrTx/>
              <a:buSzTx/>
            </a:pPr>
            <a:r>
              <a:rPr lang="en-US" i="1" dirty="0" err="1">
                <a:solidFill>
                  <a:srgbClr val="004080"/>
                </a:solidFill>
                <a:latin typeface="Calibri"/>
                <a:ea typeface="ＭＳ Ｐゴシック" charset="-128"/>
              </a:rPr>
              <a:t>compute_power</a:t>
            </a:r>
            <a:r>
              <a:rPr lang="en-US" i="1" dirty="0">
                <a:solidFill>
                  <a:srgbClr val="004080"/>
                </a:solidFill>
                <a:latin typeface="Calibri"/>
                <a:ea typeface="ＭＳ Ｐゴシック" charset="-128"/>
              </a:rPr>
              <a:t>();</a:t>
            </a:r>
          </a:p>
          <a:p>
            <a:pPr defTabSz="503920" fontAlgn="auto" hangingPunct="1">
              <a:lnSpc>
                <a:spcPct val="100000"/>
              </a:lnSpc>
              <a:spcBef>
                <a:spcPts val="0"/>
              </a:spcBef>
              <a:spcAft>
                <a:spcPts val="0"/>
              </a:spcAft>
              <a:buClrTx/>
              <a:buSzTx/>
            </a:pPr>
            <a:r>
              <a:rPr lang="en-US" i="1" dirty="0" err="1">
                <a:solidFill>
                  <a:srgbClr val="004080"/>
                </a:solidFill>
                <a:latin typeface="Calibri"/>
                <a:ea typeface="ＭＳ Ｐゴシック" charset="-128"/>
              </a:rPr>
              <a:t>compute_temperature</a:t>
            </a:r>
            <a:r>
              <a:rPr lang="en-US" i="1" dirty="0">
                <a:solidFill>
                  <a:srgbClr val="004080"/>
                </a:solidFill>
                <a:latin typeface="Calibri"/>
                <a:ea typeface="ＭＳ Ｐゴシック" charset="-128"/>
              </a:rPr>
              <a:t>();</a:t>
            </a:r>
          </a:p>
        </p:txBody>
      </p:sp>
      <p:sp>
        <p:nvSpPr>
          <p:cNvPr id="78" name="TextBox 77"/>
          <p:cNvSpPr txBox="1"/>
          <p:nvPr/>
        </p:nvSpPr>
        <p:spPr>
          <a:xfrm>
            <a:off x="4450877" y="6265344"/>
            <a:ext cx="1678485" cy="378767"/>
          </a:xfrm>
          <a:prstGeom prst="rect">
            <a:avLst/>
          </a:prstGeom>
          <a:noFill/>
        </p:spPr>
        <p:txBody>
          <a:bodyPr wrap="none" lIns="100783" tIns="50392" rIns="100783" bIns="50392" rtlCol="0">
            <a:spAutoFit/>
          </a:bodyPr>
          <a:lstStyle/>
          <a:p>
            <a:pPr defTabSz="503920" fontAlgn="auto" hangingPunct="1">
              <a:lnSpc>
                <a:spcPct val="100000"/>
              </a:lnSpc>
              <a:spcBef>
                <a:spcPts val="0"/>
              </a:spcBef>
              <a:spcAft>
                <a:spcPts val="0"/>
              </a:spcAft>
              <a:buClrTx/>
              <a:buSzTx/>
            </a:pPr>
            <a:r>
              <a:rPr lang="en-US" b="1" i="1" dirty="0">
                <a:solidFill>
                  <a:srgbClr val="FF0000"/>
                </a:solidFill>
                <a:latin typeface="Calibri"/>
                <a:ea typeface="ＭＳ Ｐゴシック" charset="-128"/>
              </a:rPr>
              <a:t>INTERACTIONS</a:t>
            </a:r>
          </a:p>
        </p:txBody>
      </p:sp>
      <p:sp>
        <p:nvSpPr>
          <p:cNvPr id="79" name="TextBox 78"/>
          <p:cNvSpPr txBox="1"/>
          <p:nvPr/>
        </p:nvSpPr>
        <p:spPr>
          <a:xfrm>
            <a:off x="696912" y="3145542"/>
            <a:ext cx="2590544" cy="378767"/>
          </a:xfrm>
          <a:prstGeom prst="rect">
            <a:avLst/>
          </a:prstGeom>
          <a:noFill/>
        </p:spPr>
        <p:txBody>
          <a:bodyPr wrap="none" lIns="100783" tIns="50392" rIns="100783" bIns="50392" rtlCol="0">
            <a:spAutoFit/>
          </a:bodyPr>
          <a:lstStyle/>
          <a:p>
            <a:pPr defTabSz="503920" fontAlgn="auto" hangingPunct="1">
              <a:lnSpc>
                <a:spcPct val="100000"/>
              </a:lnSpc>
              <a:spcBef>
                <a:spcPts val="0"/>
              </a:spcBef>
              <a:spcAft>
                <a:spcPts val="0"/>
              </a:spcAft>
              <a:buClrTx/>
              <a:buSzTx/>
            </a:pPr>
            <a:r>
              <a:rPr lang="en-US" b="1" i="1" dirty="0">
                <a:solidFill>
                  <a:srgbClr val="FF0000"/>
                </a:solidFill>
                <a:latin typeface="Calibri"/>
                <a:ea typeface="ＭＳ Ｐゴシック" charset="-128"/>
              </a:rPr>
              <a:t>Model Library Wrappers</a:t>
            </a:r>
          </a:p>
        </p:txBody>
      </p:sp>
      <p:sp>
        <p:nvSpPr>
          <p:cNvPr id="80" name="TextBox 79"/>
          <p:cNvSpPr txBox="1"/>
          <p:nvPr/>
        </p:nvSpPr>
        <p:spPr>
          <a:xfrm>
            <a:off x="4547318" y="2687886"/>
            <a:ext cx="2904773" cy="655916"/>
          </a:xfrm>
          <a:prstGeom prst="rect">
            <a:avLst/>
          </a:prstGeom>
          <a:noFill/>
        </p:spPr>
        <p:txBody>
          <a:bodyPr wrap="none" lIns="100783" tIns="50392" rIns="100783" bIns="50392" rtlCol="0">
            <a:spAutoFit/>
          </a:bodyPr>
          <a:lstStyle/>
          <a:p>
            <a:pPr algn="ctr" defTabSz="503920" fontAlgn="auto" hangingPunct="1">
              <a:lnSpc>
                <a:spcPct val="80000"/>
              </a:lnSpc>
              <a:spcBef>
                <a:spcPts val="0"/>
              </a:spcBef>
              <a:spcAft>
                <a:spcPts val="0"/>
              </a:spcAft>
              <a:buClrTx/>
              <a:buSzTx/>
            </a:pPr>
            <a:r>
              <a:rPr lang="en-US" sz="2200" i="1" dirty="0">
                <a:solidFill>
                  <a:srgbClr val="4C4C4C"/>
                </a:solidFill>
                <a:latin typeface="Calibri"/>
                <a:ea typeface="ＭＳ Ｐゴシック" charset="-128"/>
              </a:rPr>
              <a:t>Microarchitecture</a:t>
            </a:r>
          </a:p>
          <a:p>
            <a:pPr algn="ctr" defTabSz="503920" fontAlgn="auto" hangingPunct="1">
              <a:lnSpc>
                <a:spcPct val="80000"/>
              </a:lnSpc>
              <a:spcBef>
                <a:spcPts val="0"/>
              </a:spcBef>
              <a:spcAft>
                <a:spcPts val="0"/>
              </a:spcAft>
              <a:buClrTx/>
              <a:buSzTx/>
            </a:pPr>
            <a:r>
              <a:rPr lang="en-US" sz="2200" i="1" dirty="0">
                <a:solidFill>
                  <a:srgbClr val="4C4C4C"/>
                </a:solidFill>
                <a:latin typeface="Calibri"/>
                <a:ea typeface="ＭＳ Ｐゴシック" charset="-128"/>
              </a:rPr>
              <a:t>Description &amp; Statistics</a:t>
            </a:r>
          </a:p>
        </p:txBody>
      </p:sp>
      <p:cxnSp>
        <p:nvCxnSpPr>
          <p:cNvPr id="81" name="Straight Arrow Connector 80"/>
          <p:cNvCxnSpPr>
            <a:stCxn id="80" idx="2"/>
          </p:cNvCxnSpPr>
          <p:nvPr/>
        </p:nvCxnSpPr>
        <p:spPr>
          <a:xfrm>
            <a:off x="5999704" y="3343802"/>
            <a:ext cx="0" cy="430623"/>
          </a:xfrm>
          <a:prstGeom prst="straightConnector1">
            <a:avLst/>
          </a:prstGeom>
          <a:ln>
            <a:solidFill>
              <a:srgbClr val="4C4C4C"/>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0811" y="7002346"/>
            <a:ext cx="3104053" cy="305340"/>
          </a:xfrm>
          <a:prstGeom prst="rect">
            <a:avLst/>
          </a:prstGeom>
          <a:noFill/>
        </p:spPr>
        <p:txBody>
          <a:bodyPr wrap="none" lIns="100783" tIns="50392" rIns="100783" bIns="50392" rtlCol="0">
            <a:spAutoFit/>
          </a:bodyPr>
          <a:lstStyle/>
          <a:p>
            <a:pPr algn="ctr" defTabSz="1007943" eaLnBrk="0">
              <a:lnSpc>
                <a:spcPct val="100000"/>
              </a:lnSpc>
              <a:buClrTx/>
              <a:buSzTx/>
            </a:pPr>
            <a:r>
              <a:rPr lang="en-US" sz="1300" dirty="0">
                <a:solidFill>
                  <a:srgbClr val="080808"/>
                </a:solidFill>
                <a:latin typeface="Tahoma" pitchFamily="34" charset="0"/>
                <a:ea typeface="ＭＳ Ｐゴシック" charset="-128"/>
              </a:rPr>
              <a:t>Available at </a:t>
            </a:r>
            <a:r>
              <a:rPr lang="en-US" sz="1300" i="1" dirty="0" err="1">
                <a:solidFill>
                  <a:srgbClr val="080808"/>
                </a:solidFill>
                <a:latin typeface="Tahoma" pitchFamily="34" charset="0"/>
                <a:ea typeface="ＭＳ Ｐゴシック" charset="-128"/>
              </a:rPr>
              <a:t>www.manifold.gatech.edu</a:t>
            </a:r>
            <a:endParaRPr lang="en-US" sz="1300" i="1" dirty="0">
              <a:solidFill>
                <a:srgbClr val="080808"/>
              </a:solidFill>
              <a:latin typeface="Tahoma" pitchFamily="34" charset="0"/>
              <a:ea typeface="ＭＳ Ｐゴシック" charset="-128"/>
            </a:endParaRPr>
          </a:p>
        </p:txBody>
      </p:sp>
      <p:sp>
        <p:nvSpPr>
          <p:cNvPr id="26"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pPr/>
              <a:t>114</a:t>
            </a:fld>
            <a:endParaRPr lang="en-US" dirty="0"/>
          </a:p>
        </p:txBody>
      </p:sp>
      <p:sp>
        <p:nvSpPr>
          <p:cNvPr id="7" name="TextBox 6"/>
          <p:cNvSpPr txBox="1"/>
          <p:nvPr/>
        </p:nvSpPr>
        <p:spPr>
          <a:xfrm rot="5400000">
            <a:off x="1732550" y="6477999"/>
            <a:ext cx="415498" cy="353174"/>
          </a:xfrm>
          <a:prstGeom prst="rect">
            <a:avLst/>
          </a:prstGeom>
          <a:noFill/>
        </p:spPr>
        <p:txBody>
          <a:bodyPr wrap="none" rtlCol="0">
            <a:spAutoFit/>
          </a:bodyPr>
          <a:lstStyle/>
          <a:p>
            <a:pPr defTabSz="457200"/>
            <a:r>
              <a:rPr lang="en-US" b="1" dirty="0" smtClean="0">
                <a:solidFill>
                  <a:srgbClr val="000000">
                    <a:lumMod val="75000"/>
                    <a:lumOff val="25000"/>
                  </a:srgbClr>
                </a:solidFill>
              </a:rPr>
              <a:t>…</a:t>
            </a:r>
            <a:endParaRPr lang="en-US" b="1" dirty="0">
              <a:solidFill>
                <a:srgbClr val="000000">
                  <a:lumMod val="75000"/>
                  <a:lumOff val="25000"/>
                </a:srgbClr>
              </a:solidFill>
            </a:endParaRPr>
          </a:p>
        </p:txBody>
      </p:sp>
    </p:spTree>
    <p:extLst>
      <p:ext uri="{BB962C8B-B14F-4D97-AF65-F5344CB8AC3E}">
        <p14:creationId xmlns:p14="http://schemas.microsoft.com/office/powerpoint/2010/main" val="9176665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Multi-Physics / Multi-Model Modeling</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115</a:t>
            </a:fld>
            <a:endParaRPr lang="en-US">
              <a:solidFill>
                <a:srgbClr val="E5FFFF"/>
              </a:solidFill>
            </a:endParaRPr>
          </a:p>
        </p:txBody>
      </p:sp>
      <p:sp>
        <p:nvSpPr>
          <p:cNvPr id="59" name="Content Placeholder 4"/>
          <p:cNvSpPr txBox="1">
            <a:spLocks/>
          </p:cNvSpPr>
          <p:nvPr/>
        </p:nvSpPr>
        <p:spPr>
          <a:xfrm>
            <a:off x="420026" y="1259946"/>
            <a:ext cx="9156568" cy="159593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582"/>
              </a:spcBef>
            </a:pPr>
            <a:r>
              <a:rPr lang="en-US" dirty="0">
                <a:solidFill>
                  <a:srgbClr val="3366FF"/>
                </a:solidFill>
              </a:rPr>
              <a:t> </a:t>
            </a:r>
            <a:r>
              <a:rPr lang="en-US" i="1" dirty="0">
                <a:solidFill>
                  <a:srgbClr val="3366FF"/>
                </a:solidFill>
              </a:rPr>
              <a:t>Different physical properties</a:t>
            </a:r>
            <a:r>
              <a:rPr lang="en-US" dirty="0"/>
              <a:t> are modeled with </a:t>
            </a:r>
            <a:r>
              <a:rPr lang="en-US" i="1" dirty="0">
                <a:solidFill>
                  <a:srgbClr val="3366FF"/>
                </a:solidFill>
              </a:rPr>
              <a:t>different modeling tools</a:t>
            </a:r>
            <a:r>
              <a:rPr lang="en-US" dirty="0"/>
              <a:t>.</a:t>
            </a:r>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582"/>
              </a:spcBef>
            </a:pPr>
            <a:endParaRPr lang="en-US" dirty="0"/>
          </a:p>
          <a:p>
            <a:pPr marL="201568" indent="-201568" defTabSz="1007943">
              <a:lnSpc>
                <a:spcPct val="100000"/>
              </a:lnSpc>
              <a:spcBef>
                <a:spcPts val="2400"/>
              </a:spcBef>
            </a:pPr>
            <a:r>
              <a:rPr lang="en-US" dirty="0" smtClean="0"/>
              <a:t>Need to be able to easily integrate new models as they become available</a:t>
            </a:r>
          </a:p>
          <a:p>
            <a:pPr marL="544468" lvl="1" indent="-201568" defTabSz="1007943">
              <a:lnSpc>
                <a:spcPct val="100000"/>
              </a:lnSpc>
              <a:spcBef>
                <a:spcPts val="582"/>
              </a:spcBef>
            </a:pPr>
            <a:r>
              <a:rPr lang="en-US" dirty="0" smtClean="0"/>
              <a:t>Costly when tightly integrated into microarchitecture simulation models </a:t>
            </a:r>
            <a:endParaRPr lang="en-US" dirty="0"/>
          </a:p>
        </p:txBody>
      </p:sp>
      <p:sp>
        <p:nvSpPr>
          <p:cNvPr id="14" name="Cube 13"/>
          <p:cNvSpPr/>
          <p:nvPr/>
        </p:nvSpPr>
        <p:spPr>
          <a:xfrm>
            <a:off x="420026" y="3303487"/>
            <a:ext cx="2184135" cy="2183906"/>
          </a:xfrm>
          <a:prstGeom prst="cube">
            <a:avLst/>
          </a:prstGeom>
          <a:solidFill>
            <a:srgbClr val="CCFF66"/>
          </a:solidFill>
          <a:ln>
            <a:solidFill>
              <a:srgbClr val="008000"/>
            </a:solidFill>
          </a:ln>
        </p:spPr>
        <p:txBody>
          <a:bodyPr lIns="100783" tIns="50392" rIns="100783" bIns="50392" rtlCol="0" anchor="ctr"/>
          <a:lstStyle/>
          <a:p>
            <a:pPr algn="ctr" defTabSz="1007943" eaLnBrk="0">
              <a:lnSpc>
                <a:spcPct val="100000"/>
              </a:lnSpc>
              <a:buClrTx/>
              <a:buSzTx/>
            </a:pPr>
            <a:r>
              <a:rPr lang="en-US" sz="1700" b="1" i="1" dirty="0">
                <a:solidFill>
                  <a:srgbClr val="008000"/>
                </a:solidFill>
                <a:latin typeface="Tahoma" pitchFamily="34" charset="0"/>
                <a:ea typeface="ＭＳ Ｐゴシック" charset="-128"/>
              </a:rPr>
              <a:t>Power Modeling Tools</a:t>
            </a:r>
          </a:p>
        </p:txBody>
      </p:sp>
      <p:sp>
        <p:nvSpPr>
          <p:cNvPr id="63" name="Cube 62"/>
          <p:cNvSpPr/>
          <p:nvPr/>
        </p:nvSpPr>
        <p:spPr>
          <a:xfrm>
            <a:off x="2688168" y="3303487"/>
            <a:ext cx="2184135" cy="2183906"/>
          </a:xfrm>
          <a:prstGeom prst="cube">
            <a:avLst/>
          </a:prstGeom>
          <a:solidFill>
            <a:srgbClr val="FFFF66"/>
          </a:solidFill>
          <a:ln>
            <a:solidFill>
              <a:srgbClr val="800000"/>
            </a:solidFill>
          </a:ln>
        </p:spPr>
        <p:txBody>
          <a:bodyPr lIns="100783" tIns="50392" rIns="100783" bIns="50392" rtlCol="0" anchor="ctr"/>
          <a:lstStyle/>
          <a:p>
            <a:pPr algn="ctr" defTabSz="1007943" eaLnBrk="0">
              <a:lnSpc>
                <a:spcPct val="100000"/>
              </a:lnSpc>
              <a:buClrTx/>
              <a:buSzTx/>
            </a:pPr>
            <a:r>
              <a:rPr lang="en-US" sz="1700" b="1" i="1" dirty="0">
                <a:solidFill>
                  <a:srgbClr val="800000"/>
                </a:solidFill>
                <a:latin typeface="Tahoma" pitchFamily="34" charset="0"/>
                <a:ea typeface="ＭＳ Ｐゴシック" charset="-128"/>
              </a:rPr>
              <a:t>Thermal Modeling Tools</a:t>
            </a:r>
          </a:p>
        </p:txBody>
      </p:sp>
      <p:sp>
        <p:nvSpPr>
          <p:cNvPr id="64" name="Cube 63"/>
          <p:cNvSpPr/>
          <p:nvPr/>
        </p:nvSpPr>
        <p:spPr>
          <a:xfrm>
            <a:off x="5040314" y="3303487"/>
            <a:ext cx="2184135" cy="2183906"/>
          </a:xfrm>
          <a:prstGeom prst="cube">
            <a:avLst/>
          </a:prstGeom>
          <a:solidFill>
            <a:schemeClr val="tx1">
              <a:lumMod val="85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700" b="1" i="1" dirty="0">
                <a:solidFill>
                  <a:srgbClr val="DADADA">
                    <a:lumMod val="25000"/>
                  </a:srgbClr>
                </a:solidFill>
                <a:latin typeface="Tahoma" pitchFamily="34" charset="0"/>
                <a:ea typeface="ＭＳ Ｐゴシック" charset="-128"/>
              </a:rPr>
              <a:t>Reliability Modeling Tools</a:t>
            </a:r>
          </a:p>
        </p:txBody>
      </p:sp>
      <p:sp>
        <p:nvSpPr>
          <p:cNvPr id="70" name="Cube 69"/>
          <p:cNvSpPr/>
          <p:nvPr/>
        </p:nvSpPr>
        <p:spPr>
          <a:xfrm>
            <a:off x="7392460" y="3303487"/>
            <a:ext cx="2184135" cy="2183906"/>
          </a:xfrm>
          <a:prstGeom prst="cube">
            <a:avLst/>
          </a:prstGeom>
          <a:solidFill>
            <a:srgbClr val="CCDCEE"/>
          </a:solidFill>
          <a:ln>
            <a:solidFill>
              <a:srgbClr val="000000"/>
            </a:solidFill>
          </a:ln>
        </p:spPr>
        <p:txBody>
          <a:bodyPr lIns="100783" tIns="50392" rIns="100783" bIns="50392" rtlCol="0" anchor="ctr"/>
          <a:lstStyle/>
          <a:p>
            <a:pPr algn="ctr" defTabSz="1007943" eaLnBrk="0">
              <a:lnSpc>
                <a:spcPct val="100000"/>
              </a:lnSpc>
              <a:buClrTx/>
              <a:buSzTx/>
            </a:pPr>
            <a:r>
              <a:rPr lang="en-US" sz="1700" b="1" i="1" dirty="0">
                <a:solidFill>
                  <a:srgbClr val="336699">
                    <a:lumMod val="75000"/>
                  </a:srgbClr>
                </a:solidFill>
                <a:latin typeface="Tahoma" pitchFamily="34" charset="0"/>
                <a:ea typeface="ＭＳ Ｐゴシック" charset="-128"/>
              </a:rPr>
              <a:t>Delay Modeling </a:t>
            </a:r>
            <a:r>
              <a:rPr lang="en-US" sz="1700" b="1" i="1" dirty="0" smtClean="0">
                <a:solidFill>
                  <a:srgbClr val="336699">
                    <a:lumMod val="75000"/>
                  </a:srgbClr>
                </a:solidFill>
                <a:latin typeface="Tahoma" pitchFamily="34" charset="0"/>
                <a:ea typeface="ＭＳ Ｐゴシック" charset="-128"/>
              </a:rPr>
              <a:t>Tools</a:t>
            </a:r>
            <a:endParaRPr lang="en-US" sz="1700" b="1" i="1" dirty="0">
              <a:solidFill>
                <a:srgbClr val="336699">
                  <a:lumMod val="75000"/>
                </a:srgbClr>
              </a:solidFill>
              <a:latin typeface="Tahoma" pitchFamily="34" charset="0"/>
              <a:ea typeface="ＭＳ Ｐゴシック" charset="-128"/>
            </a:endParaRPr>
          </a:p>
        </p:txBody>
      </p:sp>
      <p:sp>
        <p:nvSpPr>
          <p:cNvPr id="15" name="TextBox 14"/>
          <p:cNvSpPr txBox="1"/>
          <p:nvPr/>
        </p:nvSpPr>
        <p:spPr>
          <a:xfrm>
            <a:off x="862914" y="2183908"/>
            <a:ext cx="1693259" cy="1148219"/>
          </a:xfrm>
          <a:prstGeom prst="rect">
            <a:avLst/>
          </a:prstGeom>
          <a:noFill/>
        </p:spPr>
        <p:txBody>
          <a:bodyPr wrap="none" lIns="100783" tIns="50392" rIns="100783" bIns="50392" rtlCol="0">
            <a:spAutoFit/>
          </a:bodyPr>
          <a:lstStyle/>
          <a:p>
            <a:pPr defTabSz="1007943" eaLnBrk="0">
              <a:lnSpc>
                <a:spcPct val="100000"/>
              </a:lnSpc>
              <a:buClrTx/>
              <a:buSzTx/>
            </a:pPr>
            <a:r>
              <a:rPr lang="en-US" sz="1700" i="1" dirty="0" err="1">
                <a:solidFill>
                  <a:srgbClr val="00B000">
                    <a:lumMod val="75000"/>
                  </a:srgbClr>
                </a:solidFill>
                <a:latin typeface="Tahoma" pitchFamily="34" charset="0"/>
                <a:ea typeface="ＭＳ Ｐゴシック" charset="-128"/>
              </a:rPr>
              <a:t>McPAT</a:t>
            </a:r>
            <a:r>
              <a:rPr lang="en-US" sz="1700" i="1" dirty="0">
                <a:solidFill>
                  <a:srgbClr val="00B000">
                    <a:lumMod val="75000"/>
                  </a:srgbClr>
                </a:solidFill>
                <a:latin typeface="Tahoma" pitchFamily="34" charset="0"/>
                <a:ea typeface="ＭＳ Ｐゴシック" charset="-128"/>
              </a:rPr>
              <a:t> (Cacti),</a:t>
            </a:r>
          </a:p>
          <a:p>
            <a:pPr defTabSz="1007943" eaLnBrk="0">
              <a:lnSpc>
                <a:spcPct val="100000"/>
              </a:lnSpc>
              <a:buClrTx/>
              <a:buSzTx/>
            </a:pPr>
            <a:r>
              <a:rPr lang="en-US" sz="1700" i="1" dirty="0">
                <a:solidFill>
                  <a:srgbClr val="00B000">
                    <a:lumMod val="75000"/>
                  </a:srgbClr>
                </a:solidFill>
                <a:latin typeface="Tahoma" pitchFamily="34" charset="0"/>
                <a:ea typeface="ＭＳ Ｐゴシック" charset="-128"/>
              </a:rPr>
              <a:t>Orion (DSENT),</a:t>
            </a:r>
          </a:p>
          <a:p>
            <a:pPr defTabSz="1007943" eaLnBrk="0">
              <a:lnSpc>
                <a:spcPct val="100000"/>
              </a:lnSpc>
              <a:buClrTx/>
              <a:buSzTx/>
            </a:pPr>
            <a:r>
              <a:rPr lang="en-US" sz="1700" i="1" dirty="0" err="1">
                <a:solidFill>
                  <a:srgbClr val="00B000">
                    <a:lumMod val="75000"/>
                  </a:srgbClr>
                </a:solidFill>
                <a:latin typeface="Tahoma" pitchFamily="34" charset="0"/>
                <a:ea typeface="ＭＳ Ｐゴシック" charset="-128"/>
              </a:rPr>
              <a:t>DRAMsim</a:t>
            </a:r>
            <a:r>
              <a:rPr lang="en-US" sz="1700" i="1" dirty="0">
                <a:solidFill>
                  <a:srgbClr val="00B000">
                    <a:lumMod val="75000"/>
                  </a:srgbClr>
                </a:solidFill>
                <a:latin typeface="Tahoma" pitchFamily="34" charset="0"/>
                <a:ea typeface="ＭＳ Ｐゴシック" charset="-128"/>
              </a:rPr>
              <a:t>,</a:t>
            </a:r>
          </a:p>
          <a:p>
            <a:pPr defTabSz="1007943" eaLnBrk="0">
              <a:lnSpc>
                <a:spcPct val="100000"/>
              </a:lnSpc>
              <a:buClrTx/>
              <a:buSzTx/>
            </a:pPr>
            <a:r>
              <a:rPr lang="en-US" sz="1700" b="1" i="1" dirty="0">
                <a:solidFill>
                  <a:srgbClr val="00B000">
                    <a:lumMod val="75000"/>
                  </a:srgbClr>
                </a:solidFill>
                <a:latin typeface="Tahoma" pitchFamily="34" charset="0"/>
                <a:ea typeface="ＭＳ Ｐゴシック" charset="-128"/>
              </a:rPr>
              <a:t>…</a:t>
            </a:r>
          </a:p>
        </p:txBody>
      </p:sp>
      <p:sp>
        <p:nvSpPr>
          <p:cNvPr id="71" name="TextBox 70"/>
          <p:cNvSpPr txBox="1"/>
          <p:nvPr/>
        </p:nvSpPr>
        <p:spPr>
          <a:xfrm>
            <a:off x="3370163" y="2183908"/>
            <a:ext cx="1040324" cy="1148219"/>
          </a:xfrm>
          <a:prstGeom prst="rect">
            <a:avLst/>
          </a:prstGeom>
          <a:noFill/>
        </p:spPr>
        <p:txBody>
          <a:bodyPr wrap="none" lIns="100783" tIns="50392" rIns="100783" bIns="50392" rtlCol="0">
            <a:spAutoFit/>
          </a:bodyPr>
          <a:lstStyle/>
          <a:p>
            <a:pPr defTabSz="1007943" eaLnBrk="0">
              <a:lnSpc>
                <a:spcPct val="100000"/>
              </a:lnSpc>
              <a:buClrTx/>
              <a:buSzTx/>
            </a:pPr>
            <a:r>
              <a:rPr lang="en-US" sz="1700" i="1" dirty="0" err="1">
                <a:solidFill>
                  <a:srgbClr val="800000"/>
                </a:solidFill>
                <a:latin typeface="Tahoma" pitchFamily="34" charset="0"/>
                <a:ea typeface="ＭＳ Ｐゴシック" charset="-128"/>
              </a:rPr>
              <a:t>HotSpot</a:t>
            </a:r>
            <a:r>
              <a:rPr lang="en-US" sz="1700" i="1" dirty="0">
                <a:solidFill>
                  <a:srgbClr val="800000"/>
                </a:solidFill>
                <a:latin typeface="Tahoma" pitchFamily="34" charset="0"/>
                <a:ea typeface="ＭＳ Ｐゴシック" charset="-128"/>
              </a:rPr>
              <a:t>,</a:t>
            </a:r>
          </a:p>
          <a:p>
            <a:pPr defTabSz="1007943" eaLnBrk="0">
              <a:lnSpc>
                <a:spcPct val="100000"/>
              </a:lnSpc>
              <a:buClrTx/>
              <a:buSzTx/>
            </a:pPr>
            <a:r>
              <a:rPr lang="en-US" sz="1700" i="1" dirty="0">
                <a:solidFill>
                  <a:srgbClr val="800000"/>
                </a:solidFill>
                <a:latin typeface="Tahoma" pitchFamily="34" charset="0"/>
                <a:ea typeface="ＭＳ Ｐゴシック" charset="-128"/>
              </a:rPr>
              <a:t>3D-ICE,</a:t>
            </a:r>
          </a:p>
          <a:p>
            <a:pPr defTabSz="1007943" eaLnBrk="0">
              <a:lnSpc>
                <a:spcPct val="100000"/>
              </a:lnSpc>
              <a:buClrTx/>
              <a:buSzTx/>
            </a:pPr>
            <a:r>
              <a:rPr lang="en-US" sz="1700" i="1" dirty="0">
                <a:solidFill>
                  <a:srgbClr val="800000"/>
                </a:solidFill>
                <a:latin typeface="Tahoma" pitchFamily="34" charset="0"/>
                <a:ea typeface="ＭＳ Ｐゴシック" charset="-128"/>
              </a:rPr>
              <a:t>TSI,</a:t>
            </a:r>
          </a:p>
          <a:p>
            <a:pPr defTabSz="1007943" eaLnBrk="0">
              <a:lnSpc>
                <a:spcPct val="100000"/>
              </a:lnSpc>
              <a:buClrTx/>
              <a:buSzTx/>
            </a:pPr>
            <a:r>
              <a:rPr lang="en-US" sz="1700" b="1" i="1" dirty="0">
                <a:solidFill>
                  <a:srgbClr val="800000"/>
                </a:solidFill>
                <a:latin typeface="Tahoma" pitchFamily="34" charset="0"/>
                <a:ea typeface="ＭＳ Ｐゴシック" charset="-128"/>
              </a:rPr>
              <a:t>…</a:t>
            </a:r>
          </a:p>
        </p:txBody>
      </p:sp>
      <p:sp>
        <p:nvSpPr>
          <p:cNvPr id="72" name="TextBox 71"/>
          <p:cNvSpPr txBox="1"/>
          <p:nvPr/>
        </p:nvSpPr>
        <p:spPr>
          <a:xfrm>
            <a:off x="5377483" y="2183908"/>
            <a:ext cx="1907549" cy="1148219"/>
          </a:xfrm>
          <a:prstGeom prst="rect">
            <a:avLst/>
          </a:prstGeom>
          <a:noFill/>
        </p:spPr>
        <p:txBody>
          <a:bodyPr wrap="none" lIns="100783" tIns="50392" rIns="100783" bIns="50392" rtlCol="0">
            <a:spAutoFit/>
          </a:bodyPr>
          <a:lstStyle/>
          <a:p>
            <a:pPr defTabSz="1007943" eaLnBrk="0">
              <a:lnSpc>
                <a:spcPct val="100000"/>
              </a:lnSpc>
              <a:buClrTx/>
              <a:buSzTx/>
            </a:pPr>
            <a:r>
              <a:rPr lang="en-US" sz="1700" i="1" dirty="0">
                <a:solidFill>
                  <a:srgbClr val="DADADA">
                    <a:lumMod val="25000"/>
                  </a:srgbClr>
                </a:solidFill>
                <a:latin typeface="Tahoma" pitchFamily="34" charset="0"/>
                <a:ea typeface="ＭＳ Ｐゴシック" charset="-128"/>
              </a:rPr>
              <a:t>NBTI,</a:t>
            </a:r>
          </a:p>
          <a:p>
            <a:pPr defTabSz="1007943" eaLnBrk="0">
              <a:lnSpc>
                <a:spcPct val="100000"/>
              </a:lnSpc>
              <a:buClrTx/>
              <a:buSzTx/>
            </a:pPr>
            <a:r>
              <a:rPr lang="en-US" sz="1700" i="1" dirty="0">
                <a:solidFill>
                  <a:srgbClr val="DADADA">
                    <a:lumMod val="25000"/>
                  </a:srgbClr>
                </a:solidFill>
                <a:latin typeface="Tahoma" pitchFamily="34" charset="0"/>
                <a:ea typeface="ＭＳ Ｐゴシック" charset="-128"/>
              </a:rPr>
              <a:t>TDDB,</a:t>
            </a:r>
          </a:p>
          <a:p>
            <a:pPr defTabSz="1007943" eaLnBrk="0">
              <a:lnSpc>
                <a:spcPct val="100000"/>
              </a:lnSpc>
              <a:buClrTx/>
              <a:buSzTx/>
            </a:pPr>
            <a:r>
              <a:rPr lang="en-US" sz="1700" i="1" dirty="0">
                <a:solidFill>
                  <a:srgbClr val="DADADA">
                    <a:lumMod val="25000"/>
                  </a:srgbClr>
                </a:solidFill>
                <a:latin typeface="Tahoma" pitchFamily="34" charset="0"/>
                <a:ea typeface="ＭＳ Ｐゴシック" charset="-128"/>
              </a:rPr>
              <a:t>Electro-migration,</a:t>
            </a:r>
          </a:p>
          <a:p>
            <a:pPr defTabSz="1007943" eaLnBrk="0">
              <a:lnSpc>
                <a:spcPct val="100000"/>
              </a:lnSpc>
              <a:buClrTx/>
              <a:buSzTx/>
            </a:pPr>
            <a:r>
              <a:rPr lang="en-US" sz="1700" b="1" i="1" dirty="0">
                <a:solidFill>
                  <a:srgbClr val="DADADA">
                    <a:lumMod val="25000"/>
                  </a:srgbClr>
                </a:solidFill>
                <a:latin typeface="Tahoma" pitchFamily="34" charset="0"/>
                <a:ea typeface="ＭＳ Ｐゴシック" charset="-128"/>
              </a:rPr>
              <a:t>…</a:t>
            </a:r>
          </a:p>
        </p:txBody>
      </p:sp>
      <p:sp>
        <p:nvSpPr>
          <p:cNvPr id="73" name="TextBox 72"/>
          <p:cNvSpPr txBox="1"/>
          <p:nvPr/>
        </p:nvSpPr>
        <p:spPr>
          <a:xfrm>
            <a:off x="7591972" y="2438357"/>
            <a:ext cx="2441605" cy="886609"/>
          </a:xfrm>
          <a:prstGeom prst="rect">
            <a:avLst/>
          </a:prstGeom>
          <a:noFill/>
        </p:spPr>
        <p:txBody>
          <a:bodyPr wrap="none" lIns="100783" tIns="50392" rIns="100783" bIns="50392" rtlCol="0">
            <a:spAutoFit/>
          </a:bodyPr>
          <a:lstStyle/>
          <a:p>
            <a:pPr defTabSz="1007943" eaLnBrk="0">
              <a:lnSpc>
                <a:spcPct val="100000"/>
              </a:lnSpc>
              <a:buClrTx/>
              <a:buSzTx/>
            </a:pPr>
            <a:r>
              <a:rPr lang="en-US" sz="1700" i="1" dirty="0">
                <a:solidFill>
                  <a:srgbClr val="2B5481">
                    <a:lumMod val="75000"/>
                  </a:srgbClr>
                </a:solidFill>
                <a:latin typeface="Tahoma" pitchFamily="34" charset="0"/>
                <a:ea typeface="ＭＳ Ｐゴシック" charset="-128"/>
              </a:rPr>
              <a:t>PDN,</a:t>
            </a:r>
          </a:p>
          <a:p>
            <a:pPr defTabSz="1007943" eaLnBrk="0">
              <a:lnSpc>
                <a:spcPct val="100000"/>
              </a:lnSpc>
              <a:buClrTx/>
              <a:buSzTx/>
            </a:pPr>
            <a:r>
              <a:rPr lang="en-US" sz="1700" i="1" dirty="0">
                <a:solidFill>
                  <a:srgbClr val="2B5481">
                    <a:lumMod val="75000"/>
                  </a:srgbClr>
                </a:solidFill>
                <a:latin typeface="Tahoma" pitchFamily="34" charset="0"/>
                <a:ea typeface="ＭＳ Ｐゴシック" charset="-128"/>
              </a:rPr>
              <a:t>Temperature Inversion,</a:t>
            </a:r>
          </a:p>
          <a:p>
            <a:pPr defTabSz="1007943" eaLnBrk="0">
              <a:lnSpc>
                <a:spcPct val="100000"/>
              </a:lnSpc>
              <a:buClrTx/>
              <a:buSzTx/>
            </a:pPr>
            <a:r>
              <a:rPr lang="en-US" sz="1700" i="1" dirty="0">
                <a:solidFill>
                  <a:srgbClr val="2B5481">
                    <a:lumMod val="75000"/>
                  </a:srgbClr>
                </a:solidFill>
                <a:latin typeface="Tahoma" pitchFamily="34" charset="0"/>
                <a:ea typeface="ＭＳ Ｐゴシック" charset="-128"/>
              </a:rPr>
              <a:t>…</a:t>
            </a:r>
          </a:p>
        </p:txBody>
      </p:sp>
    </p:spTree>
    <p:extLst>
      <p:ext uri="{BB962C8B-B14F-4D97-AF65-F5344CB8AC3E}">
        <p14:creationId xmlns:p14="http://schemas.microsoft.com/office/powerpoint/2010/main" val="7409075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Physical Interaction Interface</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116</a:t>
            </a:fld>
            <a:endParaRPr lang="en-US">
              <a:solidFill>
                <a:srgbClr val="E5FFFF"/>
              </a:solidFill>
            </a:endParaRPr>
          </a:p>
        </p:txBody>
      </p:sp>
      <p:sp>
        <p:nvSpPr>
          <p:cNvPr id="59" name="Content Placeholder 4"/>
          <p:cNvSpPr txBox="1">
            <a:spLocks/>
          </p:cNvSpPr>
          <p:nvPr/>
        </p:nvSpPr>
        <p:spPr>
          <a:xfrm>
            <a:off x="336022" y="1140952"/>
            <a:ext cx="9660599"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t> Goals:</a:t>
            </a:r>
          </a:p>
          <a:p>
            <a:pPr marL="755879" lvl="1" indent="-377940" defTabSz="1007943">
              <a:lnSpc>
                <a:spcPct val="100000"/>
              </a:lnSpc>
              <a:spcBef>
                <a:spcPts val="1652"/>
              </a:spcBef>
              <a:buFont typeface="+mj-lt"/>
              <a:buAutoNum type="arabicPeriod"/>
            </a:pPr>
            <a:r>
              <a:rPr lang="en-US" b="1" dirty="0"/>
              <a:t>Coordinated Modeling</a:t>
            </a:r>
            <a:r>
              <a:rPr lang="en-US" dirty="0"/>
              <a:t>: The interface supports the modeling of </a:t>
            </a:r>
            <a:r>
              <a:rPr lang="en-US" i="1" dirty="0">
                <a:solidFill>
                  <a:srgbClr val="3366FF"/>
                </a:solidFill>
              </a:rPr>
              <a:t>different physical phenomena</a:t>
            </a:r>
            <a:r>
              <a:rPr lang="en-US" dirty="0"/>
              <a:t> in </a:t>
            </a:r>
            <a:r>
              <a:rPr lang="en-US" i="1" dirty="0">
                <a:solidFill>
                  <a:srgbClr val="3366FF"/>
                </a:solidFill>
              </a:rPr>
              <a:t>the same domain of analysis</a:t>
            </a:r>
            <a:r>
              <a:rPr lang="en-US" dirty="0"/>
              <a:t> by capturing their </a:t>
            </a:r>
            <a:r>
              <a:rPr lang="en-US" i="1" dirty="0">
                <a:solidFill>
                  <a:srgbClr val="3366FF"/>
                </a:solidFill>
              </a:rPr>
              <a:t>interactions</a:t>
            </a:r>
            <a:r>
              <a:rPr lang="en-US" dirty="0"/>
              <a:t>; vs. trace-driven offline analysis</a:t>
            </a:r>
          </a:p>
          <a:p>
            <a:pPr marL="755879" lvl="1" indent="-377940" defTabSz="1007943">
              <a:lnSpc>
                <a:spcPct val="100000"/>
              </a:lnSpc>
              <a:spcBef>
                <a:spcPts val="1652"/>
              </a:spcBef>
              <a:buFont typeface="+mj-lt"/>
              <a:buAutoNum type="arabicPeriod"/>
            </a:pPr>
            <a:r>
              <a:rPr lang="en-US" b="1" dirty="0"/>
              <a:t>Standardization</a:t>
            </a:r>
            <a:r>
              <a:rPr lang="en-US" dirty="0"/>
              <a:t>: </a:t>
            </a:r>
            <a:r>
              <a:rPr lang="en-US" i="1" dirty="0">
                <a:solidFill>
                  <a:srgbClr val="3366FF"/>
                </a:solidFill>
              </a:rPr>
              <a:t>Different tools</a:t>
            </a:r>
            <a:r>
              <a:rPr lang="en-US" dirty="0"/>
              <a:t> are integrated in the compatible way.</a:t>
            </a:r>
          </a:p>
          <a:p>
            <a:pPr lvl="2" defTabSz="1007943">
              <a:lnSpc>
                <a:spcPct val="100000"/>
              </a:lnSpc>
              <a:spcBef>
                <a:spcPts val="882"/>
              </a:spcBef>
            </a:pPr>
            <a:r>
              <a:rPr lang="en-US" i="1" dirty="0">
                <a:solidFill>
                  <a:srgbClr val="3366FF"/>
                </a:solidFill>
              </a:rPr>
              <a:t>Data definition</a:t>
            </a:r>
            <a:r>
              <a:rPr lang="en-US" dirty="0"/>
              <a:t> is required for common, shared data.</a:t>
            </a:r>
          </a:p>
          <a:p>
            <a:pPr lvl="2" defTabSz="1007943">
              <a:lnSpc>
                <a:spcPct val="100000"/>
              </a:lnSpc>
              <a:spcBef>
                <a:spcPts val="882"/>
              </a:spcBef>
            </a:pPr>
            <a:r>
              <a:rPr lang="en-US" i="1" dirty="0">
                <a:solidFill>
                  <a:srgbClr val="3366FF"/>
                </a:solidFill>
              </a:rPr>
              <a:t>Different tools of the same data</a:t>
            </a:r>
            <a:r>
              <a:rPr lang="en-US" dirty="0"/>
              <a:t> type can used in the identical way.</a:t>
            </a:r>
          </a:p>
          <a:p>
            <a:pPr marL="755879" lvl="1" indent="-377940" defTabSz="1007943">
              <a:lnSpc>
                <a:spcPct val="100000"/>
              </a:lnSpc>
              <a:spcBef>
                <a:spcPts val="1652"/>
              </a:spcBef>
              <a:buFont typeface="+mj-lt"/>
              <a:buAutoNum type="arabicPeriod"/>
            </a:pPr>
            <a:r>
              <a:rPr lang="en-US" b="1" dirty="0"/>
              <a:t>Configurable Interface</a:t>
            </a:r>
            <a:r>
              <a:rPr lang="en-US" dirty="0"/>
              <a:t>: Due to the integration of different tools, there must be </a:t>
            </a:r>
            <a:r>
              <a:rPr lang="en-US" i="1" dirty="0">
                <a:solidFill>
                  <a:srgbClr val="3366FF"/>
                </a:solidFill>
              </a:rPr>
              <a:t>a method to represent the different levels of processor components</a:t>
            </a:r>
            <a:r>
              <a:rPr lang="en-US" dirty="0"/>
              <a:t>. </a:t>
            </a:r>
          </a:p>
          <a:p>
            <a:pPr lvl="2" defTabSz="1007943">
              <a:lnSpc>
                <a:spcPct val="100000"/>
              </a:lnSpc>
              <a:spcBef>
                <a:spcPts val="882"/>
              </a:spcBef>
            </a:pPr>
            <a:r>
              <a:rPr lang="en-US" dirty="0"/>
              <a:t>Package | Floor-planning | Architecture/Circuit-level Blocks  </a:t>
            </a:r>
            <a:endParaRPr lang="en-US" sz="1100" dirty="0"/>
          </a:p>
          <a:p>
            <a:pPr marL="755879" lvl="1" indent="-377940" defTabSz="1007943">
              <a:lnSpc>
                <a:spcPct val="100000"/>
              </a:lnSpc>
              <a:spcBef>
                <a:spcPts val="1652"/>
              </a:spcBef>
              <a:buFont typeface="+mj-lt"/>
              <a:buAutoNum type="arabicPeriod"/>
            </a:pPr>
            <a:r>
              <a:rPr lang="en-US" b="1" dirty="0"/>
              <a:t>Data Synchronization:</a:t>
            </a:r>
            <a:r>
              <a:rPr lang="en-US" dirty="0"/>
              <a:t> </a:t>
            </a:r>
            <a:r>
              <a:rPr lang="en-US" i="1" dirty="0">
                <a:solidFill>
                  <a:srgbClr val="3366FF"/>
                </a:solidFill>
              </a:rPr>
              <a:t>Data are shared</a:t>
            </a:r>
            <a:r>
              <a:rPr lang="en-US" dirty="0"/>
              <a:t> between multiple tools.</a:t>
            </a:r>
            <a:endParaRPr lang="en-US" b="1" dirty="0"/>
          </a:p>
          <a:p>
            <a:pPr marL="755879" lvl="1" indent="-377940" defTabSz="1007943">
              <a:lnSpc>
                <a:spcPct val="100000"/>
              </a:lnSpc>
              <a:spcBef>
                <a:spcPts val="1652"/>
              </a:spcBef>
              <a:buFont typeface="+mj-lt"/>
              <a:buAutoNum type="arabicPeriod"/>
            </a:pPr>
            <a:r>
              <a:rPr lang="en-US" b="1" dirty="0"/>
              <a:t>User Interface</a:t>
            </a:r>
            <a:r>
              <a:rPr lang="en-US" dirty="0"/>
              <a:t>: User API is provided to trigger the calculation.</a:t>
            </a:r>
          </a:p>
          <a:p>
            <a:pPr lvl="2" defTabSz="1007943">
              <a:lnSpc>
                <a:spcPct val="100000"/>
              </a:lnSpc>
              <a:spcBef>
                <a:spcPts val="882"/>
              </a:spcBef>
            </a:pPr>
            <a:r>
              <a:rPr lang="en-US" dirty="0"/>
              <a:t>The interface handles the</a:t>
            </a:r>
            <a:r>
              <a:rPr lang="en-US" i="1" dirty="0">
                <a:solidFill>
                  <a:srgbClr val="3366FF"/>
                </a:solidFill>
              </a:rPr>
              <a:t> data synchronization </a:t>
            </a:r>
            <a:r>
              <a:rPr lang="en-US" dirty="0"/>
              <a:t>and </a:t>
            </a:r>
            <a:r>
              <a:rPr lang="en-US" i="1" dirty="0">
                <a:solidFill>
                  <a:srgbClr val="3366FF"/>
                </a:solidFill>
              </a:rPr>
              <a:t>interactions</a:t>
            </a:r>
            <a:r>
              <a:rPr lang="en-US" dirty="0"/>
              <a:t>.</a:t>
            </a:r>
          </a:p>
          <a:p>
            <a:pPr defTabSz="1007943">
              <a:lnSpc>
                <a:spcPct val="100000"/>
              </a:lnSpc>
              <a:spcBef>
                <a:spcPts val="882"/>
              </a:spcBef>
            </a:pPr>
            <a:r>
              <a:rPr lang="en-US" dirty="0"/>
              <a:t> We introduce the </a:t>
            </a:r>
            <a:r>
              <a:rPr lang="en-US" b="1" dirty="0">
                <a:solidFill>
                  <a:srgbClr val="FF0000"/>
                </a:solidFill>
              </a:rPr>
              <a:t>Energy </a:t>
            </a:r>
            <a:r>
              <a:rPr lang="en-US" b="1" dirty="0" err="1">
                <a:solidFill>
                  <a:srgbClr val="FF0000"/>
                </a:solidFill>
              </a:rPr>
              <a:t>Introspector</a:t>
            </a:r>
            <a:r>
              <a:rPr lang="en-US" b="1" dirty="0">
                <a:solidFill>
                  <a:srgbClr val="FF0000"/>
                </a:solidFill>
              </a:rPr>
              <a:t> (EI)</a:t>
            </a:r>
            <a:r>
              <a:rPr lang="en-US" dirty="0">
                <a:solidFill>
                  <a:srgbClr val="FF0000"/>
                </a:solidFill>
              </a:rPr>
              <a:t> </a:t>
            </a:r>
            <a:r>
              <a:rPr lang="en-US" dirty="0"/>
              <a:t>interface.</a:t>
            </a:r>
          </a:p>
          <a:p>
            <a:pPr lvl="2" defTabSz="1007943">
              <a:lnSpc>
                <a:spcPct val="100000"/>
              </a:lnSpc>
              <a:spcBef>
                <a:spcPts val="882"/>
              </a:spcBef>
            </a:pPr>
            <a:endParaRPr lang="en-US" dirty="0"/>
          </a:p>
        </p:txBody>
      </p:sp>
    </p:spTree>
    <p:extLst>
      <p:ext uri="{BB962C8B-B14F-4D97-AF65-F5344CB8AC3E}">
        <p14:creationId xmlns:p14="http://schemas.microsoft.com/office/powerpoint/2010/main" val="91386704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2519893"/>
            <a:ext cx="9373581" cy="2015913"/>
          </a:xfrm>
        </p:spPr>
        <p:txBody>
          <a:bodyPr/>
          <a:lstStyle/>
          <a:p>
            <a:pPr algn="ctr"/>
            <a:r>
              <a:rPr lang="en-US" dirty="0" smtClean="0"/>
              <a:t>COORDINATED MODELING:</a:t>
            </a:r>
            <a:br>
              <a:rPr lang="en-US" dirty="0" smtClean="0"/>
            </a:br>
            <a:r>
              <a:rPr lang="en-US" sz="2000" dirty="0"/>
              <a:t/>
            </a:r>
            <a:br>
              <a:rPr lang="en-US" sz="2000" dirty="0"/>
            </a:br>
            <a:r>
              <a:rPr lang="en-US" sz="2000" dirty="0"/>
              <a:t>&lt;</a:t>
            </a:r>
            <a:r>
              <a:rPr lang="en-US" sz="2000" i="1" kern="1200" dirty="0">
                <a:solidFill>
                  <a:srgbClr val="3366FF"/>
                </a:solidFill>
                <a:latin typeface="Tahoma" pitchFamily="34" charset="0"/>
                <a:cs typeface="+mn-cs"/>
              </a:rPr>
              <a:t>Multiple physical phenomena</a:t>
            </a:r>
            <a:r>
              <a:rPr lang="en-US" sz="2000" i="1" kern="1200" dirty="0">
                <a:latin typeface="Tahoma" pitchFamily="34" charset="0"/>
                <a:cs typeface="+mn-cs"/>
              </a:rPr>
              <a:t> modeled in the </a:t>
            </a:r>
            <a:r>
              <a:rPr lang="en-US" sz="2000" i="1" kern="1200" dirty="0">
                <a:solidFill>
                  <a:srgbClr val="3366FF"/>
                </a:solidFill>
                <a:latin typeface="Tahoma" pitchFamily="34" charset="0"/>
                <a:cs typeface="+mn-cs"/>
              </a:rPr>
              <a:t>same domain of analysis</a:t>
            </a:r>
            <a:r>
              <a:rPr lang="en-US" sz="2000" i="1" kern="1200" dirty="0">
                <a:latin typeface="Tahoma" pitchFamily="34" charset="0"/>
                <a:cs typeface="+mn-cs"/>
              </a:rPr>
              <a:t>&gt;</a:t>
            </a:r>
            <a:endParaRPr lang="en-US" sz="2000" i="1"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117</a:t>
            </a:fld>
            <a:endParaRPr lang="en-US">
              <a:solidFill>
                <a:srgbClr val="E5FFFF"/>
              </a:solidFill>
            </a:endParaRPr>
          </a:p>
        </p:txBody>
      </p:sp>
    </p:spTree>
    <p:extLst>
      <p:ext uri="{BB962C8B-B14F-4D97-AF65-F5344CB8AC3E}">
        <p14:creationId xmlns:p14="http://schemas.microsoft.com/office/powerpoint/2010/main" val="5592738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a:effectLst/>
        </p:spPr>
        <p:txBody>
          <a:bodyPr/>
          <a:lstStyle/>
          <a:p>
            <a:r>
              <a:rPr lang="en-US" dirty="0" smtClean="0"/>
              <a:t>Energy | Power Modeling</a:t>
            </a:r>
            <a:endParaRPr lang="en-US" dirty="0"/>
          </a:p>
        </p:txBody>
      </p:sp>
      <p:sp>
        <p:nvSpPr>
          <p:cNvPr id="3" name="Slide Number Placeholder 2"/>
          <p:cNvSpPr>
            <a:spLocks noGrp="1"/>
          </p:cNvSpPr>
          <p:nvPr>
            <p:ph type="sldNum" sz="quarter" idx="10"/>
          </p:nvPr>
        </p:nvSpPr>
        <p:spPr>
          <a:xfrm>
            <a:off x="9515341" y="7298937"/>
            <a:ext cx="427026" cy="234490"/>
          </a:xfrm>
          <a:effectLst/>
        </p:spPr>
        <p:txBody>
          <a:bodyPr/>
          <a:lstStyle/>
          <a:p>
            <a:fld id="{749B7D15-C262-4ED0-9E5E-CF4A35BB834D}" type="slidenum">
              <a:rPr lang="en-US" smtClean="0">
                <a:solidFill>
                  <a:srgbClr val="E5FFFF"/>
                </a:solidFill>
              </a:rPr>
              <a:pPr/>
              <a:t>118</a:t>
            </a:fld>
            <a:endParaRPr lang="en-US">
              <a:solidFill>
                <a:srgbClr val="E5FFFF"/>
              </a:solidFill>
            </a:endParaRPr>
          </a:p>
        </p:txBody>
      </p:sp>
      <p:sp>
        <p:nvSpPr>
          <p:cNvPr id="171" name="Content Placeholder 4"/>
          <p:cNvSpPr txBox="1">
            <a:spLocks/>
          </p:cNvSpPr>
          <p:nvPr/>
        </p:nvSpPr>
        <p:spPr>
          <a:xfrm>
            <a:off x="420026" y="1259947"/>
            <a:ext cx="9408583" cy="5795751"/>
          </a:xfrm>
          <a:prstGeom prst="rect">
            <a:avLst/>
          </a:prstGeom>
          <a:effectLst/>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t> Energy (or power) is characterized </a:t>
            </a:r>
            <a:r>
              <a:rPr lang="en-US" dirty="0" err="1"/>
              <a:t>w.r.t</a:t>
            </a:r>
            <a:r>
              <a:rPr lang="en-US" dirty="0"/>
              <a:t>. </a:t>
            </a:r>
            <a:r>
              <a:rPr lang="en-US" i="1" dirty="0">
                <a:solidFill>
                  <a:srgbClr val="3366FF"/>
                </a:solidFill>
              </a:rPr>
              <a:t>architectural activities</a:t>
            </a:r>
            <a:r>
              <a:rPr lang="en-US" dirty="0"/>
              <a:t>.</a:t>
            </a:r>
          </a:p>
        </p:txBody>
      </p:sp>
      <p:grpSp>
        <p:nvGrpSpPr>
          <p:cNvPr id="4" name="Group 3"/>
          <p:cNvGrpSpPr/>
          <p:nvPr/>
        </p:nvGrpSpPr>
        <p:grpSpPr>
          <a:xfrm>
            <a:off x="756047" y="1900418"/>
            <a:ext cx="9090064" cy="4976852"/>
            <a:chOff x="685800" y="1752600"/>
            <a:chExt cx="8245475" cy="4514910"/>
          </a:xfrm>
        </p:grpSpPr>
        <p:sp>
          <p:nvSpPr>
            <p:cNvPr id="160" name="Rectangle 159"/>
            <p:cNvSpPr/>
            <p:nvPr/>
          </p:nvSpPr>
          <p:spPr>
            <a:xfrm>
              <a:off x="948927" y="1752600"/>
              <a:ext cx="1981200" cy="1066800"/>
            </a:xfrm>
            <a:prstGeom prst="rect">
              <a:avLst/>
            </a:prstGeom>
            <a:solidFill>
              <a:schemeClr val="accent3">
                <a:lumMod val="60000"/>
                <a:lumOff val="40000"/>
              </a:schemeClr>
            </a:solidFill>
            <a:ln>
              <a:solidFill>
                <a:srgbClr val="16161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07943" eaLnBrk="0">
                <a:lnSpc>
                  <a:spcPct val="100000"/>
                </a:lnSpc>
                <a:buClrTx/>
                <a:buSzTx/>
              </a:pPr>
              <a:r>
                <a:rPr lang="en-US" sz="1700" dirty="0">
                  <a:solidFill>
                    <a:srgbClr val="DADADA">
                      <a:lumMod val="10000"/>
                    </a:srgbClr>
                  </a:solidFill>
                  <a:latin typeface="Calibri"/>
                  <a:cs typeface="Calibri"/>
                </a:rPr>
                <a:t>Architecture</a:t>
              </a:r>
            </a:p>
            <a:p>
              <a:pPr algn="ctr" defTabSz="1007943" eaLnBrk="0">
                <a:lnSpc>
                  <a:spcPct val="100000"/>
                </a:lnSpc>
                <a:buClrTx/>
                <a:buSzTx/>
              </a:pPr>
              <a:r>
                <a:rPr lang="en-US" sz="1700" dirty="0">
                  <a:solidFill>
                    <a:srgbClr val="DADADA">
                      <a:lumMod val="10000"/>
                    </a:srgbClr>
                  </a:solidFill>
                  <a:latin typeface="Calibri"/>
                  <a:cs typeface="Calibri"/>
                </a:rPr>
                <a:t>Component</a:t>
              </a:r>
            </a:p>
            <a:p>
              <a:pPr algn="ctr" defTabSz="1007943" eaLnBrk="0">
                <a:lnSpc>
                  <a:spcPct val="100000"/>
                </a:lnSpc>
                <a:buClrTx/>
                <a:buSzTx/>
              </a:pPr>
              <a:r>
                <a:rPr lang="en-US" sz="1700" dirty="0">
                  <a:solidFill>
                    <a:srgbClr val="DADADA">
                      <a:lumMod val="10000"/>
                    </a:srgbClr>
                  </a:solidFill>
                  <a:latin typeface="Calibri"/>
                  <a:cs typeface="Calibri"/>
                </a:rPr>
                <a:t>(e.g., Data Cache)</a:t>
              </a:r>
            </a:p>
          </p:txBody>
        </p:sp>
        <p:cxnSp>
          <p:nvCxnSpPr>
            <p:cNvPr id="162" name="Straight Arrow Connector 161"/>
            <p:cNvCxnSpPr>
              <a:stCxn id="160" idx="2"/>
            </p:cNvCxnSpPr>
            <p:nvPr/>
          </p:nvCxnSpPr>
          <p:spPr>
            <a:xfrm>
              <a:off x="1939527" y="2819400"/>
              <a:ext cx="0" cy="685800"/>
            </a:xfrm>
            <a:prstGeom prst="straightConnector1">
              <a:avLst/>
            </a:prstGeom>
            <a:ln>
              <a:solidFill>
                <a:srgbClr val="161616"/>
              </a:solidFill>
              <a:tailEnd type="arrow"/>
            </a:ln>
            <a:effectLst/>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884981" y="3505200"/>
              <a:ext cx="2010620" cy="795746"/>
            </a:xfrm>
            <a:prstGeom prst="rect">
              <a:avLst/>
            </a:prstGeom>
            <a:noFill/>
          </p:spPr>
          <p:txBody>
            <a:bodyPr wrap="none" rtlCol="0">
              <a:spAutoFit/>
            </a:bodyPr>
            <a:lstStyle/>
            <a:p>
              <a:pPr algn="r" defTabSz="1007943" eaLnBrk="0">
                <a:lnSpc>
                  <a:spcPct val="100000"/>
                </a:lnSpc>
                <a:buClrTx/>
                <a:buSzTx/>
              </a:pPr>
              <a:r>
                <a:rPr lang="en-US" sz="1700" dirty="0">
                  <a:solidFill>
                    <a:srgbClr val="161616"/>
                  </a:solidFill>
                  <a:latin typeface="Tahoma" pitchFamily="34" charset="0"/>
                  <a:ea typeface="ＭＳ Ｐゴシック" charset="-128"/>
                </a:rPr>
                <a:t>(Read Counts = 100)</a:t>
              </a:r>
            </a:p>
            <a:p>
              <a:pPr algn="r" defTabSz="1007943" eaLnBrk="0">
                <a:lnSpc>
                  <a:spcPct val="100000"/>
                </a:lnSpc>
                <a:buClrTx/>
                <a:buSzTx/>
              </a:pPr>
              <a:r>
                <a:rPr lang="en-US" sz="1700" dirty="0">
                  <a:solidFill>
                    <a:srgbClr val="161616"/>
                  </a:solidFill>
                  <a:latin typeface="Tahoma" pitchFamily="34" charset="0"/>
                  <a:ea typeface="ＭＳ Ｐゴシック" charset="-128"/>
                </a:rPr>
                <a:t>(Write Counts = 50)</a:t>
              </a:r>
            </a:p>
            <a:p>
              <a:pPr algn="r" defTabSz="1007943" eaLnBrk="0">
                <a:lnSpc>
                  <a:spcPct val="100000"/>
                </a:lnSpc>
                <a:buClrTx/>
                <a:buSzTx/>
              </a:pPr>
              <a:r>
                <a:rPr lang="en-US" sz="1700" dirty="0">
                  <a:solidFill>
                    <a:srgbClr val="161616"/>
                  </a:solidFill>
                  <a:latin typeface="Tahoma" pitchFamily="34" charset="0"/>
                  <a:ea typeface="ＭＳ Ｐゴシック" charset="-128"/>
                </a:rPr>
                <a:t>(Miss counts = 20)</a:t>
              </a:r>
            </a:p>
          </p:txBody>
        </p:sp>
        <p:sp>
          <p:nvSpPr>
            <p:cNvPr id="174" name="TextBox 173"/>
            <p:cNvSpPr txBox="1"/>
            <p:nvPr/>
          </p:nvSpPr>
          <p:spPr>
            <a:xfrm>
              <a:off x="1907777" y="2955925"/>
              <a:ext cx="2207023" cy="323165"/>
            </a:xfrm>
            <a:prstGeom prst="rect">
              <a:avLst/>
            </a:prstGeom>
            <a:noFill/>
          </p:spPr>
          <p:txBody>
            <a:bodyPr wrap="none" rtlCol="0">
              <a:spAutoFit/>
            </a:bodyPr>
            <a:lstStyle/>
            <a:p>
              <a:pPr defTabSz="1007943" eaLnBrk="0">
                <a:lnSpc>
                  <a:spcPct val="100000"/>
                </a:lnSpc>
                <a:buClrTx/>
                <a:buSzTx/>
              </a:pPr>
              <a:r>
                <a:rPr lang="en-US" sz="1700" i="1" dirty="0">
                  <a:solidFill>
                    <a:srgbClr val="161616"/>
                  </a:solidFill>
                  <a:latin typeface="Tahoma" pitchFamily="34" charset="0"/>
                  <a:ea typeface="ＭＳ Ｐゴシック" charset="-128"/>
                </a:rPr>
                <a:t>Architecture Simulation</a:t>
              </a:r>
            </a:p>
          </p:txBody>
        </p:sp>
        <p:sp>
          <p:nvSpPr>
            <p:cNvPr id="179" name="Rectangle 178"/>
            <p:cNvSpPr/>
            <p:nvPr/>
          </p:nvSpPr>
          <p:spPr>
            <a:xfrm>
              <a:off x="948927" y="4495800"/>
              <a:ext cx="1981200" cy="762000"/>
            </a:xfrm>
            <a:prstGeom prst="rect">
              <a:avLst/>
            </a:prstGeom>
            <a:solidFill>
              <a:schemeClr val="accent3">
                <a:lumMod val="60000"/>
                <a:lumOff val="40000"/>
              </a:schemeClr>
            </a:solidFill>
            <a:ln>
              <a:solidFill>
                <a:schemeClr val="accent4">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07943" eaLnBrk="0">
                <a:lnSpc>
                  <a:spcPct val="100000"/>
                </a:lnSpc>
                <a:buClrTx/>
                <a:buSzTx/>
              </a:pPr>
              <a:r>
                <a:rPr lang="en-US" sz="1700" dirty="0">
                  <a:solidFill>
                    <a:srgbClr val="161616"/>
                  </a:solidFill>
                  <a:latin typeface="Calibri"/>
                  <a:cs typeface="Calibri"/>
                </a:rPr>
                <a:t>Power Modeling Tool</a:t>
              </a:r>
            </a:p>
          </p:txBody>
        </p:sp>
        <p:cxnSp>
          <p:nvCxnSpPr>
            <p:cNvPr id="180" name="Straight Arrow Connector 179"/>
            <p:cNvCxnSpPr>
              <a:endCxn id="179" idx="2"/>
            </p:cNvCxnSpPr>
            <p:nvPr/>
          </p:nvCxnSpPr>
          <p:spPr>
            <a:xfrm flipV="1">
              <a:off x="1905001" y="5257800"/>
              <a:ext cx="0" cy="381000"/>
            </a:xfrm>
            <a:prstGeom prst="straightConnector1">
              <a:avLst/>
            </a:prstGeom>
            <a:ln>
              <a:solidFill>
                <a:srgbClr val="4C4C4C"/>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TextBox 184"/>
            <p:cNvSpPr txBox="1"/>
            <p:nvPr/>
          </p:nvSpPr>
          <p:spPr>
            <a:xfrm>
              <a:off x="685800" y="5562600"/>
              <a:ext cx="2503408" cy="558419"/>
            </a:xfrm>
            <a:prstGeom prst="rect">
              <a:avLst/>
            </a:prstGeom>
            <a:noFill/>
          </p:spPr>
          <p:txBody>
            <a:bodyPr wrap="none" rtlCol="0">
              <a:spAutoFit/>
            </a:bodyPr>
            <a:lstStyle/>
            <a:p>
              <a:pPr defTabSz="1007943" eaLnBrk="0">
                <a:lnSpc>
                  <a:spcPct val="100000"/>
                </a:lnSpc>
                <a:buClrTx/>
                <a:buSzTx/>
              </a:pPr>
              <a:r>
                <a:rPr lang="en-US" sz="1700" i="1" dirty="0">
                  <a:solidFill>
                    <a:srgbClr val="4C4C4C"/>
                  </a:solidFill>
                  <a:latin typeface="Tahoma" pitchFamily="34" charset="0"/>
                  <a:ea typeface="ＭＳ Ｐゴシック" charset="-128"/>
                </a:rPr>
                <a:t>Architecture Configuration</a:t>
              </a:r>
            </a:p>
            <a:p>
              <a:pPr defTabSz="1007943" eaLnBrk="0">
                <a:lnSpc>
                  <a:spcPct val="100000"/>
                </a:lnSpc>
                <a:buClrTx/>
                <a:buSzTx/>
              </a:pPr>
              <a:r>
                <a:rPr lang="en-US" sz="1700" i="1" dirty="0">
                  <a:solidFill>
                    <a:srgbClr val="4C4C4C"/>
                  </a:solidFill>
                  <a:latin typeface="Tahoma" pitchFamily="34" charset="0"/>
                  <a:ea typeface="ＭＳ Ｐゴシック" charset="-128"/>
                </a:rPr>
                <a:t>Physical Configuration</a:t>
              </a:r>
            </a:p>
          </p:txBody>
        </p:sp>
        <p:sp>
          <p:nvSpPr>
            <p:cNvPr id="187" name="TextBox 186"/>
            <p:cNvSpPr txBox="1"/>
            <p:nvPr/>
          </p:nvSpPr>
          <p:spPr>
            <a:xfrm>
              <a:off x="2743200" y="3505200"/>
              <a:ext cx="352105" cy="795746"/>
            </a:xfrm>
            <a:prstGeom prst="rect">
              <a:avLst/>
            </a:prstGeom>
            <a:noFill/>
          </p:spPr>
          <p:txBody>
            <a:bodyPr wrap="square" rtlCol="0">
              <a:spAutoFit/>
            </a:bodyPr>
            <a:lstStyle/>
            <a:p>
              <a:pPr algn="r" defTabSz="1007943" eaLnBrk="0">
                <a:lnSpc>
                  <a:spcPct val="100000"/>
                </a:lnSpc>
                <a:buClrTx/>
                <a:buSzTx/>
              </a:pPr>
              <a:r>
                <a:rPr lang="en-US" sz="1700" dirty="0">
                  <a:solidFill>
                    <a:srgbClr val="161616"/>
                  </a:solidFill>
                  <a:latin typeface="Tahoma" pitchFamily="34" charset="0"/>
                  <a:ea typeface="ＭＳ Ｐゴシック" charset="-128"/>
                </a:rPr>
                <a:t>X</a:t>
              </a:r>
            </a:p>
            <a:p>
              <a:pPr algn="r" defTabSz="1007943" eaLnBrk="0">
                <a:lnSpc>
                  <a:spcPct val="100000"/>
                </a:lnSpc>
                <a:buClrTx/>
                <a:buSzTx/>
              </a:pPr>
              <a:r>
                <a:rPr lang="en-US" sz="1700" dirty="0">
                  <a:solidFill>
                    <a:srgbClr val="161616"/>
                  </a:solidFill>
                  <a:latin typeface="Tahoma" pitchFamily="34" charset="0"/>
                  <a:ea typeface="ＭＳ Ｐゴシック" charset="-128"/>
                </a:rPr>
                <a:t>X</a:t>
              </a:r>
            </a:p>
            <a:p>
              <a:pPr algn="r" defTabSz="1007943" eaLnBrk="0">
                <a:lnSpc>
                  <a:spcPct val="100000"/>
                </a:lnSpc>
                <a:buClrTx/>
                <a:buSzTx/>
              </a:pPr>
              <a:r>
                <a:rPr lang="en-US" sz="1700" dirty="0">
                  <a:solidFill>
                    <a:srgbClr val="161616"/>
                  </a:solidFill>
                  <a:latin typeface="Tahoma" pitchFamily="34" charset="0"/>
                  <a:ea typeface="ＭＳ Ｐゴシック" charset="-128"/>
                </a:rPr>
                <a:t>X</a:t>
              </a:r>
            </a:p>
          </p:txBody>
        </p:sp>
        <p:sp>
          <p:nvSpPr>
            <p:cNvPr id="188" name="TextBox 187"/>
            <p:cNvSpPr txBox="1"/>
            <p:nvPr/>
          </p:nvSpPr>
          <p:spPr>
            <a:xfrm>
              <a:off x="2999030" y="3505200"/>
              <a:ext cx="2442535" cy="795746"/>
            </a:xfrm>
            <a:prstGeom prst="rect">
              <a:avLst/>
            </a:prstGeom>
            <a:noFill/>
          </p:spPr>
          <p:txBody>
            <a:bodyPr wrap="non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(Per-read Energy = 10pJ)</a:t>
              </a:r>
            </a:p>
            <a:p>
              <a:pPr defTabSz="1007943" eaLnBrk="0">
                <a:lnSpc>
                  <a:spcPct val="100000"/>
                </a:lnSpc>
                <a:buClrTx/>
                <a:buSzTx/>
              </a:pPr>
              <a:r>
                <a:rPr lang="en-US" sz="1700" dirty="0">
                  <a:solidFill>
                    <a:srgbClr val="161616"/>
                  </a:solidFill>
                  <a:latin typeface="Tahoma" pitchFamily="34" charset="0"/>
                  <a:ea typeface="ＭＳ Ｐゴシック" charset="-128"/>
                </a:rPr>
                <a:t>(Per-write Energy = 15pJ)</a:t>
              </a:r>
            </a:p>
            <a:p>
              <a:pPr defTabSz="1007943" eaLnBrk="0">
                <a:lnSpc>
                  <a:spcPct val="100000"/>
                </a:lnSpc>
                <a:buClrTx/>
                <a:buSzTx/>
              </a:pPr>
              <a:r>
                <a:rPr lang="en-US" sz="1700" dirty="0">
                  <a:solidFill>
                    <a:srgbClr val="161616"/>
                  </a:solidFill>
                  <a:latin typeface="Tahoma" pitchFamily="34" charset="0"/>
                  <a:ea typeface="ＭＳ Ｐゴシック" charset="-128"/>
                </a:rPr>
                <a:t>(Tag-read Energy = 3pJ)</a:t>
              </a:r>
            </a:p>
          </p:txBody>
        </p:sp>
        <p:cxnSp>
          <p:nvCxnSpPr>
            <p:cNvPr id="189" name="Elbow Connector 188"/>
            <p:cNvCxnSpPr/>
            <p:nvPr/>
          </p:nvCxnSpPr>
          <p:spPr bwMode="auto">
            <a:xfrm flipV="1">
              <a:off x="2971800" y="4267200"/>
              <a:ext cx="990600" cy="381000"/>
            </a:xfrm>
            <a:prstGeom prst="bentConnector3">
              <a:avLst>
                <a:gd name="adj1" fmla="val 99679"/>
              </a:avLst>
            </a:prstGeom>
            <a:noFill/>
            <a:ln w="19050" cap="flat" cmpd="sng" algn="ctr">
              <a:solidFill>
                <a:srgbClr val="080808"/>
              </a:solidFill>
              <a:prstDash val="solid"/>
              <a:round/>
              <a:headEnd type="none" w="med" len="med"/>
              <a:tailEnd type="arrow"/>
            </a:ln>
            <a:effectLst/>
          </p:spPr>
        </p:cxnSp>
        <p:sp>
          <p:nvSpPr>
            <p:cNvPr id="192" name="TextBox 191"/>
            <p:cNvSpPr txBox="1"/>
            <p:nvPr/>
          </p:nvSpPr>
          <p:spPr>
            <a:xfrm>
              <a:off x="2940050" y="4686985"/>
              <a:ext cx="1074843" cy="321091"/>
            </a:xfrm>
            <a:prstGeom prst="rect">
              <a:avLst/>
            </a:prstGeom>
            <a:noFill/>
          </p:spPr>
          <p:txBody>
            <a:bodyPr wrap="none" rtlCol="0">
              <a:spAutoFit/>
            </a:bodyPr>
            <a:lstStyle/>
            <a:p>
              <a:pPr defTabSz="1007943" eaLnBrk="0">
                <a:lnSpc>
                  <a:spcPct val="100000"/>
                </a:lnSpc>
                <a:buClrTx/>
                <a:buSzTx/>
              </a:pPr>
              <a:r>
                <a:rPr lang="en-US" sz="1700" i="1" dirty="0">
                  <a:solidFill>
                    <a:srgbClr val="161616"/>
                  </a:solidFill>
                  <a:latin typeface="Tahoma" pitchFamily="34" charset="0"/>
                  <a:ea typeface="ＭＳ Ｐゴシック" charset="-128"/>
                </a:rPr>
                <a:t>Estimation</a:t>
              </a:r>
            </a:p>
          </p:txBody>
        </p:sp>
        <p:sp>
          <p:nvSpPr>
            <p:cNvPr id="194" name="TextBox 193"/>
            <p:cNvSpPr txBox="1"/>
            <p:nvPr/>
          </p:nvSpPr>
          <p:spPr>
            <a:xfrm>
              <a:off x="5362575" y="3505200"/>
              <a:ext cx="1266825" cy="795746"/>
            </a:xfrm>
            <a:prstGeom prst="rect">
              <a:avLst/>
            </a:prstGeom>
            <a:noFill/>
          </p:spPr>
          <p:txBody>
            <a:bodyPr wrap="squar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 1nJ </a:t>
              </a:r>
            </a:p>
            <a:p>
              <a:pPr defTabSz="1007943" eaLnBrk="0">
                <a:lnSpc>
                  <a:spcPct val="100000"/>
                </a:lnSpc>
                <a:buClrTx/>
                <a:buSzTx/>
              </a:pPr>
              <a:r>
                <a:rPr lang="en-US" sz="1700" dirty="0">
                  <a:solidFill>
                    <a:srgbClr val="161616"/>
                  </a:solidFill>
                  <a:latin typeface="Tahoma" pitchFamily="34" charset="0"/>
                  <a:ea typeface="ＭＳ Ｐゴシック" charset="-128"/>
                </a:rPr>
                <a:t>= 0.75nJ</a:t>
              </a:r>
            </a:p>
            <a:p>
              <a:pPr defTabSz="1007943" eaLnBrk="0">
                <a:lnSpc>
                  <a:spcPct val="100000"/>
                </a:lnSpc>
                <a:buClrTx/>
                <a:buSzTx/>
              </a:pPr>
              <a:r>
                <a:rPr lang="en-US" sz="1700" dirty="0">
                  <a:solidFill>
                    <a:srgbClr val="161616"/>
                  </a:solidFill>
                  <a:latin typeface="Tahoma" pitchFamily="34" charset="0"/>
                  <a:ea typeface="ＭＳ Ｐゴシック" charset="-128"/>
                </a:rPr>
                <a:t>=0.06nJ</a:t>
              </a:r>
            </a:p>
          </p:txBody>
        </p:sp>
        <p:cxnSp>
          <p:nvCxnSpPr>
            <p:cNvPr id="195" name="Straight Arrow Connector 194"/>
            <p:cNvCxnSpPr/>
            <p:nvPr/>
          </p:nvCxnSpPr>
          <p:spPr>
            <a:xfrm>
              <a:off x="5378450" y="4311650"/>
              <a:ext cx="1005567" cy="0"/>
            </a:xfrm>
            <a:prstGeom prst="straightConnector1">
              <a:avLst/>
            </a:prstGeom>
            <a:noFill/>
            <a:ln w="19050" cap="flat" cmpd="sng" algn="ctr">
              <a:solidFill>
                <a:sysClr val="windowText" lastClr="000000"/>
              </a:solidFill>
              <a:prstDash val="solid"/>
              <a:headEnd type="none"/>
              <a:tailEnd type="none"/>
            </a:ln>
            <a:effectLst/>
          </p:spPr>
        </p:cxnSp>
        <p:sp>
          <p:nvSpPr>
            <p:cNvPr id="196" name="TextBox 195"/>
            <p:cNvSpPr txBox="1"/>
            <p:nvPr/>
          </p:nvSpPr>
          <p:spPr>
            <a:xfrm>
              <a:off x="4187825" y="4283075"/>
              <a:ext cx="2241551" cy="323165"/>
            </a:xfrm>
            <a:prstGeom prst="rect">
              <a:avLst/>
            </a:prstGeom>
            <a:noFill/>
          </p:spPr>
          <p:txBody>
            <a:bodyPr wrap="squar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(Total Energy = 1.81nJ)</a:t>
              </a:r>
            </a:p>
          </p:txBody>
        </p:sp>
        <p:cxnSp>
          <p:nvCxnSpPr>
            <p:cNvPr id="198" name="Elbow Connector 197"/>
            <p:cNvCxnSpPr/>
            <p:nvPr/>
          </p:nvCxnSpPr>
          <p:spPr bwMode="auto">
            <a:xfrm>
              <a:off x="2971799" y="2438400"/>
              <a:ext cx="3962401" cy="1828800"/>
            </a:xfrm>
            <a:prstGeom prst="bentConnector3">
              <a:avLst>
                <a:gd name="adj1" fmla="val 100080"/>
              </a:avLst>
            </a:prstGeom>
            <a:noFill/>
            <a:ln w="19050" cap="flat" cmpd="sng" algn="ctr">
              <a:solidFill>
                <a:srgbClr val="080808"/>
              </a:solidFill>
              <a:prstDash val="solid"/>
              <a:round/>
              <a:headEnd type="none" w="med" len="med"/>
              <a:tailEnd type="arrow"/>
            </a:ln>
            <a:effectLst/>
          </p:spPr>
        </p:cxnSp>
        <p:sp>
          <p:nvSpPr>
            <p:cNvPr id="202" name="TextBox 201"/>
            <p:cNvSpPr txBox="1"/>
            <p:nvPr/>
          </p:nvSpPr>
          <p:spPr>
            <a:xfrm>
              <a:off x="6248400" y="4283075"/>
              <a:ext cx="2590800" cy="323165"/>
            </a:xfrm>
            <a:prstGeom prst="rect">
              <a:avLst/>
            </a:prstGeom>
            <a:noFill/>
          </p:spPr>
          <p:txBody>
            <a:bodyPr wrap="squar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 (Period = 1ns) = 1.81W</a:t>
              </a:r>
            </a:p>
          </p:txBody>
        </p:sp>
        <p:sp>
          <p:nvSpPr>
            <p:cNvPr id="208" name="TextBox 207"/>
            <p:cNvSpPr txBox="1"/>
            <p:nvPr/>
          </p:nvSpPr>
          <p:spPr>
            <a:xfrm>
              <a:off x="5245100" y="2419350"/>
              <a:ext cx="1730255" cy="323165"/>
            </a:xfrm>
            <a:prstGeom prst="rect">
              <a:avLst/>
            </a:prstGeom>
            <a:noFill/>
          </p:spPr>
          <p:txBody>
            <a:bodyPr wrap="none" rtlCol="0">
              <a:spAutoFit/>
            </a:bodyPr>
            <a:lstStyle/>
            <a:p>
              <a:pPr defTabSz="1007943" eaLnBrk="0">
                <a:lnSpc>
                  <a:spcPct val="100000"/>
                </a:lnSpc>
                <a:buClrTx/>
                <a:buSzTx/>
              </a:pPr>
              <a:r>
                <a:rPr lang="en-US" sz="1700" i="1" dirty="0">
                  <a:solidFill>
                    <a:srgbClr val="161616"/>
                  </a:solidFill>
                  <a:latin typeface="Tahoma" pitchFamily="34" charset="0"/>
                  <a:ea typeface="ＭＳ Ｐゴシック" charset="-128"/>
                </a:rPr>
                <a:t>Sampling Interval</a:t>
              </a:r>
            </a:p>
          </p:txBody>
        </p:sp>
        <p:cxnSp>
          <p:nvCxnSpPr>
            <p:cNvPr id="210" name="Straight Arrow Connector 209"/>
            <p:cNvCxnSpPr/>
            <p:nvPr/>
          </p:nvCxnSpPr>
          <p:spPr>
            <a:xfrm>
              <a:off x="2971801" y="5105400"/>
              <a:ext cx="3276599" cy="0"/>
            </a:xfrm>
            <a:prstGeom prst="straightConnector1">
              <a:avLst/>
            </a:prstGeom>
            <a:ln>
              <a:solidFill>
                <a:srgbClr val="161616"/>
              </a:solidFill>
              <a:tailEnd type="arrow"/>
            </a:ln>
            <a:effectLst/>
          </p:spPr>
          <p:style>
            <a:lnRef idx="2">
              <a:schemeClr val="accent1"/>
            </a:lnRef>
            <a:fillRef idx="0">
              <a:schemeClr val="accent1"/>
            </a:fillRef>
            <a:effectRef idx="1">
              <a:schemeClr val="accent1"/>
            </a:effectRef>
            <a:fontRef idx="minor">
              <a:schemeClr val="tx1"/>
            </a:fontRef>
          </p:style>
        </p:cxnSp>
        <p:sp>
          <p:nvSpPr>
            <p:cNvPr id="214" name="TextBox 213"/>
            <p:cNvSpPr txBox="1"/>
            <p:nvPr/>
          </p:nvSpPr>
          <p:spPr>
            <a:xfrm>
              <a:off x="6340475" y="4908550"/>
              <a:ext cx="2590800" cy="323165"/>
            </a:xfrm>
            <a:prstGeom prst="rect">
              <a:avLst/>
            </a:prstGeom>
            <a:noFill/>
          </p:spPr>
          <p:txBody>
            <a:bodyPr wrap="squar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Leakage Power = 0.95W</a:t>
              </a:r>
            </a:p>
          </p:txBody>
        </p:sp>
        <p:sp>
          <p:nvSpPr>
            <p:cNvPr id="216" name="TextBox 215"/>
            <p:cNvSpPr txBox="1"/>
            <p:nvPr/>
          </p:nvSpPr>
          <p:spPr>
            <a:xfrm>
              <a:off x="8016875" y="4598085"/>
              <a:ext cx="441325" cy="323165"/>
            </a:xfrm>
            <a:prstGeom prst="rect">
              <a:avLst/>
            </a:prstGeom>
            <a:noFill/>
          </p:spPr>
          <p:txBody>
            <a:bodyPr wrap="squar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a:t>
              </a:r>
            </a:p>
          </p:txBody>
        </p:sp>
        <p:cxnSp>
          <p:nvCxnSpPr>
            <p:cNvPr id="217" name="Straight Arrow Connector 216"/>
            <p:cNvCxnSpPr/>
            <p:nvPr/>
          </p:nvCxnSpPr>
          <p:spPr>
            <a:xfrm>
              <a:off x="7696200" y="5257800"/>
              <a:ext cx="1005567" cy="0"/>
            </a:xfrm>
            <a:prstGeom prst="straightConnector1">
              <a:avLst/>
            </a:prstGeom>
            <a:noFill/>
            <a:ln w="19050" cap="flat" cmpd="sng" algn="ctr">
              <a:solidFill>
                <a:sysClr val="windowText" lastClr="000000"/>
              </a:solidFill>
              <a:prstDash val="solid"/>
              <a:headEnd type="none"/>
              <a:tailEnd type="none"/>
            </a:ln>
            <a:effectLst/>
          </p:spPr>
        </p:cxnSp>
        <p:sp>
          <p:nvSpPr>
            <p:cNvPr id="218" name="TextBox 217"/>
            <p:cNvSpPr txBox="1"/>
            <p:nvPr/>
          </p:nvSpPr>
          <p:spPr>
            <a:xfrm>
              <a:off x="6083300" y="5257800"/>
              <a:ext cx="2622551" cy="323165"/>
            </a:xfrm>
            <a:prstGeom prst="rect">
              <a:avLst/>
            </a:prstGeom>
            <a:noFill/>
          </p:spPr>
          <p:txBody>
            <a:bodyPr wrap="square" rtlCol="0">
              <a:spAutoFit/>
            </a:bodyPr>
            <a:lstStyle/>
            <a:p>
              <a:pPr defTabSz="1007943" eaLnBrk="0">
                <a:lnSpc>
                  <a:spcPct val="100000"/>
                </a:lnSpc>
                <a:buClrTx/>
                <a:buSzTx/>
              </a:pPr>
              <a:r>
                <a:rPr lang="en-US" sz="1700" dirty="0">
                  <a:solidFill>
                    <a:srgbClr val="161616"/>
                  </a:solidFill>
                  <a:latin typeface="Tahoma" pitchFamily="34" charset="0"/>
                  <a:ea typeface="ＭＳ Ｐゴシック" charset="-128"/>
                </a:rPr>
                <a:t>Component Power = 2.76W</a:t>
              </a:r>
            </a:p>
          </p:txBody>
        </p:sp>
        <p:sp>
          <p:nvSpPr>
            <p:cNvPr id="219" name="TextBox 218"/>
            <p:cNvSpPr txBox="1"/>
            <p:nvPr/>
          </p:nvSpPr>
          <p:spPr>
            <a:xfrm>
              <a:off x="4038600" y="5867400"/>
              <a:ext cx="4876800" cy="400110"/>
            </a:xfrm>
            <a:prstGeom prst="rect">
              <a:avLst/>
            </a:prstGeom>
            <a:noFill/>
          </p:spPr>
          <p:txBody>
            <a:bodyPr wrap="square" rtlCol="0">
              <a:spAutoFit/>
            </a:bodyPr>
            <a:lstStyle/>
            <a:p>
              <a:pPr defTabSz="1007943" eaLnBrk="0">
                <a:lnSpc>
                  <a:spcPct val="100000"/>
                </a:lnSpc>
                <a:buClrTx/>
                <a:buSzTx/>
              </a:pPr>
              <a:r>
                <a:rPr lang="en-US" sz="2200" dirty="0">
                  <a:solidFill>
                    <a:srgbClr val="161616"/>
                  </a:solidFill>
                  <a:latin typeface="Tahoma" pitchFamily="34" charset="0"/>
                  <a:ea typeface="ＭＳ Ｐゴシック" charset="-128"/>
                </a:rPr>
                <a:t>Processor Power = ∑ (Component Power)</a:t>
              </a:r>
            </a:p>
          </p:txBody>
        </p:sp>
      </p:grpSp>
      <p:sp>
        <p:nvSpPr>
          <p:cNvPr id="220" name="TextBox 219"/>
          <p:cNvSpPr txBox="1"/>
          <p:nvPr/>
        </p:nvSpPr>
        <p:spPr>
          <a:xfrm>
            <a:off x="31502" y="6951458"/>
            <a:ext cx="5712354" cy="363388"/>
          </a:xfrm>
          <a:prstGeom prst="rect">
            <a:avLst/>
          </a:prstGeom>
          <a:noFill/>
        </p:spPr>
        <p:txBody>
          <a:bodyPr wrap="square" lIns="100783" tIns="50392" rIns="100783" bIns="50392" rtlCol="0">
            <a:spAutoFit/>
          </a:bodyPr>
          <a:lstStyle/>
          <a:p>
            <a:pPr defTabSz="1007943" eaLnBrk="0">
              <a:lnSpc>
                <a:spcPct val="100000"/>
              </a:lnSpc>
              <a:buClrTx/>
              <a:buSzTx/>
            </a:pPr>
            <a:r>
              <a:rPr lang="en-US" sz="1700" i="1" dirty="0">
                <a:solidFill>
                  <a:srgbClr val="DADADA">
                    <a:lumMod val="50000"/>
                  </a:srgbClr>
                </a:solidFill>
                <a:latin typeface="Tahoma" pitchFamily="34" charset="0"/>
                <a:ea typeface="ＭＳ Ｐゴシック" charset="-128"/>
              </a:rPr>
              <a:t>* Numbers are randomly chosen to show an example.</a:t>
            </a:r>
          </a:p>
        </p:txBody>
      </p:sp>
    </p:spTree>
    <p:extLst>
      <p:ext uri="{BB962C8B-B14F-4D97-AF65-F5344CB8AC3E}">
        <p14:creationId xmlns:p14="http://schemas.microsoft.com/office/powerpoint/2010/main" val="254666640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688168" y="5879747"/>
            <a:ext cx="3206199" cy="1049955"/>
          </a:xfrm>
          <a:prstGeom prst="rect">
            <a:avLst/>
          </a:prstGeom>
        </p:spPr>
      </p:pic>
      <p:pic>
        <p:nvPicPr>
          <p:cNvPr id="11" name="Picture 10"/>
          <p:cNvPicPr>
            <a:picLocks noChangeAspect="1"/>
          </p:cNvPicPr>
          <p:nvPr/>
        </p:nvPicPr>
        <p:blipFill>
          <a:blip r:embed="rId3"/>
          <a:stretch>
            <a:fillRect/>
          </a:stretch>
        </p:blipFill>
        <p:spPr>
          <a:xfrm>
            <a:off x="1015064" y="2502393"/>
            <a:ext cx="7434461" cy="2225904"/>
          </a:xfrm>
          <a:prstGeom prst="rect">
            <a:avLst/>
          </a:prstGeom>
        </p:spPr>
      </p:pic>
      <p:sp>
        <p:nvSpPr>
          <p:cNvPr id="2" name="Title 1"/>
          <p:cNvSpPr>
            <a:spLocks noGrp="1"/>
          </p:cNvSpPr>
          <p:nvPr>
            <p:ph type="title"/>
          </p:nvPr>
        </p:nvSpPr>
        <p:spPr>
          <a:xfrm>
            <a:off x="388524" y="246740"/>
            <a:ext cx="9373581" cy="1044705"/>
          </a:xfrm>
          <a:effectLst/>
        </p:spPr>
        <p:txBody>
          <a:bodyPr/>
          <a:lstStyle/>
          <a:p>
            <a:r>
              <a:rPr lang="en-US" dirty="0" smtClean="0"/>
              <a:t>Thermal Modeling</a:t>
            </a:r>
            <a:endParaRPr lang="en-US" dirty="0"/>
          </a:p>
        </p:txBody>
      </p:sp>
      <p:sp>
        <p:nvSpPr>
          <p:cNvPr id="3" name="Slide Number Placeholder 2"/>
          <p:cNvSpPr>
            <a:spLocks noGrp="1"/>
          </p:cNvSpPr>
          <p:nvPr>
            <p:ph type="sldNum" sz="quarter" idx="10"/>
          </p:nvPr>
        </p:nvSpPr>
        <p:spPr>
          <a:xfrm>
            <a:off x="9515341" y="7298937"/>
            <a:ext cx="427026" cy="234490"/>
          </a:xfrm>
          <a:effectLst/>
        </p:spPr>
        <p:txBody>
          <a:bodyPr/>
          <a:lstStyle/>
          <a:p>
            <a:fld id="{749B7D15-C262-4ED0-9E5E-CF4A35BB834D}" type="slidenum">
              <a:rPr lang="en-US" smtClean="0">
                <a:solidFill>
                  <a:srgbClr val="E5FFFF"/>
                </a:solidFill>
              </a:rPr>
              <a:pPr/>
              <a:t>119</a:t>
            </a:fld>
            <a:endParaRPr lang="en-US">
              <a:solidFill>
                <a:srgbClr val="E5FFFF"/>
              </a:solidFill>
            </a:endParaRPr>
          </a:p>
        </p:txBody>
      </p:sp>
      <p:sp>
        <p:nvSpPr>
          <p:cNvPr id="171" name="Content Placeholder 4"/>
          <p:cNvSpPr txBox="1">
            <a:spLocks/>
          </p:cNvSpPr>
          <p:nvPr/>
        </p:nvSpPr>
        <p:spPr>
          <a:xfrm>
            <a:off x="420026" y="1259947"/>
            <a:ext cx="9408583" cy="5795751"/>
          </a:xfrm>
          <a:prstGeom prst="rect">
            <a:avLst/>
          </a:prstGeom>
          <a:effectLst/>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t> Temperature is characterized at the </a:t>
            </a:r>
            <a:r>
              <a:rPr lang="en-US" i="1" dirty="0">
                <a:solidFill>
                  <a:srgbClr val="3366FF"/>
                </a:solidFill>
              </a:rPr>
              <a:t>package-level </a:t>
            </a:r>
            <a:r>
              <a:rPr lang="en-US" dirty="0" err="1"/>
              <a:t>w.r.t</a:t>
            </a:r>
            <a:r>
              <a:rPr lang="en-US" dirty="0"/>
              <a:t> spatiotemporal </a:t>
            </a:r>
            <a:r>
              <a:rPr lang="en-US" i="1" dirty="0">
                <a:solidFill>
                  <a:srgbClr val="3366FF"/>
                </a:solidFill>
              </a:rPr>
              <a:t>distribution of power</a:t>
            </a:r>
            <a:r>
              <a:rPr lang="en-US" dirty="0"/>
              <a:t> (i.e., power density).</a:t>
            </a:r>
          </a:p>
          <a:p>
            <a:pPr marL="201568" indent="-201568" defTabSz="1007943">
              <a:lnSpc>
                <a:spcPct val="100000"/>
              </a:lnSpc>
              <a:spcBef>
                <a:spcPts val="1652"/>
              </a:spcBef>
            </a:pPr>
            <a:endParaRPr lang="en-US" dirty="0"/>
          </a:p>
        </p:txBody>
      </p:sp>
      <p:sp>
        <p:nvSpPr>
          <p:cNvPr id="860" name="TextBox 859"/>
          <p:cNvSpPr txBox="1"/>
          <p:nvPr/>
        </p:nvSpPr>
        <p:spPr>
          <a:xfrm>
            <a:off x="1261726" y="5353633"/>
            <a:ext cx="7237511" cy="378767"/>
          </a:xfrm>
          <a:prstGeom prst="rect">
            <a:avLst/>
          </a:prstGeom>
          <a:noFill/>
        </p:spPr>
        <p:txBody>
          <a:bodyPr wrap="none" lIns="100783" tIns="50392" rIns="100783" bIns="50392" rtlCol="0">
            <a:spAutoFit/>
          </a:bodyPr>
          <a:lstStyle/>
          <a:p>
            <a:pPr algn="ctr" defTabSz="1007838" fontAlgn="auto" hangingPunct="1">
              <a:lnSpc>
                <a:spcPct val="100000"/>
              </a:lnSpc>
              <a:spcBef>
                <a:spcPts val="0"/>
              </a:spcBef>
              <a:spcAft>
                <a:spcPts val="0"/>
              </a:spcAft>
              <a:buClrTx/>
              <a:buSzTx/>
              <a:defRPr/>
            </a:pPr>
            <a:r>
              <a:rPr lang="en-US" kern="0" dirty="0">
                <a:solidFill>
                  <a:sysClr val="windowText" lastClr="000000"/>
                </a:solidFill>
                <a:latin typeface="Calibri"/>
                <a:ea typeface="ＭＳ Ｐゴシック" charset="-128"/>
                <a:cs typeface="Calibri"/>
              </a:rPr>
              <a:t>Architectural components are placed on the processor die (</a:t>
            </a:r>
            <a:r>
              <a:rPr lang="en-US" i="1" kern="0" dirty="0">
                <a:solidFill>
                  <a:srgbClr val="3366FF"/>
                </a:solidFill>
                <a:latin typeface="Calibri"/>
                <a:ea typeface="ＭＳ Ｐゴシック" charset="-128"/>
                <a:cs typeface="Calibri"/>
              </a:rPr>
              <a:t>floor-planning</a:t>
            </a:r>
            <a:r>
              <a:rPr lang="en-US" kern="0" dirty="0">
                <a:solidFill>
                  <a:sysClr val="windowText" lastClr="000000"/>
                </a:solidFill>
                <a:latin typeface="Calibri"/>
                <a:ea typeface="ＭＳ Ｐゴシック" charset="-128"/>
                <a:cs typeface="Calibri"/>
              </a:rPr>
              <a:t>).</a:t>
            </a:r>
            <a:endParaRPr lang="en-US" kern="0" baseline="-25000" dirty="0">
              <a:solidFill>
                <a:sysClr val="windowText" lastClr="000000"/>
              </a:solidFill>
              <a:latin typeface="Calibri"/>
              <a:ea typeface="ＭＳ Ｐゴシック" charset="-128"/>
              <a:cs typeface="Calibri"/>
            </a:endParaRPr>
          </a:p>
        </p:txBody>
      </p:sp>
      <p:sp>
        <p:nvSpPr>
          <p:cNvPr id="4" name="TextBox 3"/>
          <p:cNvSpPr txBox="1"/>
          <p:nvPr/>
        </p:nvSpPr>
        <p:spPr>
          <a:xfrm>
            <a:off x="1040307" y="2183907"/>
            <a:ext cx="6014956" cy="36338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080808"/>
                </a:solidFill>
                <a:latin typeface="Tahoma" pitchFamily="34" charset="0"/>
                <a:ea typeface="ＭＳ Ｐゴシック" charset="-128"/>
              </a:rPr>
              <a:t>The package is represented with layers of </a:t>
            </a:r>
            <a:r>
              <a:rPr lang="en-US" sz="1700" i="1" dirty="0">
                <a:solidFill>
                  <a:srgbClr val="3366FF"/>
                </a:solidFill>
                <a:latin typeface="Tahoma" pitchFamily="34" charset="0"/>
                <a:ea typeface="ＭＳ Ｐゴシック" charset="-128"/>
              </a:rPr>
              <a:t>thermal grid cells</a:t>
            </a:r>
            <a:r>
              <a:rPr lang="en-US" sz="1700" i="1" dirty="0">
                <a:solidFill>
                  <a:srgbClr val="080808"/>
                </a:solidFill>
                <a:latin typeface="Tahoma" pitchFamily="34" charset="0"/>
                <a:ea typeface="ＭＳ Ｐゴシック" charset="-128"/>
              </a:rPr>
              <a:t>.</a:t>
            </a:r>
          </a:p>
        </p:txBody>
      </p:sp>
      <p:sp>
        <p:nvSpPr>
          <p:cNvPr id="878" name="TextBox 877"/>
          <p:cNvSpPr txBox="1"/>
          <p:nvPr/>
        </p:nvSpPr>
        <p:spPr>
          <a:xfrm>
            <a:off x="6225265" y="4683554"/>
            <a:ext cx="1813613" cy="36338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080808"/>
                </a:solidFill>
                <a:latin typeface="Tahoma" pitchFamily="34" charset="0"/>
                <a:ea typeface="ＭＳ Ｐゴシック" charset="-128"/>
              </a:rPr>
              <a:t>A grid cell model</a:t>
            </a:r>
          </a:p>
        </p:txBody>
      </p:sp>
      <p:cxnSp>
        <p:nvCxnSpPr>
          <p:cNvPr id="879" name="Straight Arrow Connector 878"/>
          <p:cNvCxnSpPr/>
          <p:nvPr/>
        </p:nvCxnSpPr>
        <p:spPr>
          <a:xfrm flipH="1" flipV="1">
            <a:off x="4952467" y="6349245"/>
            <a:ext cx="706758" cy="364811"/>
          </a:xfrm>
          <a:prstGeom prst="straightConnector1">
            <a:avLst/>
          </a:prstGeom>
          <a:ln>
            <a:solidFill>
              <a:srgbClr val="4C4C4C"/>
            </a:solidFill>
            <a:tailEnd type="arrow"/>
          </a:ln>
          <a:effectLst/>
        </p:spPr>
        <p:style>
          <a:lnRef idx="2">
            <a:schemeClr val="accent1"/>
          </a:lnRef>
          <a:fillRef idx="0">
            <a:schemeClr val="accent1"/>
          </a:fillRef>
          <a:effectRef idx="1">
            <a:schemeClr val="accent1"/>
          </a:effectRef>
          <a:fontRef idx="minor">
            <a:schemeClr val="tx1"/>
          </a:fontRef>
        </p:style>
      </p:cxnSp>
      <p:sp>
        <p:nvSpPr>
          <p:cNvPr id="880" name="TextBox 879"/>
          <p:cNvSpPr txBox="1"/>
          <p:nvPr/>
        </p:nvSpPr>
        <p:spPr>
          <a:xfrm>
            <a:off x="5501462" y="6630060"/>
            <a:ext cx="1148749" cy="36337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4C4C4C"/>
                </a:solidFill>
                <a:latin typeface="Tahoma" pitchFamily="34" charset="0"/>
                <a:ea typeface="ＭＳ Ｐゴシック" charset="-128"/>
              </a:rPr>
              <a:t>L2 Cache</a:t>
            </a:r>
          </a:p>
        </p:txBody>
      </p:sp>
      <p:cxnSp>
        <p:nvCxnSpPr>
          <p:cNvPr id="881" name="Straight Arrow Connector 880"/>
          <p:cNvCxnSpPr>
            <a:stCxn id="882" idx="3"/>
          </p:cNvCxnSpPr>
          <p:nvPr/>
        </p:nvCxnSpPr>
        <p:spPr>
          <a:xfrm flipV="1">
            <a:off x="2660730" y="6193254"/>
            <a:ext cx="983668" cy="30521"/>
          </a:xfrm>
          <a:prstGeom prst="straightConnector1">
            <a:avLst/>
          </a:prstGeom>
          <a:ln>
            <a:solidFill>
              <a:srgbClr val="4C4C4C"/>
            </a:solidFill>
            <a:tailEnd type="arrow"/>
          </a:ln>
          <a:effectLst/>
        </p:spPr>
        <p:style>
          <a:lnRef idx="2">
            <a:schemeClr val="accent1"/>
          </a:lnRef>
          <a:fillRef idx="0">
            <a:schemeClr val="accent1"/>
          </a:fillRef>
          <a:effectRef idx="1">
            <a:schemeClr val="accent1"/>
          </a:effectRef>
          <a:fontRef idx="minor">
            <a:schemeClr val="tx1"/>
          </a:fontRef>
        </p:style>
      </p:cxnSp>
      <p:sp>
        <p:nvSpPr>
          <p:cNvPr id="882" name="TextBox 881"/>
          <p:cNvSpPr txBox="1"/>
          <p:nvPr/>
        </p:nvSpPr>
        <p:spPr>
          <a:xfrm>
            <a:off x="1948317" y="6042086"/>
            <a:ext cx="712413" cy="36337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4C4C4C"/>
                </a:solidFill>
                <a:latin typeface="Tahoma" pitchFamily="34" charset="0"/>
                <a:ea typeface="ＭＳ Ｐゴシック" charset="-128"/>
              </a:rPr>
              <a:t>Core</a:t>
            </a:r>
          </a:p>
        </p:txBody>
      </p:sp>
      <p:sp>
        <p:nvSpPr>
          <p:cNvPr id="883" name="TextBox 882"/>
          <p:cNvSpPr txBox="1"/>
          <p:nvPr/>
        </p:nvSpPr>
        <p:spPr>
          <a:xfrm>
            <a:off x="-10501" y="6936702"/>
            <a:ext cx="5712354" cy="363388"/>
          </a:xfrm>
          <a:prstGeom prst="rect">
            <a:avLst/>
          </a:prstGeom>
          <a:noFill/>
        </p:spPr>
        <p:txBody>
          <a:bodyPr wrap="square" lIns="100783" tIns="50392" rIns="100783" bIns="50392" rtlCol="0">
            <a:spAutoFit/>
          </a:bodyPr>
          <a:lstStyle/>
          <a:p>
            <a:pPr defTabSz="1007943" eaLnBrk="0">
              <a:lnSpc>
                <a:spcPct val="100000"/>
              </a:lnSpc>
              <a:buClrTx/>
              <a:buSzTx/>
            </a:pPr>
            <a:r>
              <a:rPr lang="en-US" sz="1700" i="1" dirty="0">
                <a:solidFill>
                  <a:srgbClr val="4C4C4C"/>
                </a:solidFill>
                <a:latin typeface="Tahoma" pitchFamily="34" charset="0"/>
                <a:ea typeface="ＭＳ Ｐゴシック" charset="-128"/>
              </a:rPr>
              <a:t>* Floor-plan is arbitrarily drawn to show an example.</a:t>
            </a:r>
          </a:p>
        </p:txBody>
      </p:sp>
    </p:spTree>
    <p:extLst>
      <p:ext uri="{BB962C8B-B14F-4D97-AF65-F5344CB8AC3E}">
        <p14:creationId xmlns:p14="http://schemas.microsoft.com/office/powerpoint/2010/main" val="835769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503242" y="307975"/>
            <a:ext cx="9070975" cy="1250950"/>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Manifold Execution Model and System Architecture</a:t>
            </a:r>
          </a:p>
        </p:txBody>
      </p:sp>
      <p:sp>
        <p:nvSpPr>
          <p:cNvPr id="5122" name="Rectangle 2"/>
          <p:cNvSpPr>
            <a:spLocks noGrp="1" noChangeArrowheads="1"/>
          </p:cNvSpPr>
          <p:nvPr>
            <p:ph idx="1"/>
          </p:nvPr>
        </p:nvSpPr>
        <p:spPr>
          <a:xfrm>
            <a:off x="468312" y="2179637"/>
            <a:ext cx="9070975" cy="4241800"/>
          </a:xfrm>
          <a:ln/>
        </p:spPr>
        <p:txBody>
          <a:bodyPr/>
          <a:lstStyle/>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solidFill>
                  <a:srgbClr val="3366FF"/>
                </a:solidFill>
              </a:rPr>
              <a:t>Execution model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Software architecture</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Simulation kernel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Manifold component</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Building system models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12</a:t>
            </a:fld>
            <a:endParaRPr lang="en-US">
              <a:solidFill>
                <a:srgbClr val="E5FFFF"/>
              </a:solidFill>
            </a:endParaRPr>
          </a:p>
        </p:txBody>
      </p:sp>
    </p:spTree>
    <p:extLst>
      <p:ext uri="{BB962C8B-B14F-4D97-AF65-F5344CB8AC3E}">
        <p14:creationId xmlns:p14="http://schemas.microsoft.com/office/powerpoint/2010/main" val="17788558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a:effectLst/>
        </p:spPr>
        <p:txBody>
          <a:bodyPr/>
          <a:lstStyle/>
          <a:p>
            <a:r>
              <a:rPr lang="en-US" dirty="0" smtClean="0"/>
              <a:t>Reliability (Hard Failure) Modeling</a:t>
            </a:r>
            <a:endParaRPr lang="en-US" dirty="0"/>
          </a:p>
        </p:txBody>
      </p:sp>
      <p:sp>
        <p:nvSpPr>
          <p:cNvPr id="3" name="Slide Number Placeholder 2"/>
          <p:cNvSpPr>
            <a:spLocks noGrp="1"/>
          </p:cNvSpPr>
          <p:nvPr>
            <p:ph type="sldNum" sz="quarter" idx="10"/>
          </p:nvPr>
        </p:nvSpPr>
        <p:spPr>
          <a:xfrm>
            <a:off x="9515341" y="7298937"/>
            <a:ext cx="427026" cy="234490"/>
          </a:xfrm>
          <a:effectLst/>
        </p:spPr>
        <p:txBody>
          <a:bodyPr/>
          <a:lstStyle/>
          <a:p>
            <a:fld id="{749B7D15-C262-4ED0-9E5E-CF4A35BB834D}" type="slidenum">
              <a:rPr lang="en-US" smtClean="0">
                <a:solidFill>
                  <a:srgbClr val="E5FFFF"/>
                </a:solidFill>
              </a:rPr>
              <a:pPr/>
              <a:t>120</a:t>
            </a:fld>
            <a:endParaRPr lang="en-US">
              <a:solidFill>
                <a:srgbClr val="E5FFFF"/>
              </a:solidFill>
            </a:endParaRPr>
          </a:p>
        </p:txBody>
      </p:sp>
      <p:graphicFrame>
        <p:nvGraphicFramePr>
          <p:cNvPr id="424" name="Table 423"/>
          <p:cNvGraphicFramePr>
            <a:graphicFrameLocks noGrp="1"/>
          </p:cNvGraphicFramePr>
          <p:nvPr>
            <p:extLst>
              <p:ext uri="{D42A27DB-BD31-4B8C-83A1-F6EECF244321}">
                <p14:modId xmlns:p14="http://schemas.microsoft.com/office/powerpoint/2010/main" val="1928473088"/>
              </p:ext>
            </p:extLst>
          </p:nvPr>
        </p:nvGraphicFramePr>
        <p:xfrm>
          <a:off x="588038" y="1175950"/>
          <a:ext cx="8988558" cy="4877193"/>
        </p:xfrm>
        <a:graphic>
          <a:graphicData uri="http://schemas.openxmlformats.org/drawingml/2006/table">
            <a:tbl>
              <a:tblPr firstRow="1" bandRow="1">
                <a:tableStyleId>{69C7853C-536D-4A76-A0AE-DD22124D55A5}</a:tableStyleId>
              </a:tblPr>
              <a:tblGrid>
                <a:gridCol w="2922772"/>
                <a:gridCol w="6065786"/>
              </a:tblGrid>
              <a:tr h="445018">
                <a:tc>
                  <a:txBody>
                    <a:bodyPr/>
                    <a:lstStyle/>
                    <a:p>
                      <a:pPr algn="ctr"/>
                      <a:r>
                        <a:rPr lang="en-US" sz="2000" b="0" i="0" dirty="0" smtClean="0">
                          <a:solidFill>
                            <a:srgbClr val="000000"/>
                          </a:solidFill>
                        </a:rPr>
                        <a:t>Failures</a:t>
                      </a:r>
                      <a:endParaRPr lang="en-US" sz="2000" b="0" i="0" dirty="0">
                        <a:solidFill>
                          <a:srgbClr val="000000"/>
                        </a:solidFill>
                      </a:endParaRPr>
                    </a:p>
                  </a:txBody>
                  <a:tcPr marL="100806" marR="100806" marT="50398" marB="50398" anchor="ctr"/>
                </a:tc>
                <a:tc>
                  <a:txBody>
                    <a:bodyPr/>
                    <a:lstStyle/>
                    <a:p>
                      <a:pPr algn="ctr"/>
                      <a:r>
                        <a:rPr lang="en-US" sz="2000" b="0" i="0" dirty="0" smtClean="0">
                          <a:solidFill>
                            <a:srgbClr val="000000"/>
                          </a:solidFill>
                        </a:rPr>
                        <a:t>Description</a:t>
                      </a:r>
                      <a:endParaRPr lang="en-US" sz="2000" b="0" i="0" dirty="0">
                        <a:solidFill>
                          <a:srgbClr val="000000"/>
                        </a:solidFill>
                      </a:endParaRPr>
                    </a:p>
                  </a:txBody>
                  <a:tcPr marL="100806" marR="100806" marT="50398" marB="50398" anchor="ctr"/>
                </a:tc>
              </a:tr>
              <a:tr h="668516">
                <a:tc>
                  <a:txBody>
                    <a:bodyPr/>
                    <a:lstStyle/>
                    <a:p>
                      <a:pPr algn="ctr"/>
                      <a:r>
                        <a:rPr lang="en-US" sz="1700" i="0" dirty="0" smtClean="0">
                          <a:solidFill>
                            <a:srgbClr val="000000"/>
                          </a:solidFill>
                        </a:rPr>
                        <a:t>Electro-migration (</a:t>
                      </a:r>
                      <a:r>
                        <a:rPr lang="en-US" sz="1700" b="0" i="0" dirty="0" smtClean="0">
                          <a:solidFill>
                            <a:schemeClr val="accent4">
                              <a:lumMod val="10000"/>
                            </a:schemeClr>
                          </a:solidFill>
                        </a:rPr>
                        <a:t>EM</a:t>
                      </a:r>
                      <a:r>
                        <a:rPr lang="en-US" sz="1700" i="0" dirty="0" smtClean="0">
                          <a:solidFill>
                            <a:srgbClr val="000000"/>
                          </a:solidFill>
                        </a:rPr>
                        <a:t>), </a:t>
                      </a:r>
                      <a:r>
                        <a:rPr lang="en-US" sz="1700" i="0" dirty="0" err="1" smtClean="0">
                          <a:solidFill>
                            <a:srgbClr val="000000"/>
                          </a:solidFill>
                          <a:latin typeface="Times New Roman"/>
                          <a:cs typeface="Times New Roman"/>
                        </a:rPr>
                        <a:t>λ</a:t>
                      </a:r>
                      <a:r>
                        <a:rPr lang="en-US" sz="1700" i="0" baseline="-25000" dirty="0" err="1" smtClean="0">
                          <a:solidFill>
                            <a:srgbClr val="000000"/>
                          </a:solidFill>
                        </a:rPr>
                        <a:t>EM</a:t>
                      </a:r>
                      <a:endParaRPr lang="en-US" sz="1700" i="0" baseline="-25000" dirty="0">
                        <a:solidFill>
                          <a:srgbClr val="000000"/>
                        </a:solidFill>
                      </a:endParaRPr>
                    </a:p>
                  </a:txBody>
                  <a:tcPr marL="100806" marR="100806" marT="50398" marB="50398" anchor="ctr"/>
                </a:tc>
                <a:tc>
                  <a:txBody>
                    <a:bodyPr/>
                    <a:lstStyle/>
                    <a:p>
                      <a:pPr algn="l"/>
                      <a:r>
                        <a:rPr lang="en-US" sz="1700" i="0" dirty="0" smtClean="0">
                          <a:solidFill>
                            <a:srgbClr val="000000"/>
                          </a:solidFill>
                        </a:rPr>
                        <a:t>Directional transport of electrons</a:t>
                      </a:r>
                      <a:r>
                        <a:rPr lang="en-US" sz="1700" i="0" baseline="0" dirty="0" smtClean="0">
                          <a:solidFill>
                            <a:srgbClr val="000000"/>
                          </a:solidFill>
                        </a:rPr>
                        <a:t> and metal atoms in interconnect wires causes degradation and failure.</a:t>
                      </a:r>
                      <a:endParaRPr lang="en-US" sz="1700" i="0" dirty="0">
                        <a:solidFill>
                          <a:srgbClr val="000000"/>
                        </a:solidFill>
                      </a:endParaRPr>
                    </a:p>
                  </a:txBody>
                  <a:tcPr marL="100806" marR="100806" marT="50398" marB="50398" anchor="ctr"/>
                </a:tc>
              </a:tr>
              <a:tr h="8343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smtClean="0">
                          <a:solidFill>
                            <a:srgbClr val="000000"/>
                          </a:solidFill>
                        </a:rPr>
                        <a:t>Time dependent dielectric breakdown (</a:t>
                      </a:r>
                      <a:r>
                        <a:rPr lang="en-US" sz="1700" b="0" i="0" dirty="0" smtClean="0">
                          <a:solidFill>
                            <a:srgbClr val="161616"/>
                          </a:solidFill>
                        </a:rPr>
                        <a:t>TDDB</a:t>
                      </a:r>
                      <a:r>
                        <a:rPr lang="en-US" sz="1700" i="0" dirty="0" smtClean="0">
                          <a:solidFill>
                            <a:srgbClr val="000000"/>
                          </a:solidFill>
                        </a:rPr>
                        <a:t>), </a:t>
                      </a:r>
                      <a:r>
                        <a:rPr lang="en-US" sz="1700" i="0" dirty="0" err="1" smtClean="0">
                          <a:solidFill>
                            <a:srgbClr val="000000"/>
                          </a:solidFill>
                          <a:latin typeface="Times New Roman"/>
                          <a:cs typeface="Times New Roman"/>
                        </a:rPr>
                        <a:t>λ</a:t>
                      </a:r>
                      <a:r>
                        <a:rPr lang="en-US" sz="1700" i="0" baseline="-25000" dirty="0" err="1" smtClean="0">
                          <a:solidFill>
                            <a:srgbClr val="000000"/>
                          </a:solidFill>
                        </a:rPr>
                        <a:t>TDDB</a:t>
                      </a:r>
                      <a:endParaRPr lang="en-US" sz="1700" i="0" baseline="-25000" dirty="0" smtClean="0">
                        <a:solidFill>
                          <a:srgbClr val="000000"/>
                        </a:solidFill>
                      </a:endParaRPr>
                    </a:p>
                  </a:txBody>
                  <a:tcPr marL="100806" marR="100806" marT="50398" marB="50398" anchor="ctr"/>
                </a:tc>
                <a:tc>
                  <a:txBody>
                    <a:bodyPr/>
                    <a:lstStyle/>
                    <a:p>
                      <a:pPr algn="l"/>
                      <a:r>
                        <a:rPr lang="en-US" sz="1700" i="0" dirty="0" err="1" smtClean="0">
                          <a:solidFill>
                            <a:srgbClr val="000000"/>
                          </a:solidFill>
                        </a:rPr>
                        <a:t>Wearout</a:t>
                      </a:r>
                      <a:r>
                        <a:rPr lang="en-US" sz="1700" i="0" dirty="0" smtClean="0">
                          <a:solidFill>
                            <a:srgbClr val="000000"/>
                          </a:solidFill>
                        </a:rPr>
                        <a:t> of gate oxide caused by continued application of electric field</a:t>
                      </a:r>
                      <a:r>
                        <a:rPr lang="en-US" sz="1700" i="0" baseline="0" dirty="0" smtClean="0">
                          <a:solidFill>
                            <a:srgbClr val="000000"/>
                          </a:solidFill>
                        </a:rPr>
                        <a:t> leads to short between gate and substrate.</a:t>
                      </a:r>
                      <a:endParaRPr lang="en-US" sz="1700" i="0" dirty="0">
                        <a:solidFill>
                          <a:srgbClr val="000000"/>
                        </a:solidFill>
                      </a:endParaRPr>
                    </a:p>
                  </a:txBody>
                  <a:tcPr marL="100806" marR="100806" marT="50398" marB="50398" anchor="ctr"/>
                </a:tc>
              </a:tr>
              <a:tr h="6685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smtClean="0">
                          <a:solidFill>
                            <a:srgbClr val="000000"/>
                          </a:solidFill>
                        </a:rPr>
                        <a:t>Hot carrier</a:t>
                      </a:r>
                      <a:r>
                        <a:rPr lang="en-US" sz="1700" i="0" baseline="0" dirty="0" smtClean="0">
                          <a:solidFill>
                            <a:srgbClr val="000000"/>
                          </a:solidFill>
                        </a:rPr>
                        <a:t> injection (</a:t>
                      </a:r>
                      <a:r>
                        <a:rPr lang="en-US" sz="1700" b="0" i="0" baseline="0" dirty="0" smtClean="0">
                          <a:solidFill>
                            <a:srgbClr val="161616"/>
                          </a:solidFill>
                        </a:rPr>
                        <a:t>HCI</a:t>
                      </a:r>
                      <a:r>
                        <a:rPr lang="en-US" sz="1700" i="0" baseline="0" dirty="0" smtClean="0">
                          <a:solidFill>
                            <a:srgbClr val="000000"/>
                          </a:solidFill>
                        </a:rPr>
                        <a:t>), </a:t>
                      </a:r>
                      <a:r>
                        <a:rPr lang="en-US" sz="1700" i="0" dirty="0" err="1" smtClean="0">
                          <a:solidFill>
                            <a:srgbClr val="000000"/>
                          </a:solidFill>
                          <a:latin typeface="Times New Roman"/>
                          <a:cs typeface="Times New Roman"/>
                        </a:rPr>
                        <a:t>λ</a:t>
                      </a:r>
                      <a:r>
                        <a:rPr lang="en-US" sz="1700" i="0" baseline="-25000" dirty="0" err="1" smtClean="0">
                          <a:solidFill>
                            <a:srgbClr val="000000"/>
                          </a:solidFill>
                        </a:rPr>
                        <a:t>HCI</a:t>
                      </a:r>
                      <a:endParaRPr lang="en-US" sz="1700" i="0" baseline="-25000" dirty="0" smtClean="0">
                        <a:solidFill>
                          <a:srgbClr val="000000"/>
                        </a:solidFill>
                      </a:endParaRPr>
                    </a:p>
                  </a:txBody>
                  <a:tcPr marL="100806" marR="100806" marT="50398" marB="50398" anchor="ctr"/>
                </a:tc>
                <a:tc>
                  <a:txBody>
                    <a:bodyPr/>
                    <a:lstStyle/>
                    <a:p>
                      <a:pPr algn="l"/>
                      <a:r>
                        <a:rPr lang="en-US" sz="1700" i="0" dirty="0" smtClean="0">
                          <a:solidFill>
                            <a:srgbClr val="000000"/>
                          </a:solidFill>
                        </a:rPr>
                        <a:t>Electrons with sufficient kinetic energy overcomes the barrier to gate oxide</a:t>
                      </a:r>
                      <a:r>
                        <a:rPr lang="en-US" sz="1700" i="0" baseline="0" dirty="0" smtClean="0">
                          <a:solidFill>
                            <a:srgbClr val="000000"/>
                          </a:solidFill>
                        </a:rPr>
                        <a:t> and cause degradation.</a:t>
                      </a:r>
                      <a:endParaRPr lang="en-US" sz="1700" i="0" dirty="0">
                        <a:solidFill>
                          <a:srgbClr val="000000"/>
                        </a:solidFill>
                      </a:endParaRPr>
                    </a:p>
                  </a:txBody>
                  <a:tcPr marL="100806" marR="100806" marT="50398" marB="50398" anchor="ctr"/>
                </a:tc>
              </a:tr>
              <a:tr h="9237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smtClean="0">
                          <a:solidFill>
                            <a:srgbClr val="000000"/>
                          </a:solidFill>
                        </a:rPr>
                        <a:t>Bias temperature instability (</a:t>
                      </a:r>
                      <a:r>
                        <a:rPr lang="en-US" sz="1700" i="0" dirty="0" smtClean="0">
                          <a:solidFill>
                            <a:srgbClr val="161616"/>
                          </a:solidFill>
                        </a:rPr>
                        <a:t>NBTI/PBTI</a:t>
                      </a:r>
                      <a:r>
                        <a:rPr lang="en-US" sz="1700" i="0" dirty="0" smtClean="0">
                          <a:solidFill>
                            <a:srgbClr val="000000"/>
                          </a:solidFill>
                        </a:rPr>
                        <a:t>), </a:t>
                      </a:r>
                      <a:r>
                        <a:rPr lang="en-US" sz="1700" i="0" dirty="0" err="1" smtClean="0">
                          <a:solidFill>
                            <a:srgbClr val="000000"/>
                          </a:solidFill>
                          <a:latin typeface="Times New Roman"/>
                          <a:cs typeface="Times New Roman"/>
                        </a:rPr>
                        <a:t>λ</a:t>
                      </a:r>
                      <a:r>
                        <a:rPr lang="en-US" sz="1700" i="0" baseline="-25000" dirty="0" err="1" smtClean="0">
                          <a:solidFill>
                            <a:srgbClr val="000000"/>
                          </a:solidFill>
                        </a:rPr>
                        <a:t>BTI</a:t>
                      </a:r>
                      <a:endParaRPr lang="en-US" sz="1700" i="0" baseline="-25000" dirty="0" smtClean="0">
                        <a:solidFill>
                          <a:srgbClr val="000000"/>
                        </a:solidFill>
                      </a:endParaRPr>
                    </a:p>
                  </a:txBody>
                  <a:tcPr marL="100806" marR="100806" marT="50398" marB="50398" anchor="ctr"/>
                </a:tc>
                <a:tc>
                  <a:txBody>
                    <a:bodyPr/>
                    <a:lstStyle/>
                    <a:p>
                      <a:pPr algn="l"/>
                      <a:r>
                        <a:rPr lang="en-US" sz="1700" i="0" dirty="0" smtClean="0">
                          <a:solidFill>
                            <a:srgbClr val="000000"/>
                          </a:solidFill>
                        </a:rPr>
                        <a:t>Gradual</a:t>
                      </a:r>
                      <a:r>
                        <a:rPr lang="en-US" sz="1700" i="0" baseline="0" dirty="0" smtClean="0">
                          <a:solidFill>
                            <a:srgbClr val="000000"/>
                          </a:solidFill>
                        </a:rPr>
                        <a:t> degradation causes threshold voltage shift and eventually timing errors.</a:t>
                      </a:r>
                      <a:endParaRPr lang="en-US" sz="1700" i="0" dirty="0">
                        <a:solidFill>
                          <a:srgbClr val="000000"/>
                        </a:solidFill>
                      </a:endParaRPr>
                    </a:p>
                  </a:txBody>
                  <a:tcPr marL="100806" marR="100806" marT="50398" marB="50398" anchor="ctr"/>
                </a:tc>
              </a:tr>
              <a:tr h="6685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smtClean="0">
                          <a:solidFill>
                            <a:srgbClr val="000000"/>
                          </a:solidFill>
                        </a:rPr>
                        <a:t>Stress</a:t>
                      </a:r>
                      <a:r>
                        <a:rPr lang="en-US" sz="1700" i="0" baseline="0" dirty="0" smtClean="0">
                          <a:solidFill>
                            <a:srgbClr val="000000"/>
                          </a:solidFill>
                        </a:rPr>
                        <a:t> migration (</a:t>
                      </a:r>
                      <a:r>
                        <a:rPr lang="en-US" sz="1700" i="0" baseline="0" dirty="0" smtClean="0">
                          <a:solidFill>
                            <a:srgbClr val="161616"/>
                          </a:solidFill>
                        </a:rPr>
                        <a:t>SM</a:t>
                      </a:r>
                      <a:r>
                        <a:rPr lang="en-US" sz="1700" i="0" baseline="0" dirty="0" smtClean="0">
                          <a:solidFill>
                            <a:srgbClr val="000000"/>
                          </a:solidFill>
                        </a:rPr>
                        <a:t>), </a:t>
                      </a:r>
                      <a:r>
                        <a:rPr lang="en-US" sz="1700" i="0" dirty="0" err="1" smtClean="0">
                          <a:solidFill>
                            <a:srgbClr val="000000"/>
                          </a:solidFill>
                          <a:latin typeface="Times New Roman"/>
                          <a:cs typeface="Times New Roman"/>
                        </a:rPr>
                        <a:t>λ</a:t>
                      </a:r>
                      <a:r>
                        <a:rPr lang="en-US" sz="1700" i="0" baseline="-25000" dirty="0" err="1" smtClean="0">
                          <a:solidFill>
                            <a:srgbClr val="000000"/>
                          </a:solidFill>
                          <a:latin typeface="+mn-lt"/>
                          <a:cs typeface="+mn-cs"/>
                        </a:rPr>
                        <a:t>S</a:t>
                      </a:r>
                      <a:r>
                        <a:rPr lang="en-US" sz="1700" i="0" baseline="-25000" dirty="0" err="1" smtClean="0">
                          <a:solidFill>
                            <a:srgbClr val="000000"/>
                          </a:solidFill>
                        </a:rPr>
                        <a:t>M</a:t>
                      </a:r>
                      <a:endParaRPr lang="en-US" sz="1700" i="0" baseline="-25000" dirty="0" smtClean="0">
                        <a:solidFill>
                          <a:srgbClr val="000000"/>
                        </a:solidFill>
                      </a:endParaRPr>
                    </a:p>
                  </a:txBody>
                  <a:tcPr marL="100806" marR="100806" marT="50398" marB="50398" anchor="ctr"/>
                </a:tc>
                <a:tc>
                  <a:txBody>
                    <a:bodyPr/>
                    <a:lstStyle/>
                    <a:p>
                      <a:pPr algn="l"/>
                      <a:r>
                        <a:rPr lang="en-US" sz="1700" i="0" dirty="0" smtClean="0">
                          <a:solidFill>
                            <a:srgbClr val="000000"/>
                          </a:solidFill>
                        </a:rPr>
                        <a:t>Differences</a:t>
                      </a:r>
                      <a:r>
                        <a:rPr lang="en-US" sz="1700" i="0" baseline="0" dirty="0" smtClean="0">
                          <a:solidFill>
                            <a:srgbClr val="000000"/>
                          </a:solidFill>
                        </a:rPr>
                        <a:t> in the expansion rates of metals cause mechanical stress.</a:t>
                      </a:r>
                      <a:endParaRPr lang="en-US" sz="1700" i="0" dirty="0">
                        <a:solidFill>
                          <a:srgbClr val="000000"/>
                        </a:solidFill>
                      </a:endParaRPr>
                    </a:p>
                  </a:txBody>
                  <a:tcPr marL="100806" marR="100806" marT="50398" marB="50398" anchor="ctr"/>
                </a:tc>
              </a:tr>
              <a:tr h="6685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700" i="0" dirty="0" smtClean="0">
                          <a:solidFill>
                            <a:srgbClr val="000000"/>
                          </a:solidFill>
                        </a:rPr>
                        <a:t>Thermal</a:t>
                      </a:r>
                      <a:r>
                        <a:rPr lang="en-US" sz="1700" i="0" baseline="0" dirty="0" smtClean="0">
                          <a:solidFill>
                            <a:srgbClr val="000000"/>
                          </a:solidFill>
                        </a:rPr>
                        <a:t> cycling (</a:t>
                      </a:r>
                      <a:r>
                        <a:rPr lang="en-US" sz="1700" i="0" baseline="0" dirty="0" smtClean="0">
                          <a:solidFill>
                            <a:srgbClr val="161616"/>
                          </a:solidFill>
                        </a:rPr>
                        <a:t>TC</a:t>
                      </a:r>
                      <a:r>
                        <a:rPr lang="en-US" sz="1700" i="0" baseline="0" dirty="0" smtClean="0">
                          <a:solidFill>
                            <a:srgbClr val="000000"/>
                          </a:solidFill>
                        </a:rPr>
                        <a:t>), </a:t>
                      </a:r>
                      <a:r>
                        <a:rPr lang="en-US" sz="1700" i="0" dirty="0" err="1" smtClean="0">
                          <a:solidFill>
                            <a:srgbClr val="000000"/>
                          </a:solidFill>
                          <a:latin typeface="Times New Roman"/>
                          <a:cs typeface="Times New Roman"/>
                        </a:rPr>
                        <a:t>λ</a:t>
                      </a:r>
                      <a:r>
                        <a:rPr lang="en-US" sz="1700" i="0" baseline="-25000" dirty="0" err="1" smtClean="0">
                          <a:solidFill>
                            <a:srgbClr val="000000"/>
                          </a:solidFill>
                        </a:rPr>
                        <a:t>TC</a:t>
                      </a:r>
                      <a:endParaRPr lang="en-US" sz="1700" i="0" baseline="-25000" dirty="0" smtClean="0">
                        <a:solidFill>
                          <a:srgbClr val="000000"/>
                        </a:solidFill>
                      </a:endParaRPr>
                    </a:p>
                  </a:txBody>
                  <a:tcPr marL="100806" marR="100806" marT="50398" marB="50398" anchor="ctr"/>
                </a:tc>
                <a:tc>
                  <a:txBody>
                    <a:bodyPr/>
                    <a:lstStyle/>
                    <a:p>
                      <a:pPr algn="l"/>
                      <a:r>
                        <a:rPr lang="en-US" sz="1700" i="0" dirty="0" smtClean="0">
                          <a:solidFill>
                            <a:srgbClr val="000000"/>
                          </a:solidFill>
                        </a:rPr>
                        <a:t>Temperature cycle accumulates fatigue to materials.</a:t>
                      </a:r>
                      <a:endParaRPr lang="en-US" sz="1700" i="0" dirty="0">
                        <a:solidFill>
                          <a:srgbClr val="000000"/>
                        </a:solidFill>
                      </a:endParaRPr>
                    </a:p>
                  </a:txBody>
                  <a:tcPr marL="100806" marR="100806" marT="50398" marB="50398" anchor="ctr"/>
                </a:tc>
              </a:tr>
            </a:tbl>
          </a:graphicData>
        </a:graphic>
      </p:graphicFrame>
      <p:sp>
        <p:nvSpPr>
          <p:cNvPr id="5" name="TextBox 4"/>
          <p:cNvSpPr txBox="1"/>
          <p:nvPr/>
        </p:nvSpPr>
        <p:spPr>
          <a:xfrm>
            <a:off x="525013" y="6234390"/>
            <a:ext cx="3382760" cy="440333"/>
          </a:xfrm>
          <a:prstGeom prst="rect">
            <a:avLst/>
          </a:prstGeom>
          <a:noFill/>
        </p:spPr>
        <p:txBody>
          <a:bodyPr wrap="none" lIns="100783" tIns="50392" rIns="100783" bIns="50392" rtlCol="0">
            <a:spAutoFit/>
          </a:bodyPr>
          <a:lstStyle/>
          <a:p>
            <a:pPr algn="ctr" defTabSz="1007943" eaLnBrk="0">
              <a:lnSpc>
                <a:spcPct val="100000"/>
              </a:lnSpc>
              <a:buClrTx/>
              <a:buSzTx/>
            </a:pPr>
            <a:r>
              <a:rPr lang="en-US" sz="2200" dirty="0">
                <a:solidFill>
                  <a:srgbClr val="080808"/>
                </a:solidFill>
                <a:latin typeface="Tahoma" pitchFamily="34" charset="0"/>
                <a:ea typeface="ＭＳ Ｐゴシック" charset="-128"/>
              </a:rPr>
              <a:t>Failure Rate = ∑ (</a:t>
            </a:r>
            <a:r>
              <a:rPr lang="en-US" sz="2200" dirty="0" err="1">
                <a:solidFill>
                  <a:srgbClr val="000000"/>
                </a:solidFill>
                <a:latin typeface="Times New Roman"/>
                <a:ea typeface="ＭＳ Ｐゴシック" charset="-128"/>
                <a:cs typeface="Times New Roman"/>
              </a:rPr>
              <a:t>λ</a:t>
            </a:r>
            <a:r>
              <a:rPr lang="en-US" sz="2200" baseline="-25000" dirty="0" err="1">
                <a:solidFill>
                  <a:srgbClr val="000000"/>
                </a:solidFill>
                <a:latin typeface="Tahoma" pitchFamily="34" charset="0"/>
                <a:ea typeface="ＭＳ Ｐゴシック" charset="-128"/>
              </a:rPr>
              <a:t>FAILURE</a:t>
            </a:r>
            <a:r>
              <a:rPr lang="en-US" sz="2200" dirty="0">
                <a:solidFill>
                  <a:srgbClr val="000000"/>
                </a:solidFill>
                <a:latin typeface="Tahoma" pitchFamily="34" charset="0"/>
                <a:ea typeface="ＭＳ Ｐゴシック" charset="-128"/>
              </a:rPr>
              <a:t>)</a:t>
            </a:r>
          </a:p>
        </p:txBody>
      </p:sp>
      <p:sp>
        <p:nvSpPr>
          <p:cNvPr id="426" name="TextBox 425"/>
          <p:cNvSpPr txBox="1"/>
          <p:nvPr/>
        </p:nvSpPr>
        <p:spPr>
          <a:xfrm>
            <a:off x="4116573" y="6234390"/>
            <a:ext cx="5765290" cy="441047"/>
          </a:xfrm>
          <a:prstGeom prst="rect">
            <a:avLst/>
          </a:prstGeom>
          <a:noFill/>
        </p:spPr>
        <p:txBody>
          <a:bodyPr wrap="none" lIns="100783" tIns="50392" rIns="100783" bIns="50392" rtlCol="0">
            <a:spAutoFit/>
          </a:bodyPr>
          <a:lstStyle/>
          <a:p>
            <a:pPr algn="ctr" defTabSz="1007943" eaLnBrk="0">
              <a:lnSpc>
                <a:spcPct val="100000"/>
              </a:lnSpc>
              <a:buClrTx/>
              <a:buSzTx/>
            </a:pPr>
            <a:r>
              <a:rPr lang="en-US" sz="2200" dirty="0">
                <a:solidFill>
                  <a:srgbClr val="080808"/>
                </a:solidFill>
                <a:latin typeface="Tahoma" pitchFamily="34" charset="0"/>
                <a:ea typeface="ＭＳ Ｐゴシック" charset="-128"/>
              </a:rPr>
              <a:t>Mean-time-to-failure (MTTF)= 1/Failure Rate</a:t>
            </a:r>
            <a:endParaRPr lang="en-US" sz="2200" dirty="0">
              <a:solidFill>
                <a:srgbClr val="000000"/>
              </a:solidFill>
              <a:latin typeface="Tahoma" pitchFamily="34" charset="0"/>
              <a:ea typeface="ＭＳ Ｐゴシック" charset="-128"/>
            </a:endParaRPr>
          </a:p>
        </p:txBody>
      </p:sp>
      <p:sp>
        <p:nvSpPr>
          <p:cNvPr id="427" name="TextBox 426"/>
          <p:cNvSpPr txBox="1"/>
          <p:nvPr/>
        </p:nvSpPr>
        <p:spPr>
          <a:xfrm>
            <a:off x="419391" y="6699468"/>
            <a:ext cx="7922721" cy="36338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080808"/>
                </a:solidFill>
                <a:latin typeface="Tahoma" pitchFamily="34" charset="0"/>
                <a:ea typeface="ＭＳ Ｐゴシック" charset="-128"/>
              </a:rPr>
              <a:t>The failure rate is a function of </a:t>
            </a:r>
            <a:r>
              <a:rPr lang="en-US" sz="1700" i="1" dirty="0">
                <a:solidFill>
                  <a:srgbClr val="3366FF"/>
                </a:solidFill>
                <a:latin typeface="Tahoma" pitchFamily="34" charset="0"/>
                <a:ea typeface="ＭＳ Ｐゴシック" charset="-128"/>
              </a:rPr>
              <a:t>operating conditions</a:t>
            </a:r>
            <a:r>
              <a:rPr lang="en-US" sz="1700" i="1" dirty="0">
                <a:solidFill>
                  <a:srgbClr val="080808"/>
                </a:solidFill>
                <a:latin typeface="Tahoma" pitchFamily="34" charset="0"/>
                <a:ea typeface="ＭＳ Ｐゴシック" charset="-128"/>
              </a:rPr>
              <a:t> (i.e., voltage, temperature).</a:t>
            </a:r>
          </a:p>
        </p:txBody>
      </p:sp>
    </p:spTree>
    <p:extLst>
      <p:ext uri="{BB962C8B-B14F-4D97-AF65-F5344CB8AC3E}">
        <p14:creationId xmlns:p14="http://schemas.microsoft.com/office/powerpoint/2010/main" val="11288736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Architecture-Level Physical Modeling</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121</a:t>
            </a:fld>
            <a:endParaRPr lang="en-US">
              <a:solidFill>
                <a:srgbClr val="E5FFFF"/>
              </a:solidFill>
            </a:endParaRPr>
          </a:p>
        </p:txBody>
      </p:sp>
      <p:sp>
        <p:nvSpPr>
          <p:cNvPr id="98" name="TextBox 97"/>
          <p:cNvSpPr txBox="1"/>
          <p:nvPr/>
        </p:nvSpPr>
        <p:spPr>
          <a:xfrm>
            <a:off x="403793" y="1155707"/>
            <a:ext cx="5963595" cy="363388"/>
          </a:xfrm>
          <a:prstGeom prst="rect">
            <a:avLst/>
          </a:prstGeom>
          <a:noFill/>
          <a:ln w="19050" cmpd="sng">
            <a:solidFill>
              <a:schemeClr val="tx1"/>
            </a:solidFill>
          </a:ln>
        </p:spPr>
        <p:txBody>
          <a:bodyPr wrap="none" lIns="100783" tIns="50392" rIns="100783" bIns="50392" rtlCol="0">
            <a:spAutoFit/>
          </a:bodyPr>
          <a:lstStyle/>
          <a:p>
            <a:pPr defTabSz="1007943" eaLnBrk="0">
              <a:lnSpc>
                <a:spcPct val="100000"/>
              </a:lnSpc>
              <a:buClrTx/>
              <a:buSzTx/>
            </a:pPr>
            <a:r>
              <a:rPr lang="en-US" sz="1700" i="1" dirty="0">
                <a:solidFill>
                  <a:srgbClr val="FF0000"/>
                </a:solidFill>
                <a:latin typeface="Tahoma" pitchFamily="34" charset="0"/>
                <a:ea typeface="ＭＳ Ｐゴシック" charset="-128"/>
              </a:rPr>
              <a:t>Abstract Representation of Architecture-Physics Interactions</a:t>
            </a:r>
          </a:p>
        </p:txBody>
      </p:sp>
      <p:pic>
        <p:nvPicPr>
          <p:cNvPr id="4" name="Picture 3"/>
          <p:cNvPicPr>
            <a:picLocks noChangeAspect="1"/>
          </p:cNvPicPr>
          <p:nvPr/>
        </p:nvPicPr>
        <p:blipFill>
          <a:blip r:embed="rId2"/>
          <a:stretch>
            <a:fillRect/>
          </a:stretch>
        </p:blipFill>
        <p:spPr>
          <a:xfrm>
            <a:off x="392112" y="1605719"/>
            <a:ext cx="9372600" cy="5433594"/>
          </a:xfrm>
          <a:prstGeom prst="rect">
            <a:avLst/>
          </a:prstGeom>
        </p:spPr>
      </p:pic>
    </p:spTree>
    <p:extLst>
      <p:ext uri="{BB962C8B-B14F-4D97-AF65-F5344CB8AC3E}">
        <p14:creationId xmlns:p14="http://schemas.microsoft.com/office/powerpoint/2010/main" val="23979994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2519893"/>
            <a:ext cx="9373581" cy="2015913"/>
          </a:xfrm>
        </p:spPr>
        <p:txBody>
          <a:bodyPr/>
          <a:lstStyle/>
          <a:p>
            <a:pPr algn="ctr"/>
            <a:r>
              <a:rPr lang="en-US" dirty="0" smtClean="0"/>
              <a:t>STANDARDIZATION:</a:t>
            </a:r>
            <a:br>
              <a:rPr lang="en-US" dirty="0" smtClean="0"/>
            </a:br>
            <a:r>
              <a:rPr lang="en-US" sz="2000" dirty="0"/>
              <a:t/>
            </a:r>
            <a:br>
              <a:rPr lang="en-US" sz="2000" dirty="0"/>
            </a:br>
            <a:r>
              <a:rPr lang="en-US" sz="2000" dirty="0"/>
              <a:t>&lt;</a:t>
            </a:r>
            <a:r>
              <a:rPr lang="en-US" sz="2000" i="1" dirty="0">
                <a:solidFill>
                  <a:srgbClr val="3366FF"/>
                </a:solidFill>
              </a:rPr>
              <a:t>Compatible </a:t>
            </a:r>
            <a:r>
              <a:rPr lang="en-US" sz="2000" i="1" kern="1200" dirty="0">
                <a:solidFill>
                  <a:srgbClr val="3366FF"/>
                </a:solidFill>
                <a:latin typeface="Tahoma" pitchFamily="34" charset="0"/>
                <a:cs typeface="+mn-cs"/>
              </a:rPr>
              <a:t>Integration</a:t>
            </a:r>
            <a:r>
              <a:rPr lang="en-US" sz="2000" i="1" kern="1200" dirty="0">
                <a:solidFill>
                  <a:schemeClr val="accent4">
                    <a:lumMod val="10000"/>
                  </a:schemeClr>
                </a:solidFill>
                <a:latin typeface="Tahoma" pitchFamily="34" charset="0"/>
                <a:cs typeface="+mn-cs"/>
              </a:rPr>
              <a:t> of Different Modeling Tools</a:t>
            </a:r>
            <a:r>
              <a:rPr lang="en-US" sz="2000" i="1" kern="1200" dirty="0">
                <a:latin typeface="Tahoma" pitchFamily="34" charset="0"/>
                <a:cs typeface="+mn-cs"/>
              </a:rPr>
              <a:t>&gt;</a:t>
            </a:r>
            <a:endParaRPr lang="en-US" sz="2000" i="1"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122</a:t>
            </a:fld>
            <a:endParaRPr lang="en-US">
              <a:solidFill>
                <a:srgbClr val="E5FFFF"/>
              </a:solidFill>
            </a:endParaRPr>
          </a:p>
        </p:txBody>
      </p:sp>
    </p:spTree>
    <p:extLst>
      <p:ext uri="{BB962C8B-B14F-4D97-AF65-F5344CB8AC3E}">
        <p14:creationId xmlns:p14="http://schemas.microsoft.com/office/powerpoint/2010/main" val="15198150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Data Definition</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123</a:t>
            </a:fld>
            <a:endParaRPr lang="en-US">
              <a:solidFill>
                <a:srgbClr val="E5FFFF"/>
              </a:solidFill>
            </a:endParaRPr>
          </a:p>
        </p:txBody>
      </p:sp>
      <p:sp>
        <p:nvSpPr>
          <p:cNvPr id="59" name="Content Placeholder 4"/>
          <p:cNvSpPr txBox="1">
            <a:spLocks/>
          </p:cNvSpPr>
          <p:nvPr/>
        </p:nvSpPr>
        <p:spPr>
          <a:xfrm>
            <a:off x="420026" y="1259947"/>
            <a:ext cx="9408583"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t> Different models use different types and units of data.</a:t>
            </a:r>
          </a:p>
          <a:p>
            <a:pPr marL="201568" indent="-201568" defTabSz="1007943">
              <a:lnSpc>
                <a:spcPct val="100000"/>
              </a:lnSpc>
              <a:spcBef>
                <a:spcPts val="1652"/>
              </a:spcBef>
            </a:pPr>
            <a:r>
              <a:rPr lang="en-US" dirty="0"/>
              <a:t> The EI defines </a:t>
            </a:r>
            <a:r>
              <a:rPr lang="en-US" i="1" dirty="0">
                <a:solidFill>
                  <a:srgbClr val="3366FF"/>
                </a:solidFill>
              </a:rPr>
              <a:t>the modeled physical data</a:t>
            </a:r>
            <a:r>
              <a:rPr lang="en-US" dirty="0"/>
              <a:t>.</a:t>
            </a:r>
          </a:p>
          <a:p>
            <a:pPr lvl="2" defTabSz="1007943">
              <a:lnSpc>
                <a:spcPct val="100000"/>
              </a:lnSpc>
              <a:spcBef>
                <a:spcPts val="882"/>
              </a:spcBef>
            </a:pPr>
            <a:endParaRPr lang="en-US" dirty="0"/>
          </a:p>
        </p:txBody>
      </p:sp>
      <p:sp>
        <p:nvSpPr>
          <p:cNvPr id="4" name="TextBox 3"/>
          <p:cNvSpPr txBox="1"/>
          <p:nvPr/>
        </p:nvSpPr>
        <p:spPr>
          <a:xfrm>
            <a:off x="336021" y="2603888"/>
            <a:ext cx="2759370" cy="213738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080808"/>
                </a:solidFill>
                <a:latin typeface="Courier"/>
                <a:ea typeface="ＭＳ Ｐゴシック" charset="-128"/>
                <a:cs typeface="Courier"/>
              </a:rPr>
              <a:t>// Basic Units</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uint64_t </a:t>
            </a:r>
            <a:r>
              <a:rPr lang="en-US" sz="1300" dirty="0">
                <a:solidFill>
                  <a:srgbClr val="080808"/>
                </a:solidFill>
                <a:latin typeface="Courier"/>
                <a:ea typeface="ＭＳ Ｐゴシック" charset="-128"/>
                <a:cs typeface="Courier"/>
              </a:rPr>
              <a:t>Count;</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Meter;</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Hertz;</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Volt;</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Kelvin;</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Watt;</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Joule;</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err="1">
                <a:solidFill>
                  <a:srgbClr val="080808"/>
                </a:solidFill>
                <a:latin typeface="Courier"/>
                <a:ea typeface="ＭＳ Ｐゴシック" charset="-128"/>
                <a:cs typeface="Courier"/>
              </a:rPr>
              <a:t>Unitless</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err="1">
                <a:solidFill>
                  <a:srgbClr val="008000"/>
                </a:solidFill>
                <a:latin typeface="Courier"/>
                <a:ea typeface="ＭＳ Ｐゴシック" charset="-128"/>
                <a:cs typeface="Courier"/>
              </a:rPr>
              <a:t>typedef</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double </a:t>
            </a:r>
            <a:r>
              <a:rPr lang="en-US" sz="1300" dirty="0">
                <a:solidFill>
                  <a:srgbClr val="080808"/>
                </a:solidFill>
                <a:latin typeface="Courier"/>
                <a:ea typeface="ＭＳ Ｐゴシック" charset="-128"/>
                <a:cs typeface="Courier"/>
              </a:rPr>
              <a:t>Second;</a:t>
            </a:r>
          </a:p>
        </p:txBody>
      </p:sp>
      <p:sp>
        <p:nvSpPr>
          <p:cNvPr id="6" name="TextBox 5"/>
          <p:cNvSpPr txBox="1"/>
          <p:nvPr/>
        </p:nvSpPr>
        <p:spPr>
          <a:xfrm>
            <a:off x="3360208" y="2603888"/>
            <a:ext cx="2940182" cy="213738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080808"/>
                </a:solidFill>
                <a:latin typeface="Courier"/>
                <a:ea typeface="ＭＳ Ｐゴシック" charset="-128"/>
                <a:cs typeface="Courier"/>
              </a:rPr>
              <a:t>// Activity Counters</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counter_t</a:t>
            </a:r>
            <a:r>
              <a:rPr lang="en-US" sz="1300" dirty="0">
                <a:solidFill>
                  <a:srgbClr val="080808"/>
                </a:solidFill>
                <a:latin typeface="Courier"/>
                <a:ea typeface="ＭＳ Ｐゴシック" charset="-128"/>
                <a:cs typeface="Courier"/>
              </a:rPr>
              <a:t> {</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Count</a:t>
            </a:r>
            <a:r>
              <a:rPr lang="en-US" sz="1300" dirty="0">
                <a:solidFill>
                  <a:srgbClr val="080808"/>
                </a:solidFill>
                <a:latin typeface="Courier"/>
                <a:ea typeface="ＭＳ Ｐゴシック" charset="-128"/>
                <a:cs typeface="Courier"/>
              </a:rPr>
              <a:t> switching;</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Count</a:t>
            </a:r>
            <a:r>
              <a:rPr lang="en-US" sz="1300" dirty="0">
                <a:solidFill>
                  <a:srgbClr val="080808"/>
                </a:solidFill>
                <a:latin typeface="Courier"/>
                <a:ea typeface="ＭＳ Ｐゴシック" charset="-128"/>
                <a:cs typeface="Courier"/>
              </a:rPr>
              <a:t> read;</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Count</a:t>
            </a:r>
            <a:r>
              <a:rPr lang="en-US" sz="1300" dirty="0">
                <a:solidFill>
                  <a:srgbClr val="080808"/>
                </a:solidFill>
                <a:latin typeface="Courier"/>
                <a:ea typeface="ＭＳ Ｐゴシック" charset="-128"/>
                <a:cs typeface="Courier"/>
              </a:rPr>
              <a:t> write;</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Count</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read_tag</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Count</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write_tag</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Count</a:t>
            </a:r>
            <a:r>
              <a:rPr lang="en-US" sz="1300" dirty="0">
                <a:solidFill>
                  <a:srgbClr val="080808"/>
                </a:solidFill>
                <a:latin typeface="Courier"/>
                <a:ea typeface="ＭＳ Ｐゴシック" charset="-128"/>
                <a:cs typeface="Courier"/>
              </a:rPr>
              <a:t> search;</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a:solidFill>
                  <a:srgbClr val="080808"/>
                </a:solidFill>
                <a:latin typeface="Courier"/>
                <a:ea typeface="ＭＳ Ｐゴシック" charset="-128"/>
                <a:cs typeface="Courier"/>
              </a:rPr>
              <a:t>clear();</a:t>
            </a:r>
          </a:p>
          <a:p>
            <a:pPr defTabSz="1007943" eaLnBrk="0">
              <a:lnSpc>
                <a:spcPct val="100000"/>
              </a:lnSpc>
              <a:buClrTx/>
              <a:buSzTx/>
            </a:pPr>
            <a:r>
              <a:rPr lang="en-US" sz="1300" dirty="0">
                <a:solidFill>
                  <a:srgbClr val="080808"/>
                </a:solidFill>
                <a:latin typeface="Courier"/>
                <a:ea typeface="ＭＳ Ｐゴシック" charset="-128"/>
                <a:cs typeface="Courier"/>
              </a:rPr>
              <a:t>}; </a:t>
            </a:r>
          </a:p>
        </p:txBody>
      </p:sp>
      <p:sp>
        <p:nvSpPr>
          <p:cNvPr id="7" name="TextBox 6"/>
          <p:cNvSpPr txBox="1"/>
          <p:nvPr/>
        </p:nvSpPr>
        <p:spPr>
          <a:xfrm>
            <a:off x="6552406" y="2603890"/>
            <a:ext cx="3276203" cy="458009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080808"/>
                </a:solidFill>
                <a:latin typeface="Courier"/>
                <a:ea typeface="ＭＳ Ｐゴシック" charset="-128"/>
                <a:cs typeface="Courier"/>
              </a:rPr>
              <a:t>// Energy</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energy_t</a:t>
            </a:r>
            <a:r>
              <a:rPr lang="en-US" sz="1300" dirty="0">
                <a:solidFill>
                  <a:srgbClr val="080808"/>
                </a:solidFill>
                <a:latin typeface="Courier"/>
                <a:ea typeface="ＭＳ Ｐゴシック" charset="-128"/>
                <a:cs typeface="Courier"/>
              </a:rPr>
              <a:t> {</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Joule</a:t>
            </a:r>
            <a:r>
              <a:rPr lang="en-US" sz="1300" dirty="0">
                <a:solidFill>
                  <a:srgbClr val="080808"/>
                </a:solidFill>
                <a:latin typeface="Courier"/>
                <a:ea typeface="ＭＳ Ｐゴシック" charset="-128"/>
                <a:cs typeface="Courier"/>
              </a:rPr>
              <a:t> total;</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Joule</a:t>
            </a:r>
            <a:r>
              <a:rPr lang="en-US" sz="1300" dirty="0">
                <a:solidFill>
                  <a:srgbClr val="080808"/>
                </a:solidFill>
                <a:latin typeface="Courier"/>
                <a:ea typeface="ＭＳ Ｐゴシック" charset="-128"/>
                <a:cs typeface="Courier"/>
              </a:rPr>
              <a:t> dynamic;</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Joule</a:t>
            </a:r>
            <a:r>
              <a:rPr lang="en-US" sz="1300" dirty="0">
                <a:solidFill>
                  <a:srgbClr val="080808"/>
                </a:solidFill>
                <a:latin typeface="Courier"/>
                <a:ea typeface="ＭＳ Ｐゴシック" charset="-128"/>
                <a:cs typeface="Courier"/>
              </a:rPr>
              <a:t> leakage;</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a:solidFill>
                  <a:srgbClr val="080808"/>
                </a:solidFill>
                <a:latin typeface="Courier"/>
                <a:ea typeface="ＭＳ Ｐゴシック" charset="-128"/>
                <a:cs typeface="Courier"/>
              </a:rPr>
              <a:t>clear();</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Joule</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get_total</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a:t>
            </a:r>
          </a:p>
          <a:p>
            <a:pPr defTabSz="1007943" eaLnBrk="0">
              <a:lnSpc>
                <a:spcPct val="100000"/>
              </a:lnSpc>
              <a:buClrTx/>
              <a:buSzTx/>
            </a:pPr>
            <a:endParaRPr lang="en-US" sz="1300" dirty="0">
              <a:solidFill>
                <a:srgbClr val="080808"/>
              </a:solidFill>
              <a:latin typeface="Courier"/>
              <a:ea typeface="ＭＳ Ｐゴシック" charset="-128"/>
              <a:cs typeface="Courier"/>
            </a:endParaRPr>
          </a:p>
          <a:p>
            <a:pPr defTabSz="1007943" eaLnBrk="0">
              <a:lnSpc>
                <a:spcPct val="100000"/>
              </a:lnSpc>
              <a:buClrTx/>
              <a:buSzTx/>
            </a:pPr>
            <a:r>
              <a:rPr lang="en-US" sz="1300" i="1" dirty="0">
                <a:solidFill>
                  <a:srgbClr val="080808"/>
                </a:solidFill>
                <a:latin typeface="Courier"/>
                <a:ea typeface="ＭＳ Ｐゴシック" charset="-128"/>
                <a:cs typeface="Courier"/>
              </a:rPr>
              <a:t>// Power</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energy_t</a:t>
            </a:r>
            <a:r>
              <a:rPr lang="en-US" sz="1300" dirty="0">
                <a:solidFill>
                  <a:srgbClr val="080808"/>
                </a:solidFill>
                <a:latin typeface="Courier"/>
                <a:ea typeface="ＭＳ Ｐゴシック" charset="-128"/>
                <a:cs typeface="Courier"/>
              </a:rPr>
              <a:t> {</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Watt</a:t>
            </a:r>
            <a:r>
              <a:rPr lang="en-US" sz="1300" dirty="0">
                <a:solidFill>
                  <a:srgbClr val="080808"/>
                </a:solidFill>
                <a:latin typeface="Courier"/>
                <a:ea typeface="ＭＳ Ｐゴシック" charset="-128"/>
                <a:cs typeface="Courier"/>
              </a:rPr>
              <a:t> total;</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Watt</a:t>
            </a:r>
            <a:r>
              <a:rPr lang="en-US" sz="1300" dirty="0">
                <a:solidFill>
                  <a:srgbClr val="080808"/>
                </a:solidFill>
                <a:latin typeface="Courier"/>
                <a:ea typeface="ＭＳ Ｐゴシック" charset="-128"/>
                <a:cs typeface="Courier"/>
              </a:rPr>
              <a:t> dynamic;</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Watt</a:t>
            </a:r>
            <a:r>
              <a:rPr lang="en-US" sz="1300" dirty="0">
                <a:solidFill>
                  <a:srgbClr val="080808"/>
                </a:solidFill>
                <a:latin typeface="Courier"/>
                <a:ea typeface="ＭＳ Ｐゴシック" charset="-128"/>
                <a:cs typeface="Courier"/>
              </a:rPr>
              <a:t> leakage;</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a:solidFill>
                  <a:srgbClr val="080808"/>
                </a:solidFill>
                <a:latin typeface="Courier"/>
                <a:ea typeface="ＭＳ Ｐゴシック" charset="-128"/>
                <a:cs typeface="Courier"/>
              </a:rPr>
              <a:t>clear();</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Watt</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get_total</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a:t>
            </a:r>
          </a:p>
          <a:p>
            <a:pPr defTabSz="1007943" eaLnBrk="0">
              <a:lnSpc>
                <a:spcPct val="100000"/>
              </a:lnSpc>
              <a:buClrTx/>
              <a:buSzTx/>
            </a:pPr>
            <a:endParaRPr lang="en-US" sz="1300" dirty="0">
              <a:solidFill>
                <a:srgbClr val="080808"/>
              </a:solidFill>
              <a:latin typeface="Courier"/>
              <a:ea typeface="ＭＳ Ｐゴシック" charset="-128"/>
              <a:cs typeface="Courier"/>
            </a:endParaRPr>
          </a:p>
          <a:p>
            <a:pPr defTabSz="1007943" eaLnBrk="0">
              <a:lnSpc>
                <a:spcPct val="100000"/>
              </a:lnSpc>
              <a:buClrTx/>
              <a:buSzTx/>
            </a:pPr>
            <a:r>
              <a:rPr lang="en-US" sz="1300" dirty="0" err="1">
                <a:solidFill>
                  <a:srgbClr val="0000FF"/>
                </a:solidFill>
                <a:latin typeface="Courier"/>
                <a:ea typeface="ＭＳ Ｐゴシック" charset="-128"/>
                <a:cs typeface="Courier"/>
              </a:rPr>
              <a:t>power_t</a:t>
            </a:r>
            <a:r>
              <a:rPr lang="en-US" sz="1300" dirty="0">
                <a:solidFill>
                  <a:srgbClr val="080808"/>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operator</a:t>
            </a:r>
            <a:r>
              <a:rPr lang="en-US" sz="1300" dirty="0">
                <a:solidFill>
                  <a:srgbClr val="080808"/>
                </a:solidFill>
                <a:latin typeface="Courier"/>
                <a:ea typeface="ＭＳ Ｐゴシック" charset="-128"/>
                <a:cs typeface="Courier"/>
              </a:rPr>
              <a:t>*(</a:t>
            </a:r>
            <a:r>
              <a:rPr lang="en-US" sz="1300" dirty="0" err="1">
                <a:solidFill>
                  <a:srgbClr val="008000"/>
                </a:solidFill>
                <a:latin typeface="Courier"/>
                <a:ea typeface="ＭＳ Ｐゴシック" charset="-128"/>
                <a:cs typeface="Courier"/>
              </a:rPr>
              <a:t>const</a:t>
            </a:r>
            <a:r>
              <a:rPr lang="en-US" sz="1300" dirty="0">
                <a:solidFill>
                  <a:srgbClr val="080808"/>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energy_t</a:t>
            </a:r>
            <a:r>
              <a:rPr lang="en-US" sz="1300" dirty="0">
                <a:solidFill>
                  <a:srgbClr val="080808"/>
                </a:solidFill>
                <a:latin typeface="Courier"/>
                <a:ea typeface="ＭＳ Ｐゴシック" charset="-128"/>
                <a:cs typeface="Courier"/>
              </a:rPr>
              <a:t> &amp;e, </a:t>
            </a:r>
            <a:r>
              <a:rPr lang="en-US" sz="1300" dirty="0" err="1">
                <a:solidFill>
                  <a:srgbClr val="008000"/>
                </a:solidFill>
                <a:latin typeface="Courier"/>
                <a:ea typeface="ＭＳ Ｐゴシック" charset="-128"/>
                <a:cs typeface="Courier"/>
              </a:rPr>
              <a:t>const</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Hertz</a:t>
            </a:r>
            <a:r>
              <a:rPr lang="en-US" sz="1300" dirty="0">
                <a:solidFill>
                  <a:srgbClr val="080808"/>
                </a:solidFill>
                <a:latin typeface="Courier"/>
                <a:ea typeface="ＭＳ Ｐゴシック" charset="-128"/>
                <a:cs typeface="Courier"/>
              </a:rPr>
              <a:t> &amp;f);</a:t>
            </a:r>
          </a:p>
          <a:p>
            <a:pPr defTabSz="1007943" eaLnBrk="0">
              <a:lnSpc>
                <a:spcPct val="100000"/>
              </a:lnSpc>
              <a:buClrTx/>
              <a:buSzTx/>
            </a:pPr>
            <a:r>
              <a:rPr lang="en-US" sz="1300" dirty="0" err="1">
                <a:solidFill>
                  <a:srgbClr val="0000FF"/>
                </a:solidFill>
                <a:latin typeface="Courier"/>
                <a:ea typeface="ＭＳ Ｐゴシック" charset="-128"/>
                <a:cs typeface="Courier"/>
              </a:rPr>
              <a:t>power_t</a:t>
            </a:r>
            <a:r>
              <a:rPr lang="en-US" sz="1300" dirty="0">
                <a:solidFill>
                  <a:srgbClr val="080808"/>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operator</a:t>
            </a:r>
            <a:r>
              <a:rPr lang="en-US" sz="1300" dirty="0">
                <a:solidFill>
                  <a:srgbClr val="080808"/>
                </a:solidFill>
                <a:latin typeface="Courier"/>
                <a:ea typeface="ＭＳ Ｐゴシック" charset="-128"/>
                <a:cs typeface="Courier"/>
              </a:rPr>
              <a:t>/(</a:t>
            </a:r>
            <a:r>
              <a:rPr lang="en-US" sz="1300" dirty="0" err="1">
                <a:solidFill>
                  <a:srgbClr val="008000"/>
                </a:solidFill>
                <a:latin typeface="Courier"/>
                <a:ea typeface="ＭＳ Ｐゴシック" charset="-128"/>
                <a:cs typeface="Courier"/>
              </a:rPr>
              <a:t>const</a:t>
            </a:r>
            <a:r>
              <a:rPr lang="en-US" sz="1300" dirty="0">
                <a:solidFill>
                  <a:srgbClr val="080808"/>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energy_t</a:t>
            </a:r>
            <a:r>
              <a:rPr lang="en-US" sz="1300" dirty="0">
                <a:solidFill>
                  <a:srgbClr val="080808"/>
                </a:solidFill>
                <a:latin typeface="Courier"/>
                <a:ea typeface="ＭＳ Ｐゴシック" charset="-128"/>
                <a:cs typeface="Courier"/>
              </a:rPr>
              <a:t> &amp;e, </a:t>
            </a:r>
            <a:r>
              <a:rPr lang="en-US" sz="1300" dirty="0" err="1">
                <a:solidFill>
                  <a:srgbClr val="008000"/>
                </a:solidFill>
                <a:latin typeface="Courier"/>
                <a:ea typeface="ＭＳ Ｐゴシック" charset="-128"/>
                <a:cs typeface="Courier"/>
              </a:rPr>
              <a:t>const</a:t>
            </a: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Second</a:t>
            </a:r>
            <a:r>
              <a:rPr lang="en-US" sz="1300" dirty="0">
                <a:solidFill>
                  <a:srgbClr val="080808"/>
                </a:solidFill>
                <a:latin typeface="Courier"/>
                <a:ea typeface="ＭＳ Ｐゴシック" charset="-128"/>
                <a:cs typeface="Courier"/>
              </a:rPr>
              <a:t> &amp;s);</a:t>
            </a:r>
          </a:p>
        </p:txBody>
      </p:sp>
      <p:sp>
        <p:nvSpPr>
          <p:cNvPr id="8" name="TextBox 7"/>
          <p:cNvSpPr txBox="1"/>
          <p:nvPr/>
        </p:nvSpPr>
        <p:spPr>
          <a:xfrm>
            <a:off x="336021" y="4918317"/>
            <a:ext cx="2772172" cy="213738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080808"/>
                </a:solidFill>
                <a:latin typeface="Courier"/>
                <a:ea typeface="ＭＳ Ｐゴシック" charset="-128"/>
                <a:cs typeface="Courier"/>
              </a:rPr>
              <a:t>// Dimension</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dimension_t</a:t>
            </a:r>
            <a:r>
              <a:rPr lang="en-US" sz="1300" dirty="0">
                <a:solidFill>
                  <a:srgbClr val="080808"/>
                </a:solidFill>
                <a:latin typeface="Courier"/>
                <a:ea typeface="ＭＳ Ｐゴシック" charset="-128"/>
                <a:cs typeface="Courier"/>
              </a:rPr>
              <a:t> {</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Index</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layer_index</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char </a:t>
            </a:r>
            <a:r>
              <a:rPr lang="en-US" sz="1300" dirty="0" err="1">
                <a:solidFill>
                  <a:srgbClr val="080808"/>
                </a:solidFill>
                <a:latin typeface="Courier"/>
                <a:ea typeface="ＭＳ Ｐゴシック" charset="-128"/>
                <a:cs typeface="Courier"/>
              </a:rPr>
              <a:t>layer_name</a:t>
            </a:r>
            <a:r>
              <a:rPr lang="en-US" sz="1300" dirty="0">
                <a:solidFill>
                  <a:srgbClr val="080808"/>
                </a:solidFill>
                <a:latin typeface="Courier"/>
                <a:ea typeface="ＭＳ Ｐゴシック" charset="-128"/>
                <a:cs typeface="Courier"/>
              </a:rPr>
              <a:t>[LEN];</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Meter </a:t>
            </a:r>
            <a:r>
              <a:rPr lang="en-US" sz="1300" dirty="0">
                <a:solidFill>
                  <a:srgbClr val="080808"/>
                </a:solidFill>
                <a:latin typeface="Courier"/>
                <a:ea typeface="ＭＳ Ｐゴシック" charset="-128"/>
                <a:cs typeface="Courier"/>
              </a:rPr>
              <a:t>left, bottom;</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Meter </a:t>
            </a:r>
            <a:r>
              <a:rPr lang="en-US" sz="1300" dirty="0">
                <a:solidFill>
                  <a:srgbClr val="080808"/>
                </a:solidFill>
                <a:latin typeface="Courier"/>
                <a:ea typeface="ＭＳ Ｐゴシック" charset="-128"/>
                <a:cs typeface="Courier"/>
              </a:rPr>
              <a:t>width, height;</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MeterSquare</a:t>
            </a:r>
            <a:r>
              <a:rPr lang="en-US" sz="1300" dirty="0">
                <a:solidFill>
                  <a:srgbClr val="0000FF"/>
                </a:solidFill>
                <a:latin typeface="Courier"/>
                <a:ea typeface="ＭＳ Ｐゴシック" charset="-128"/>
                <a:cs typeface="Courier"/>
              </a:rPr>
              <a:t> </a:t>
            </a:r>
            <a:r>
              <a:rPr lang="en-US" sz="1300" dirty="0">
                <a:solidFill>
                  <a:srgbClr val="080808"/>
                </a:solidFill>
                <a:latin typeface="Courier"/>
                <a:ea typeface="ＭＳ Ｐゴシック" charset="-128"/>
                <a:cs typeface="Courier"/>
              </a:rPr>
              <a:t>area;</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a:solidFill>
                  <a:srgbClr val="080808"/>
                </a:solidFill>
                <a:latin typeface="Courier"/>
                <a:ea typeface="ＭＳ Ｐゴシック" charset="-128"/>
                <a:cs typeface="Courier"/>
              </a:rPr>
              <a:t>clear();</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MeterSquare</a:t>
            </a:r>
            <a:r>
              <a:rPr lang="en-US" sz="1300" dirty="0">
                <a:solidFill>
                  <a:srgbClr val="0000FF"/>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get_area</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 </a:t>
            </a:r>
          </a:p>
        </p:txBody>
      </p:sp>
      <p:sp>
        <p:nvSpPr>
          <p:cNvPr id="9" name="TextBox 8"/>
          <p:cNvSpPr txBox="1"/>
          <p:nvPr/>
        </p:nvSpPr>
        <p:spPr>
          <a:xfrm>
            <a:off x="3360208" y="4955788"/>
            <a:ext cx="2940182" cy="1933821"/>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080808"/>
                </a:solidFill>
                <a:latin typeface="Courier"/>
                <a:ea typeface="ＭＳ Ｐゴシック" charset="-128"/>
                <a:cs typeface="Courier"/>
              </a:rPr>
              <a:t>// Grid</a:t>
            </a:r>
          </a:p>
          <a:p>
            <a:pPr defTabSz="1007943" eaLnBrk="0">
              <a:lnSpc>
                <a:spcPct val="100000"/>
              </a:lnSpc>
              <a:buClrTx/>
              <a:buSzTx/>
            </a:pPr>
            <a:r>
              <a:rPr lang="en-US" sz="1300" dirty="0">
                <a:solidFill>
                  <a:srgbClr val="FF0000"/>
                </a:solidFill>
                <a:latin typeface="Courier"/>
                <a:ea typeface="ＭＳ Ｐゴシック" charset="-128"/>
                <a:cs typeface="Courier"/>
              </a:rPr>
              <a:t>template </a:t>
            </a:r>
            <a:r>
              <a:rPr lang="en-US" sz="1300" dirty="0">
                <a:solidFill>
                  <a:srgbClr val="161616"/>
                </a:solidFill>
                <a:latin typeface="Courier"/>
                <a:ea typeface="ＭＳ Ｐゴシック" charset="-128"/>
                <a:cs typeface="Courier"/>
              </a:rPr>
              <a:t>&lt;</a:t>
            </a:r>
            <a:r>
              <a:rPr lang="en-US" sz="1300" dirty="0" err="1">
                <a:solidFill>
                  <a:srgbClr val="FF0000"/>
                </a:solidFill>
                <a:latin typeface="Courier"/>
                <a:ea typeface="ＭＳ Ｐゴシック" charset="-128"/>
                <a:cs typeface="Courier"/>
              </a:rPr>
              <a:t>typename</a:t>
            </a:r>
            <a:r>
              <a:rPr lang="en-US" sz="1300" dirty="0">
                <a:solidFill>
                  <a:srgbClr val="FF0000"/>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a:t>
            </a:r>
            <a:r>
              <a:rPr lang="en-US" sz="1300" dirty="0">
                <a:solidFill>
                  <a:srgbClr val="161616"/>
                </a:solidFill>
                <a:latin typeface="Courier"/>
                <a:ea typeface="ＭＳ Ｐゴシック" charset="-128"/>
                <a:cs typeface="Courier"/>
              </a:rPr>
              <a:t>&gt;</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grid_t</a:t>
            </a:r>
            <a:r>
              <a:rPr lang="en-US" sz="1300" dirty="0">
                <a:solidFill>
                  <a:srgbClr val="080808"/>
                </a:solidFill>
                <a:latin typeface="Courier"/>
                <a:ea typeface="ＭＳ Ｐゴシック" charset="-128"/>
                <a:cs typeface="Courier"/>
              </a:rPr>
              <a:t> {</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unsigned</a:t>
            </a:r>
            <a:r>
              <a:rPr lang="en-US" sz="1300" dirty="0">
                <a:solidFill>
                  <a:srgbClr val="3366FF"/>
                </a:solidFill>
                <a:latin typeface="Courier"/>
                <a:ea typeface="ＭＳ Ｐゴシック" charset="-128"/>
                <a:cs typeface="Courier"/>
              </a:rPr>
              <a:t> </a:t>
            </a:r>
            <a:r>
              <a:rPr lang="en-US" sz="1300" dirty="0">
                <a:solidFill>
                  <a:srgbClr val="080808"/>
                </a:solidFill>
                <a:latin typeface="Courier"/>
                <a:ea typeface="ＭＳ Ｐゴシック" charset="-128"/>
                <a:cs typeface="Courier"/>
              </a:rPr>
              <a:t>x, y, z;</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unsigned </a:t>
            </a:r>
            <a:r>
              <a:rPr lang="en-US" sz="1300" dirty="0">
                <a:solidFill>
                  <a:srgbClr val="080808"/>
                </a:solidFill>
                <a:latin typeface="Courier"/>
                <a:ea typeface="ＭＳ Ｐゴシック" charset="-128"/>
                <a:cs typeface="Courier"/>
              </a:rPr>
              <a:t>count;</a:t>
            </a:r>
          </a:p>
          <a:p>
            <a:pPr defTabSz="1007943" eaLnBrk="0">
              <a:lnSpc>
                <a:spcPct val="100000"/>
              </a:lnSpc>
              <a:buClrTx/>
              <a:buSzTx/>
            </a:pPr>
            <a:r>
              <a:rPr lang="en-US" sz="1300" dirty="0">
                <a:solidFill>
                  <a:srgbClr val="080808"/>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std</a:t>
            </a:r>
            <a:r>
              <a:rPr lang="en-US" sz="1300" dirty="0">
                <a:solidFill>
                  <a:srgbClr val="080808"/>
                </a:solidFill>
                <a:latin typeface="Courier"/>
                <a:ea typeface="ＭＳ Ｐゴシック" charset="-128"/>
                <a:cs typeface="Courier"/>
              </a:rPr>
              <a:t>::vector&lt;T&gt; element;</a:t>
            </a:r>
          </a:p>
          <a:p>
            <a:pPr defTabSz="1007943" eaLnBrk="0">
              <a:lnSpc>
                <a:spcPct val="100000"/>
              </a:lnSpc>
              <a:buClrTx/>
              <a:buSzTx/>
            </a:pPr>
            <a:r>
              <a:rPr lang="en-US" sz="1300" dirty="0">
                <a:solidFill>
                  <a:srgbClr val="080808"/>
                </a:solidFill>
                <a:latin typeface="Courier"/>
                <a:ea typeface="ＭＳ Ｐゴシック" charset="-128"/>
                <a:cs typeface="Courier"/>
              </a:rPr>
              <a:t>  T&amp; operator[](</a:t>
            </a:r>
            <a:r>
              <a:rPr lang="en-US" sz="1300" dirty="0">
                <a:solidFill>
                  <a:srgbClr val="0000FF"/>
                </a:solidFill>
                <a:latin typeface="Courier"/>
                <a:ea typeface="ＭＳ Ｐゴシック" charset="-128"/>
                <a:cs typeface="Courier"/>
              </a:rPr>
              <a:t>unsigned</a:t>
            </a:r>
            <a:r>
              <a:rPr lang="en-US" sz="1300" dirty="0">
                <a:solidFill>
                  <a:srgbClr val="080808"/>
                </a:solidFill>
                <a:latin typeface="Courier"/>
                <a:ea typeface="ＭＳ Ｐゴシック" charset="-128"/>
                <a:cs typeface="Courier"/>
              </a:rPr>
              <a:t> </a:t>
            </a:r>
            <a:r>
              <a:rPr lang="en-US" sz="1300" dirty="0" err="1">
                <a:solidFill>
                  <a:srgbClr val="080808"/>
                </a:solidFill>
                <a:latin typeface="Courier"/>
                <a:ea typeface="ＭＳ Ｐゴシック" charset="-128"/>
                <a:cs typeface="Courier"/>
              </a:rPr>
              <a:t>i</a:t>
            </a: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a:t>
            </a:r>
          </a:p>
          <a:p>
            <a:pPr defTabSz="1007943" eaLnBrk="0">
              <a:lnSpc>
                <a:spcPct val="100000"/>
              </a:lnSpc>
              <a:buClrTx/>
              <a:buSzTx/>
            </a:pPr>
            <a:r>
              <a:rPr lang="en-US" sz="1300" dirty="0">
                <a:solidFill>
                  <a:srgbClr val="080808"/>
                </a:solidFill>
                <a:latin typeface="Courier"/>
                <a:ea typeface="ＭＳ Ｐゴシック" charset="-128"/>
                <a:cs typeface="Courier"/>
              </a:rPr>
              <a:t>}; </a:t>
            </a:r>
          </a:p>
        </p:txBody>
      </p:sp>
    </p:spTree>
    <p:extLst>
      <p:ext uri="{BB962C8B-B14F-4D97-AF65-F5344CB8AC3E}">
        <p14:creationId xmlns:p14="http://schemas.microsoft.com/office/powerpoint/2010/main" val="5651763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Integration of Modeling Tools (1)</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124</a:t>
            </a:fld>
            <a:endParaRPr lang="en-US">
              <a:solidFill>
                <a:srgbClr val="E5FFFF"/>
              </a:solidFill>
            </a:endParaRPr>
          </a:p>
        </p:txBody>
      </p:sp>
      <p:sp>
        <p:nvSpPr>
          <p:cNvPr id="59" name="Content Placeholder 4"/>
          <p:cNvSpPr txBox="1">
            <a:spLocks/>
          </p:cNvSpPr>
          <p:nvPr/>
        </p:nvSpPr>
        <p:spPr>
          <a:xfrm>
            <a:off x="420026" y="1259946"/>
            <a:ext cx="9408583" cy="5963744"/>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Tools that model the same physical phenomena are categorized into the same </a:t>
            </a:r>
            <a:r>
              <a:rPr lang="en-US" i="1" dirty="0">
                <a:solidFill>
                  <a:srgbClr val="FF0000"/>
                </a:solidFill>
              </a:rPr>
              <a:t>library</a:t>
            </a:r>
            <a:r>
              <a:rPr lang="en-US" dirty="0">
                <a:solidFill>
                  <a:srgbClr val="161616"/>
                </a:solidFill>
              </a:rPr>
              <a:t>.</a:t>
            </a:r>
          </a:p>
          <a:p>
            <a:pPr marL="201568" indent="-201568" defTabSz="1007943">
              <a:lnSpc>
                <a:spcPct val="100000"/>
              </a:lnSpc>
              <a:spcBef>
                <a:spcPts val="1652"/>
              </a:spcBef>
            </a:pPr>
            <a:r>
              <a:rPr lang="en-US" dirty="0">
                <a:solidFill>
                  <a:srgbClr val="161616"/>
                </a:solidFill>
              </a:rPr>
              <a:t> Each library defines the </a:t>
            </a:r>
            <a:r>
              <a:rPr lang="en-US" i="1" dirty="0">
                <a:solidFill>
                  <a:srgbClr val="3366FF"/>
                </a:solidFill>
              </a:rPr>
              <a:t>functions</a:t>
            </a:r>
            <a:r>
              <a:rPr lang="en-US" dirty="0">
                <a:solidFill>
                  <a:srgbClr val="3366FF"/>
                </a:solidFill>
              </a:rPr>
              <a:t> </a:t>
            </a:r>
            <a:r>
              <a:rPr lang="en-US" dirty="0">
                <a:solidFill>
                  <a:srgbClr val="161616"/>
                </a:solidFill>
              </a:rPr>
              <a:t>to be provided by the models.</a:t>
            </a:r>
          </a:p>
          <a:p>
            <a:pPr marL="579507" lvl="1" indent="-201568" defTabSz="1007943">
              <a:lnSpc>
                <a:spcPct val="100000"/>
              </a:lnSpc>
              <a:spcBef>
                <a:spcPts val="551"/>
              </a:spcBef>
            </a:pPr>
            <a:r>
              <a:rPr lang="en-US" b="1" dirty="0">
                <a:solidFill>
                  <a:srgbClr val="161616"/>
                </a:solidFill>
              </a:rPr>
              <a:t>Energy Library</a:t>
            </a:r>
            <a:r>
              <a:rPr lang="en-US" dirty="0">
                <a:solidFill>
                  <a:srgbClr val="161616"/>
                </a:solidFill>
              </a:rPr>
              <a:t>: </a:t>
            </a:r>
          </a:p>
          <a:p>
            <a:pPr marL="957447" lvl="2" indent="-201568" defTabSz="1007943">
              <a:lnSpc>
                <a:spcPct val="100000"/>
              </a:lnSpc>
              <a:spcBef>
                <a:spcPts val="551"/>
              </a:spcBef>
            </a:pPr>
            <a:r>
              <a:rPr lang="en-US" dirty="0">
                <a:solidFill>
                  <a:srgbClr val="161616"/>
                </a:solidFill>
              </a:rPr>
              <a:t>It calculates </a:t>
            </a:r>
            <a:r>
              <a:rPr lang="en-US" i="1" dirty="0">
                <a:solidFill>
                  <a:srgbClr val="3366FF"/>
                </a:solidFill>
              </a:rPr>
              <a:t>runtime energy/power</a:t>
            </a:r>
            <a:r>
              <a:rPr lang="en-US" dirty="0">
                <a:solidFill>
                  <a:srgbClr val="161616"/>
                </a:solidFill>
              </a:rPr>
              <a:t> dissipation </a:t>
            </a:r>
            <a:r>
              <a:rPr lang="en-US" dirty="0" err="1">
                <a:solidFill>
                  <a:srgbClr val="161616"/>
                </a:solidFill>
              </a:rPr>
              <a:t>w.r.t</a:t>
            </a:r>
            <a:r>
              <a:rPr lang="en-US" dirty="0">
                <a:solidFill>
                  <a:srgbClr val="161616"/>
                </a:solidFill>
              </a:rPr>
              <a:t>. architectural activity</a:t>
            </a:r>
          </a:p>
          <a:p>
            <a:pPr marL="957447" lvl="2" indent="-201568" defTabSz="1007943">
              <a:lnSpc>
                <a:spcPct val="100000"/>
              </a:lnSpc>
              <a:spcBef>
                <a:spcPts val="551"/>
              </a:spcBef>
            </a:pPr>
            <a:r>
              <a:rPr lang="en-US" dirty="0">
                <a:solidFill>
                  <a:srgbClr val="161616"/>
                </a:solidFill>
              </a:rPr>
              <a:t>It estimates </a:t>
            </a:r>
            <a:r>
              <a:rPr lang="en-US" i="1" dirty="0">
                <a:solidFill>
                  <a:srgbClr val="3366FF"/>
                </a:solidFill>
              </a:rPr>
              <a:t>TDP power</a:t>
            </a:r>
            <a:r>
              <a:rPr lang="en-US" dirty="0">
                <a:solidFill>
                  <a:srgbClr val="161616"/>
                </a:solidFill>
              </a:rPr>
              <a:t> and </a:t>
            </a:r>
            <a:r>
              <a:rPr lang="en-US" i="1" dirty="0">
                <a:solidFill>
                  <a:srgbClr val="3366FF"/>
                </a:solidFill>
              </a:rPr>
              <a:t>area</a:t>
            </a:r>
            <a:r>
              <a:rPr lang="en-US" dirty="0">
                <a:solidFill>
                  <a:srgbClr val="161616"/>
                </a:solidFill>
              </a:rPr>
              <a:t> (if possible).</a:t>
            </a:r>
          </a:p>
          <a:p>
            <a:pPr marL="957447" lvl="2" indent="-201568" defTabSz="1007943">
              <a:lnSpc>
                <a:spcPct val="100000"/>
              </a:lnSpc>
              <a:spcBef>
                <a:spcPts val="551"/>
              </a:spcBef>
            </a:pPr>
            <a:r>
              <a:rPr lang="en-US" dirty="0">
                <a:solidFill>
                  <a:srgbClr val="161616"/>
                </a:solidFill>
              </a:rPr>
              <a:t>Integrated models: </a:t>
            </a:r>
            <a:r>
              <a:rPr lang="en-US" i="1" dirty="0" err="1">
                <a:solidFill>
                  <a:srgbClr val="008000"/>
                </a:solidFill>
              </a:rPr>
              <a:t>McPAT</a:t>
            </a:r>
            <a:r>
              <a:rPr lang="en-US" dirty="0">
                <a:solidFill>
                  <a:srgbClr val="161616"/>
                </a:solidFill>
              </a:rPr>
              <a:t>, </a:t>
            </a:r>
            <a:r>
              <a:rPr lang="en-US" i="1" dirty="0" err="1">
                <a:solidFill>
                  <a:srgbClr val="008000"/>
                </a:solidFill>
              </a:rPr>
              <a:t>IntSim</a:t>
            </a:r>
            <a:r>
              <a:rPr lang="en-US" dirty="0">
                <a:solidFill>
                  <a:srgbClr val="161616"/>
                </a:solidFill>
              </a:rPr>
              <a:t>, to be integrated: </a:t>
            </a:r>
            <a:r>
              <a:rPr lang="en-US" i="1" dirty="0">
                <a:solidFill>
                  <a:srgbClr val="008000"/>
                </a:solidFill>
              </a:rPr>
              <a:t>DSENT</a:t>
            </a:r>
            <a:r>
              <a:rPr lang="en-US" dirty="0">
                <a:solidFill>
                  <a:srgbClr val="161616"/>
                </a:solidFill>
              </a:rPr>
              <a:t>, </a:t>
            </a:r>
            <a:r>
              <a:rPr lang="en-US" i="1" dirty="0" err="1">
                <a:solidFill>
                  <a:srgbClr val="008000"/>
                </a:solidFill>
              </a:rPr>
              <a:t>DRAMsim</a:t>
            </a:r>
            <a:endParaRPr lang="en-US" i="1" dirty="0">
              <a:solidFill>
                <a:srgbClr val="008000"/>
              </a:solidFill>
            </a:endParaRPr>
          </a:p>
          <a:p>
            <a:pPr marL="579507" lvl="1" indent="-201568" defTabSz="1007943">
              <a:lnSpc>
                <a:spcPct val="100000"/>
              </a:lnSpc>
              <a:spcBef>
                <a:spcPts val="551"/>
              </a:spcBef>
            </a:pPr>
            <a:r>
              <a:rPr lang="en-US" b="1" dirty="0">
                <a:solidFill>
                  <a:srgbClr val="161616"/>
                </a:solidFill>
              </a:rPr>
              <a:t>Thermal Library</a:t>
            </a:r>
            <a:r>
              <a:rPr lang="en-US" dirty="0">
                <a:solidFill>
                  <a:srgbClr val="161616"/>
                </a:solidFill>
              </a:rPr>
              <a:t>: </a:t>
            </a:r>
          </a:p>
          <a:p>
            <a:pPr marL="957447" lvl="2" indent="-201568" defTabSz="1007943">
              <a:lnSpc>
                <a:spcPct val="100000"/>
              </a:lnSpc>
              <a:spcBef>
                <a:spcPts val="551"/>
              </a:spcBef>
            </a:pPr>
            <a:r>
              <a:rPr lang="en-US" dirty="0">
                <a:solidFill>
                  <a:srgbClr val="161616"/>
                </a:solidFill>
              </a:rPr>
              <a:t>It calculates </a:t>
            </a:r>
            <a:r>
              <a:rPr lang="en-US" i="1" dirty="0">
                <a:solidFill>
                  <a:srgbClr val="3366FF"/>
                </a:solidFill>
              </a:rPr>
              <a:t>transient/steady-state temperature</a:t>
            </a:r>
            <a:r>
              <a:rPr lang="en-US" dirty="0">
                <a:solidFill>
                  <a:srgbClr val="161616"/>
                </a:solidFill>
              </a:rPr>
              <a:t> </a:t>
            </a:r>
            <a:r>
              <a:rPr lang="en-US" dirty="0" err="1">
                <a:solidFill>
                  <a:srgbClr val="161616"/>
                </a:solidFill>
              </a:rPr>
              <a:t>w.r.t</a:t>
            </a:r>
            <a:r>
              <a:rPr lang="en-US" dirty="0">
                <a:solidFill>
                  <a:srgbClr val="161616"/>
                </a:solidFill>
              </a:rPr>
              <a:t>. power inputs.</a:t>
            </a:r>
          </a:p>
          <a:p>
            <a:pPr marL="957447" lvl="2" indent="-201568" defTabSz="1007943">
              <a:lnSpc>
                <a:spcPct val="100000"/>
              </a:lnSpc>
              <a:spcBef>
                <a:spcPts val="551"/>
              </a:spcBef>
            </a:pPr>
            <a:r>
              <a:rPr lang="en-US" dirty="0">
                <a:solidFill>
                  <a:srgbClr val="161616"/>
                </a:solidFill>
              </a:rPr>
              <a:t>It requires </a:t>
            </a:r>
            <a:r>
              <a:rPr lang="en-US" i="1" dirty="0">
                <a:solidFill>
                  <a:srgbClr val="3366FF"/>
                </a:solidFill>
              </a:rPr>
              <a:t>floor-planning</a:t>
            </a:r>
            <a:r>
              <a:rPr lang="en-US" dirty="0">
                <a:solidFill>
                  <a:srgbClr val="161616"/>
                </a:solidFill>
              </a:rPr>
              <a:t> for the functional dies.</a:t>
            </a:r>
          </a:p>
          <a:p>
            <a:pPr marL="957447" lvl="2" indent="-201568" defTabSz="1007943">
              <a:lnSpc>
                <a:spcPct val="100000"/>
              </a:lnSpc>
              <a:spcBef>
                <a:spcPts val="551"/>
              </a:spcBef>
            </a:pPr>
            <a:r>
              <a:rPr lang="en-US" dirty="0">
                <a:solidFill>
                  <a:srgbClr val="161616"/>
                </a:solidFill>
              </a:rPr>
              <a:t>It provides different levels of </a:t>
            </a:r>
            <a:r>
              <a:rPr lang="en-US" i="1" dirty="0">
                <a:solidFill>
                  <a:srgbClr val="3366FF"/>
                </a:solidFill>
              </a:rPr>
              <a:t>thermal data</a:t>
            </a:r>
            <a:r>
              <a:rPr lang="en-US" dirty="0">
                <a:solidFill>
                  <a:srgbClr val="161616"/>
                </a:solidFill>
              </a:rPr>
              <a:t>; grid, block, or point temp.</a:t>
            </a:r>
          </a:p>
          <a:p>
            <a:pPr marL="957447" lvl="2" indent="-201568" defTabSz="1007943">
              <a:lnSpc>
                <a:spcPct val="100000"/>
              </a:lnSpc>
              <a:spcBef>
                <a:spcPts val="551"/>
              </a:spcBef>
            </a:pPr>
            <a:r>
              <a:rPr lang="en-US" dirty="0">
                <a:solidFill>
                  <a:srgbClr val="161616"/>
                </a:solidFill>
              </a:rPr>
              <a:t>Integrated models: </a:t>
            </a:r>
            <a:r>
              <a:rPr lang="en-US" i="1" dirty="0" err="1">
                <a:solidFill>
                  <a:srgbClr val="008000"/>
                </a:solidFill>
              </a:rPr>
              <a:t>HotSpot</a:t>
            </a:r>
            <a:r>
              <a:rPr lang="en-US" dirty="0">
                <a:solidFill>
                  <a:srgbClr val="161616"/>
                </a:solidFill>
              </a:rPr>
              <a:t>, </a:t>
            </a:r>
            <a:r>
              <a:rPr lang="en-US" i="1" dirty="0">
                <a:solidFill>
                  <a:srgbClr val="008000"/>
                </a:solidFill>
              </a:rPr>
              <a:t>3D-ICE</a:t>
            </a:r>
            <a:r>
              <a:rPr lang="en-US" dirty="0">
                <a:solidFill>
                  <a:srgbClr val="161616"/>
                </a:solidFill>
              </a:rPr>
              <a:t>, to be integrated: </a:t>
            </a:r>
            <a:r>
              <a:rPr lang="en-US" i="1" dirty="0">
                <a:solidFill>
                  <a:srgbClr val="008000"/>
                </a:solidFill>
              </a:rPr>
              <a:t>TSI</a:t>
            </a:r>
            <a:r>
              <a:rPr lang="en-US" dirty="0">
                <a:solidFill>
                  <a:srgbClr val="161616"/>
                </a:solidFill>
              </a:rPr>
              <a:t>, </a:t>
            </a:r>
            <a:r>
              <a:rPr lang="en-US" i="1" dirty="0">
                <a:solidFill>
                  <a:srgbClr val="008000"/>
                </a:solidFill>
              </a:rPr>
              <a:t>Microfluidics</a:t>
            </a:r>
          </a:p>
          <a:p>
            <a:pPr marL="579507" lvl="1" indent="-201568" defTabSz="1007943">
              <a:lnSpc>
                <a:spcPct val="100000"/>
              </a:lnSpc>
              <a:spcBef>
                <a:spcPts val="551"/>
              </a:spcBef>
            </a:pPr>
            <a:r>
              <a:rPr lang="en-US" b="1" dirty="0">
                <a:solidFill>
                  <a:srgbClr val="161616"/>
                </a:solidFill>
              </a:rPr>
              <a:t>Reliability Library</a:t>
            </a:r>
            <a:r>
              <a:rPr lang="en-US" dirty="0">
                <a:solidFill>
                  <a:srgbClr val="161616"/>
                </a:solidFill>
              </a:rPr>
              <a:t>:</a:t>
            </a:r>
          </a:p>
          <a:p>
            <a:pPr marL="957447" lvl="2" indent="-201568" defTabSz="1007943">
              <a:lnSpc>
                <a:spcPct val="100000"/>
              </a:lnSpc>
              <a:spcBef>
                <a:spcPts val="551"/>
              </a:spcBef>
            </a:pPr>
            <a:r>
              <a:rPr lang="en-US" dirty="0">
                <a:solidFill>
                  <a:srgbClr val="161616"/>
                </a:solidFill>
              </a:rPr>
              <a:t>It calculates </a:t>
            </a:r>
            <a:r>
              <a:rPr lang="en-US" i="1" dirty="0">
                <a:solidFill>
                  <a:srgbClr val="3366FF"/>
                </a:solidFill>
              </a:rPr>
              <a:t>failure rate</a:t>
            </a:r>
            <a:r>
              <a:rPr lang="en-US" dirty="0">
                <a:solidFill>
                  <a:srgbClr val="161616"/>
                </a:solidFill>
              </a:rPr>
              <a:t> </a:t>
            </a:r>
            <a:r>
              <a:rPr lang="en-US" dirty="0" err="1">
                <a:solidFill>
                  <a:srgbClr val="161616"/>
                </a:solidFill>
              </a:rPr>
              <a:t>w.r.t</a:t>
            </a:r>
            <a:r>
              <a:rPr lang="en-US" dirty="0">
                <a:solidFill>
                  <a:srgbClr val="161616"/>
                </a:solidFill>
              </a:rPr>
              <a:t>. operation conditions (i.e., voltage, temp).</a:t>
            </a:r>
          </a:p>
          <a:p>
            <a:pPr marL="957447" lvl="2" indent="-201568" defTabSz="1007943">
              <a:lnSpc>
                <a:spcPct val="100000"/>
              </a:lnSpc>
              <a:spcBef>
                <a:spcPts val="551"/>
              </a:spcBef>
            </a:pPr>
            <a:r>
              <a:rPr lang="en-US" dirty="0">
                <a:solidFill>
                  <a:srgbClr val="161616"/>
                </a:solidFill>
              </a:rPr>
              <a:t>Integrated model: </a:t>
            </a:r>
            <a:r>
              <a:rPr lang="en-US" i="1" dirty="0">
                <a:solidFill>
                  <a:srgbClr val="008000"/>
                </a:solidFill>
              </a:rPr>
              <a:t>Hard Failure</a:t>
            </a:r>
          </a:p>
          <a:p>
            <a:pPr lvl="2" defTabSz="1007943">
              <a:lnSpc>
                <a:spcPct val="100000"/>
              </a:lnSpc>
              <a:spcBef>
                <a:spcPts val="551"/>
              </a:spcBef>
            </a:pPr>
            <a:endParaRPr lang="en-US" dirty="0">
              <a:solidFill>
                <a:srgbClr val="161616"/>
              </a:solidFill>
            </a:endParaRPr>
          </a:p>
        </p:txBody>
      </p:sp>
    </p:spTree>
    <p:extLst>
      <p:ext uri="{BB962C8B-B14F-4D97-AF65-F5344CB8AC3E}">
        <p14:creationId xmlns:p14="http://schemas.microsoft.com/office/powerpoint/2010/main" val="77772772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Integration of Modeling Tools (2)</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125</a:t>
            </a:fld>
            <a:endParaRPr lang="en-US">
              <a:solidFill>
                <a:srgbClr val="E5FFFF"/>
              </a:solidFill>
            </a:endParaRPr>
          </a:p>
        </p:txBody>
      </p:sp>
      <p:sp>
        <p:nvSpPr>
          <p:cNvPr id="5" name="TextBox 4"/>
          <p:cNvSpPr txBox="1"/>
          <p:nvPr/>
        </p:nvSpPr>
        <p:spPr>
          <a:xfrm>
            <a:off x="336021" y="1343944"/>
            <a:ext cx="9156568" cy="132314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Base Library Class</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model_library_t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model_library_t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bool</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update_library_variable</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Type,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*Value, </a:t>
            </a:r>
            <a:r>
              <a:rPr lang="en-US" sz="1300" dirty="0" err="1">
                <a:solidFill>
                  <a:srgbClr val="0000FF"/>
                </a:solidFill>
                <a:latin typeface="Courier"/>
                <a:ea typeface="ＭＳ Ｐゴシック" charset="-128"/>
                <a:cs typeface="Courier"/>
              </a:rPr>
              <a:t>bool</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IsLibraryVariable</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a:solidFill>
                  <a:srgbClr val="DADADA">
                    <a:lumMod val="10000"/>
                  </a:srgbClr>
                </a:solidFill>
                <a:latin typeface="Courier"/>
                <a:ea typeface="ＭＳ Ｐゴシック" charset="-128"/>
                <a:cs typeface="Courier"/>
              </a:rPr>
              <a:t>initialize()=0;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
        <p:nvSpPr>
          <p:cNvPr id="6" name="TextBox 5"/>
          <p:cNvSpPr txBox="1"/>
          <p:nvPr/>
        </p:nvSpPr>
        <p:spPr>
          <a:xfrm>
            <a:off x="336021" y="2855877"/>
            <a:ext cx="9156568" cy="17302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Energy Library Class</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energy_library_t</a:t>
            </a:r>
            <a:r>
              <a:rPr lang="en-US" sz="1300" dirty="0">
                <a:solidFill>
                  <a:srgbClr val="DADADA">
                    <a:lumMod val="10000"/>
                  </a:srgbClr>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public</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model_library_t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energy_library_t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unit_energy_t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get_unit_energy</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power_t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get_tdp_power</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Kelvin</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MaxTemperature</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power_t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get_runtime_power</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 </a:t>
            </a:r>
            <a:r>
              <a:rPr lang="en-US" sz="1300" dirty="0" err="1">
                <a:solidFill>
                  <a:srgbClr val="0000FF"/>
                </a:solidFill>
                <a:latin typeface="Courier"/>
                <a:ea typeface="ＭＳ Ｐゴシック" charset="-128"/>
                <a:cs typeface="Courier"/>
              </a:rPr>
              <a:t>Counter_t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Counter)=0;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MeterSquare</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get_area</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
        <p:nvSpPr>
          <p:cNvPr id="7" name="TextBox 6"/>
          <p:cNvSpPr txBox="1"/>
          <p:nvPr/>
        </p:nvSpPr>
        <p:spPr>
          <a:xfrm>
            <a:off x="336021" y="4787794"/>
            <a:ext cx="9156568" cy="234094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Thermal Library Class</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thermal_library_t</a:t>
            </a:r>
            <a:r>
              <a:rPr lang="en-US" sz="1300" dirty="0">
                <a:solidFill>
                  <a:srgbClr val="DADADA">
                    <a:lumMod val="10000"/>
                  </a:srgbClr>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public</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model_library_t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thermal_library_t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err="1">
                <a:solidFill>
                  <a:srgbClr val="DADADA">
                    <a:lumMod val="10000"/>
                  </a:srgbClr>
                </a:solidFill>
                <a:latin typeface="Courier"/>
                <a:ea typeface="ＭＳ Ｐゴシック" charset="-128"/>
                <a:cs typeface="Courier"/>
              </a:rPr>
              <a:t>calculate_temperature</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grid_t</a:t>
            </a:r>
            <a:r>
              <a:rPr lang="en-US" sz="1300" dirty="0">
                <a:solidFill>
                  <a:srgbClr val="0000FF"/>
                </a:solidFill>
                <a:latin typeface="Courier"/>
                <a:ea typeface="ＭＳ Ｐゴシック" charset="-128"/>
                <a:cs typeface="Courier"/>
              </a:rPr>
              <a:t>&lt;Kelvin&gt; </a:t>
            </a:r>
            <a:r>
              <a:rPr lang="en-US" sz="1300" dirty="0" err="1">
                <a:solidFill>
                  <a:srgbClr val="DADADA">
                    <a:lumMod val="10000"/>
                  </a:srgbClr>
                </a:solidFill>
                <a:latin typeface="Courier"/>
                <a:ea typeface="ＭＳ Ｐゴシック" charset="-128"/>
                <a:cs typeface="Courier"/>
              </a:rPr>
              <a:t>get_thermal_grid</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Kelvin </a:t>
            </a:r>
            <a:r>
              <a:rPr lang="en-US" sz="1300" dirty="0" err="1">
                <a:solidFill>
                  <a:srgbClr val="DADADA">
                    <a:lumMod val="10000"/>
                  </a:srgbClr>
                </a:solidFill>
                <a:latin typeface="Courier"/>
                <a:ea typeface="ＭＳ Ｐゴシック" charset="-128"/>
                <a:cs typeface="Courier"/>
              </a:rPr>
              <a:t>get_partition_temperature</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ComponentID</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MappingType</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Kelvin </a:t>
            </a:r>
            <a:r>
              <a:rPr lang="en-US" sz="1300" dirty="0" err="1">
                <a:solidFill>
                  <a:srgbClr val="DADADA">
                    <a:lumMod val="10000"/>
                  </a:srgbClr>
                </a:solidFill>
                <a:latin typeface="Courier"/>
                <a:ea typeface="ＭＳ Ｐゴシック" charset="-128"/>
                <a:cs typeface="Courier"/>
              </a:rPr>
              <a:t>get_point_temperature</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Meter </a:t>
            </a:r>
            <a:r>
              <a:rPr lang="en-US" sz="1300" dirty="0">
                <a:solidFill>
                  <a:srgbClr val="DADADA">
                    <a:lumMod val="10000"/>
                  </a:srgbClr>
                </a:solidFill>
                <a:latin typeface="Courier"/>
                <a:ea typeface="ＭＳ Ｐゴシック" charset="-128"/>
                <a:cs typeface="Courier"/>
              </a:rPr>
              <a:t>X, </a:t>
            </a:r>
            <a:r>
              <a:rPr lang="en-US" sz="1300" dirty="0">
                <a:solidFill>
                  <a:srgbClr val="0000FF"/>
                </a:solidFill>
                <a:latin typeface="Courier"/>
                <a:ea typeface="ＭＳ Ｐゴシック" charset="-128"/>
                <a:cs typeface="Courier"/>
              </a:rPr>
              <a:t>Meter </a:t>
            </a:r>
            <a:r>
              <a:rPr lang="en-US" sz="1300" dirty="0">
                <a:solidFill>
                  <a:srgbClr val="DADADA">
                    <a:lumMod val="10000"/>
                  </a:srgbClr>
                </a:solidFill>
                <a:latin typeface="Courier"/>
                <a:ea typeface="ＭＳ Ｐゴシック" charset="-128"/>
                <a:cs typeface="Courier"/>
              </a:rPr>
              <a:t>Y, </a:t>
            </a:r>
            <a:r>
              <a:rPr lang="en-US" sz="1300" dirty="0">
                <a:solidFill>
                  <a:srgbClr val="0000FF"/>
                </a:solidFill>
                <a:latin typeface="Courier"/>
                <a:ea typeface="ＭＳ Ｐゴシック" charset="-128"/>
                <a:cs typeface="Courier"/>
              </a:rPr>
              <a:t>Index </a:t>
            </a:r>
            <a:r>
              <a:rPr lang="en-US" sz="1300" dirty="0">
                <a:solidFill>
                  <a:srgbClr val="DADADA">
                    <a:lumMod val="10000"/>
                  </a:srgbClr>
                </a:solidFill>
                <a:latin typeface="Courier"/>
                <a:ea typeface="ＭＳ Ｐゴシック" charset="-128"/>
                <a:cs typeface="Courier"/>
              </a:rPr>
              <a:t>Layer)=0;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err="1">
                <a:solidFill>
                  <a:srgbClr val="DADADA">
                    <a:lumMod val="10000"/>
                  </a:srgbClr>
                </a:solidFill>
                <a:latin typeface="Courier"/>
                <a:ea typeface="ＭＳ Ｐゴシック" charset="-128"/>
                <a:cs typeface="Courier"/>
              </a:rPr>
              <a:t>push_partition_power</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ComponentID</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power_t</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PartitionPower</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err="1">
                <a:solidFill>
                  <a:srgbClr val="DADADA">
                    <a:lumMod val="10000"/>
                  </a:srgbClr>
                </a:solidFill>
                <a:latin typeface="Courier"/>
                <a:ea typeface="ＭＳ Ｐゴシック" charset="-128"/>
                <a:cs typeface="Courier"/>
              </a:rPr>
              <a:t>add_pseudo_partition</a:t>
            </a:r>
            <a:r>
              <a:rPr lang="en-US" sz="1300" dirty="0">
                <a:solidFill>
                  <a:srgbClr val="DADADA">
                    <a:lumMod val="10000"/>
                  </a:srgbClr>
                </a:solidFill>
                <a:latin typeface="Courier"/>
                <a:ea typeface="ＭＳ Ｐゴシック" charset="-128"/>
                <a:cs typeface="Courier"/>
              </a:rPr>
              <a:t>(</a:t>
            </a:r>
            <a:r>
              <a:rPr lang="en-US" sz="1300" dirty="0" err="1">
                <a:solidFill>
                  <a:srgbClr val="008000"/>
                </a:solidFill>
                <a:latin typeface="Courier"/>
                <a:ea typeface="ＭＳ Ｐゴシック" charset="-128"/>
                <a:cs typeface="Courier"/>
              </a:rPr>
              <a:t>std</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string </a:t>
            </a:r>
            <a:r>
              <a:rPr lang="en-US" sz="1300" dirty="0" err="1">
                <a:solidFill>
                  <a:srgbClr val="DADADA">
                    <a:lumMod val="10000"/>
                  </a:srgbClr>
                </a:solidFill>
                <a:latin typeface="Courier"/>
                <a:ea typeface="ＭＳ Ｐゴシック" charset="-128"/>
                <a:cs typeface="Courier"/>
              </a:rPr>
              <a:t>ComponentName</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Comp_ID</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ComponentID</a:t>
            </a:r>
            <a:r>
              <a:rPr lang="en-US" sz="1300" dirty="0">
                <a:solidFill>
                  <a:srgbClr val="DADADA">
                    <a:lumMod val="10000"/>
                  </a:srgbClr>
                </a:solidFill>
                <a:latin typeface="Courier"/>
                <a:ea typeface="ＭＳ Ｐゴシック" charset="-128"/>
                <a:cs typeface="Courier"/>
              </a:rPr>
              <a:t>)=0;</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Tree>
    <p:extLst>
      <p:ext uri="{BB962C8B-B14F-4D97-AF65-F5344CB8AC3E}">
        <p14:creationId xmlns:p14="http://schemas.microsoft.com/office/powerpoint/2010/main" val="28292744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Integration of Modeling Tools – Example</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126</a:t>
            </a:fld>
            <a:endParaRPr lang="en-US">
              <a:solidFill>
                <a:srgbClr val="E5FFFF"/>
              </a:solidFill>
            </a:endParaRPr>
          </a:p>
        </p:txBody>
      </p:sp>
      <p:sp>
        <p:nvSpPr>
          <p:cNvPr id="6" name="TextBox 5"/>
          <p:cNvSpPr txBox="1"/>
          <p:nvPr/>
        </p:nvSpPr>
        <p:spPr>
          <a:xfrm>
            <a:off x="504031" y="2307606"/>
            <a:ext cx="9156568" cy="458009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Example: Integration of </a:t>
            </a:r>
            <a:r>
              <a:rPr lang="en-US" sz="1300" i="1" dirty="0" err="1">
                <a:solidFill>
                  <a:srgbClr val="DADADA">
                    <a:lumMod val="10000"/>
                  </a:srgbClr>
                </a:solidFill>
                <a:latin typeface="Courier"/>
                <a:ea typeface="ＭＳ Ｐゴシック" charset="-128"/>
                <a:cs typeface="Courier"/>
              </a:rPr>
              <a:t>HotSpot</a:t>
            </a:r>
            <a:endParaRPr lang="en-US" sz="1300" i="1"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r>
              <a:rPr lang="en-US" sz="1300" dirty="0">
                <a:solidFill>
                  <a:srgbClr val="FF0000"/>
                </a:solidFill>
                <a:latin typeface="Courier"/>
                <a:ea typeface="ＭＳ Ｐゴシック" charset="-128"/>
                <a:cs typeface="Courier"/>
              </a:rPr>
              <a:t>include</a:t>
            </a:r>
            <a:r>
              <a:rPr lang="en-US" sz="1300" dirty="0">
                <a:solidFill>
                  <a:srgbClr val="DADADA">
                    <a:lumMod val="10000"/>
                  </a:srgbClr>
                </a:solidFill>
                <a:latin typeface="Courier"/>
                <a:ea typeface="ＭＳ Ｐゴシック" charset="-128"/>
                <a:cs typeface="Courier"/>
              </a:rPr>
              <a:t> &lt;</a:t>
            </a:r>
            <a:r>
              <a:rPr lang="en-US" sz="1300" b="1" dirty="0" err="1">
                <a:solidFill>
                  <a:srgbClr val="DADADA">
                    <a:lumMod val="10000"/>
                  </a:srgbClr>
                </a:solidFill>
                <a:latin typeface="Courier"/>
                <a:ea typeface="ＭＳ Ｐゴシック" charset="-128"/>
                <a:cs typeface="Courier"/>
              </a:rPr>
              <a:t>HotSpot</a:t>
            </a:r>
            <a:r>
              <a:rPr lang="en-US" sz="1300" b="1" dirty="0">
                <a:solidFill>
                  <a:srgbClr val="DADADA">
                    <a:lumMod val="10000"/>
                  </a:srgbClr>
                </a:solidFill>
                <a:latin typeface="Courier"/>
                <a:ea typeface="ＭＳ Ｐゴシック" charset="-128"/>
                <a:cs typeface="Courier"/>
              </a:rPr>
              <a:t> header files</a:t>
            </a:r>
            <a:r>
              <a:rPr lang="en-US" sz="1300" dirty="0">
                <a:solidFill>
                  <a:srgbClr val="DADADA">
                    <a:lumMod val="10000"/>
                  </a:srgbClr>
                </a:solidFill>
                <a:latin typeface="Courier"/>
                <a:ea typeface="ＭＳ Ｐゴシック" charset="-128"/>
                <a:cs typeface="Courier"/>
              </a:rPr>
              <a:t>&gt;</a:t>
            </a:r>
          </a:p>
          <a:p>
            <a:pPr defTabSz="1007943" eaLnBrk="0">
              <a:lnSpc>
                <a:spcPct val="100000"/>
              </a:lnSpc>
              <a:buClrTx/>
              <a:buSzTx/>
            </a:pP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thermallib_hotspot</a:t>
            </a:r>
            <a:r>
              <a:rPr lang="en-US" sz="1300" dirty="0">
                <a:solidFill>
                  <a:srgbClr val="DADADA">
                    <a:lumMod val="10000"/>
                  </a:srgbClr>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public</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thermal_library_t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008000"/>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thermalib_hotspot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a:solidFill>
                  <a:srgbClr val="DADADA">
                    <a:lumMod val="10000"/>
                  </a:srgbClr>
                </a:solidFill>
                <a:latin typeface="Courier"/>
                <a:ea typeface="ＭＳ Ｐゴシック" charset="-128"/>
                <a:cs typeface="Courier"/>
              </a:rPr>
              <a:t>initialize()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DEFINE A METHOD TO CREATE AND INITIALIZE HOTSPOT DATA STRUCTURES AND VARIABLES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 </a:t>
            </a:r>
            <a:r>
              <a:rPr lang="en-US" sz="1300" dirty="0" err="1">
                <a:solidFill>
                  <a:srgbClr val="DADADA">
                    <a:lumMod val="10000"/>
                  </a:srgbClr>
                </a:solidFill>
                <a:latin typeface="Courier"/>
                <a:ea typeface="ＭＳ Ｐゴシック" charset="-128"/>
                <a:cs typeface="Courier"/>
              </a:rPr>
              <a:t>update_library_variable</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Type,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*Value, </a:t>
            </a:r>
            <a:r>
              <a:rPr lang="en-US" sz="1300" dirty="0" err="1">
                <a:solidFill>
                  <a:srgbClr val="0000FF"/>
                </a:solidFill>
                <a:latin typeface="Courier"/>
                <a:ea typeface="ＭＳ Ｐゴシック" charset="-128"/>
                <a:cs typeface="Courier"/>
              </a:rPr>
              <a:t>bool</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IsLibraryVariable</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DEFINE A METHOD TO DYNAMICALLY UPDATE HOTSPOT DATA STRUCTURES AND VARIABLES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0000FF"/>
                </a:solidFill>
                <a:latin typeface="Courier"/>
                <a:ea typeface="ＭＳ Ｐゴシック" charset="-128"/>
                <a:cs typeface="Courier"/>
              </a:rPr>
              <a:t>  void </a:t>
            </a:r>
            <a:r>
              <a:rPr lang="en-US" sz="1300" dirty="0" err="1">
                <a:solidFill>
                  <a:srgbClr val="DADADA">
                    <a:lumMod val="10000"/>
                  </a:srgbClr>
                </a:solidFill>
                <a:latin typeface="Courier"/>
                <a:ea typeface="ＭＳ Ｐゴシック" charset="-128"/>
                <a:cs typeface="Courier"/>
              </a:rPr>
              <a:t>calculate_temperature</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DEFINE A METHOD TO ACCESS HOTSPOT DATA STRUCTURES AND CALCULATE TEMPERATURE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0000FF"/>
                </a:solidFill>
                <a:latin typeface="Courier"/>
                <a:ea typeface="ＭＳ Ｐゴシック" charset="-128"/>
                <a:cs typeface="Courier"/>
              </a:rPr>
              <a:t>  void </a:t>
            </a:r>
            <a:r>
              <a:rPr lang="en-US" sz="1300" dirty="0" err="1">
                <a:solidFill>
                  <a:srgbClr val="DADADA">
                    <a:lumMod val="10000"/>
                  </a:srgbClr>
                </a:solidFill>
                <a:latin typeface="Courier"/>
                <a:ea typeface="ＭＳ Ｐゴシック" charset="-128"/>
                <a:cs typeface="Courier"/>
              </a:rPr>
              <a:t>push_partition_power</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ComponentID</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power_t</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PartitionPower</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UPDATE THE PARTITION (i.e., FLOOOR-PLAN) POWER FOR THE NEXT TEMP. CALCULATION */</a:t>
            </a: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0000FF"/>
                </a:solidFill>
                <a:latin typeface="Courier"/>
                <a:ea typeface="ＭＳ Ｐゴシック" charset="-128"/>
                <a:cs typeface="Courier"/>
              </a:rPr>
              <a:t>  Kelvin </a:t>
            </a:r>
            <a:r>
              <a:rPr lang="en-US" sz="1300" dirty="0" err="1">
                <a:solidFill>
                  <a:srgbClr val="DADADA">
                    <a:lumMod val="10000"/>
                  </a:srgbClr>
                </a:solidFill>
                <a:latin typeface="Courier"/>
                <a:ea typeface="ＭＳ Ｐゴシック" charset="-128"/>
                <a:cs typeface="Courier"/>
              </a:rPr>
              <a:t>get_partition_temperature</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ComponentID</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MappingType</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RETRIEVE THE PARTITION (i.e., FLOOR-PLAN) TEMP. AFTER </a:t>
            </a:r>
            <a:r>
              <a:rPr lang="en-US" sz="1300" i="1" dirty="0" err="1">
                <a:solidFill>
                  <a:srgbClr val="008000"/>
                </a:solidFill>
                <a:latin typeface="Courier"/>
                <a:ea typeface="ＭＳ Ｐゴシック" charset="-128"/>
                <a:cs typeface="Courier"/>
              </a:rPr>
              <a:t>calculate_temperature</a:t>
            </a:r>
            <a:r>
              <a:rPr lang="en-US" sz="1300" i="1" dirty="0">
                <a:solidFill>
                  <a:srgbClr val="008000"/>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a:t>
            </a: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
        <p:nvSpPr>
          <p:cNvPr id="8" name="Content Placeholder 4"/>
          <p:cNvSpPr txBox="1">
            <a:spLocks/>
          </p:cNvSpPr>
          <p:nvPr/>
        </p:nvSpPr>
        <p:spPr>
          <a:xfrm>
            <a:off x="420026" y="1259947"/>
            <a:ext cx="9408583"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Each integrated tool becomes a </a:t>
            </a:r>
            <a:r>
              <a:rPr lang="en-US" i="1" dirty="0">
                <a:solidFill>
                  <a:srgbClr val="3366FF"/>
                </a:solidFill>
              </a:rPr>
              <a:t>subclass</a:t>
            </a:r>
            <a:r>
              <a:rPr lang="en-US" dirty="0">
                <a:solidFill>
                  <a:srgbClr val="161616"/>
                </a:solidFill>
              </a:rPr>
              <a:t> of one of the model libraries.</a:t>
            </a:r>
            <a:endParaRPr lang="en-US" sz="2000" dirty="0">
              <a:solidFill>
                <a:srgbClr val="161616"/>
              </a:solidFill>
            </a:endParaRPr>
          </a:p>
        </p:txBody>
      </p:sp>
    </p:spTree>
    <p:extLst>
      <p:ext uri="{BB962C8B-B14F-4D97-AF65-F5344CB8AC3E}">
        <p14:creationId xmlns:p14="http://schemas.microsoft.com/office/powerpoint/2010/main" val="30282619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2519893"/>
            <a:ext cx="9373581" cy="2015913"/>
          </a:xfrm>
        </p:spPr>
        <p:txBody>
          <a:bodyPr/>
          <a:lstStyle/>
          <a:p>
            <a:pPr algn="ctr"/>
            <a:r>
              <a:rPr lang="en-US" dirty="0" smtClean="0"/>
              <a:t>CONFIGURABLE INTERFACE:</a:t>
            </a:r>
            <a:br>
              <a:rPr lang="en-US" dirty="0" smtClean="0"/>
            </a:br>
            <a:r>
              <a:rPr lang="en-US" sz="2000" dirty="0"/>
              <a:t/>
            </a:r>
            <a:br>
              <a:rPr lang="en-US" sz="2000" dirty="0"/>
            </a:br>
            <a:r>
              <a:rPr lang="en-US" sz="2000" dirty="0"/>
              <a:t>&lt;</a:t>
            </a:r>
            <a:r>
              <a:rPr lang="en-US" sz="2000" i="1" dirty="0">
                <a:solidFill>
                  <a:schemeClr val="accent4">
                    <a:lumMod val="10000"/>
                  </a:schemeClr>
                </a:solidFill>
              </a:rPr>
              <a:t>A method to </a:t>
            </a:r>
            <a:r>
              <a:rPr lang="en-US" sz="2000" i="1" dirty="0">
                <a:solidFill>
                  <a:srgbClr val="3366FF"/>
                </a:solidFill>
              </a:rPr>
              <a:t>represent the different levels of processor components</a:t>
            </a:r>
            <a:r>
              <a:rPr lang="en-US" sz="2000" i="1" dirty="0">
                <a:solidFill>
                  <a:schemeClr val="accent4">
                    <a:lumMod val="10000"/>
                  </a:schemeClr>
                </a:solidFill>
              </a:rPr>
              <a:t> </a:t>
            </a:r>
            <a:br>
              <a:rPr lang="en-US" sz="2000" i="1" dirty="0">
                <a:solidFill>
                  <a:schemeClr val="accent4">
                    <a:lumMod val="10000"/>
                  </a:schemeClr>
                </a:solidFill>
              </a:rPr>
            </a:br>
            <a:r>
              <a:rPr lang="en-US" sz="2000" i="1" dirty="0">
                <a:solidFill>
                  <a:schemeClr val="accent4">
                    <a:lumMod val="10000"/>
                  </a:schemeClr>
                </a:solidFill>
              </a:rPr>
              <a:t>– from </a:t>
            </a:r>
            <a:r>
              <a:rPr lang="en-US" sz="2000" i="1" u="sng" dirty="0">
                <a:solidFill>
                  <a:schemeClr val="accent4">
                    <a:lumMod val="10000"/>
                  </a:schemeClr>
                </a:solidFill>
              </a:rPr>
              <a:t>processor package</a:t>
            </a:r>
            <a:r>
              <a:rPr lang="en-US" sz="2000" i="1" dirty="0">
                <a:solidFill>
                  <a:schemeClr val="accent4">
                    <a:lumMod val="10000"/>
                  </a:schemeClr>
                </a:solidFill>
              </a:rPr>
              <a:t> to </a:t>
            </a:r>
            <a:r>
              <a:rPr lang="en-US" sz="2000" i="1" u="sng" dirty="0">
                <a:solidFill>
                  <a:schemeClr val="accent4">
                    <a:lumMod val="10000"/>
                  </a:schemeClr>
                </a:solidFill>
              </a:rPr>
              <a:t>microarchitecture units</a:t>
            </a:r>
            <a:r>
              <a:rPr lang="en-US" sz="2000" i="1" kern="1200" dirty="0">
                <a:solidFill>
                  <a:schemeClr val="accent4">
                    <a:lumMod val="10000"/>
                  </a:schemeClr>
                </a:solidFill>
                <a:latin typeface="Tahoma" pitchFamily="34" charset="0"/>
                <a:cs typeface="+mn-cs"/>
              </a:rPr>
              <a:t>&gt;</a:t>
            </a:r>
            <a:endParaRPr lang="en-US" sz="2000" i="1" dirty="0">
              <a:solidFill>
                <a:schemeClr val="accent4">
                  <a:lumMod val="10000"/>
                </a:schemeClr>
              </a:solidFill>
            </a:endParaRPr>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127</a:t>
            </a:fld>
            <a:endParaRPr lang="en-US">
              <a:solidFill>
                <a:srgbClr val="E5FFFF"/>
              </a:solidFill>
            </a:endParaRPr>
          </a:p>
        </p:txBody>
      </p:sp>
    </p:spTree>
    <p:extLst>
      <p:ext uri="{BB962C8B-B14F-4D97-AF65-F5344CB8AC3E}">
        <p14:creationId xmlns:p14="http://schemas.microsoft.com/office/powerpoint/2010/main" val="898173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8526" y="521479"/>
            <a:ext cx="9370081" cy="486479"/>
          </a:xfrm>
        </p:spPr>
        <p:txBody>
          <a:bodyPr/>
          <a:lstStyle/>
          <a:p>
            <a:r>
              <a:rPr lang="en-US" dirty="0" smtClean="0"/>
              <a:t>Abstract Representation of Processor Hierarchy</a:t>
            </a:r>
            <a:endParaRPr lang="en-US" dirty="0"/>
          </a:p>
        </p:txBody>
      </p:sp>
      <p:sp>
        <p:nvSpPr>
          <p:cNvPr id="4" name="TextBox 3"/>
          <p:cNvSpPr txBox="1"/>
          <p:nvPr/>
        </p:nvSpPr>
        <p:spPr>
          <a:xfrm>
            <a:off x="420026" y="6504724"/>
            <a:ext cx="9576594" cy="780313"/>
          </a:xfrm>
          <a:prstGeom prst="rect">
            <a:avLst/>
          </a:prstGeom>
          <a:noFill/>
        </p:spPr>
        <p:txBody>
          <a:bodyPr wrap="square" lIns="0" tIns="50392" rIns="0" bIns="50392" rtlCol="0">
            <a:spAutoFit/>
          </a:bodyPr>
          <a:lstStyle/>
          <a:p>
            <a:pPr algn="ctr" defTabSz="1007943" eaLnBrk="0">
              <a:lnSpc>
                <a:spcPct val="100000"/>
              </a:lnSpc>
              <a:buClrTx/>
              <a:buSzTx/>
            </a:pPr>
            <a:r>
              <a:rPr lang="en-US" sz="2200" dirty="0">
                <a:solidFill>
                  <a:srgbClr val="800000"/>
                </a:solidFill>
                <a:latin typeface="Tahoma" pitchFamily="34" charset="0"/>
                <a:ea typeface="ＭＳ Ｐゴシック" charset="-128"/>
              </a:rPr>
              <a:t>How can we flexibly mix and match models, microarchitecture components, and physical geometry?</a:t>
            </a:r>
          </a:p>
        </p:txBody>
      </p:sp>
      <p:sp>
        <p:nvSpPr>
          <p:cNvPr id="5"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latin typeface="Tahoma"/>
              </a:rPr>
              <a:pPr/>
              <a:t>128</a:t>
            </a:fld>
            <a:endParaRPr lang="en-US" dirty="0">
              <a:latin typeface="Tahoma"/>
            </a:endParaRPr>
          </a:p>
        </p:txBody>
      </p:sp>
      <p:pic>
        <p:nvPicPr>
          <p:cNvPr id="7" name="Picture 6"/>
          <p:cNvPicPr>
            <a:picLocks noChangeAspect="1"/>
          </p:cNvPicPr>
          <p:nvPr/>
        </p:nvPicPr>
        <p:blipFill>
          <a:blip r:embed="rId2"/>
          <a:stretch>
            <a:fillRect/>
          </a:stretch>
        </p:blipFill>
        <p:spPr>
          <a:xfrm>
            <a:off x="239712" y="989975"/>
            <a:ext cx="9601200" cy="5625884"/>
          </a:xfrm>
          <a:prstGeom prst="rect">
            <a:avLst/>
          </a:prstGeom>
        </p:spPr>
      </p:pic>
    </p:spTree>
    <p:extLst>
      <p:ext uri="{BB962C8B-B14F-4D97-AF65-F5344CB8AC3E}">
        <p14:creationId xmlns:p14="http://schemas.microsoft.com/office/powerpoint/2010/main" val="35952530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Processor Representation (1)</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129</a:t>
            </a:fld>
            <a:endParaRPr lang="en-US">
              <a:solidFill>
                <a:srgbClr val="E5FFFF"/>
              </a:solidFill>
            </a:endParaRPr>
          </a:p>
        </p:txBody>
      </p:sp>
      <p:pic>
        <p:nvPicPr>
          <p:cNvPr id="5" name="Picture 4"/>
          <p:cNvPicPr>
            <a:picLocks noChangeAspect="1"/>
          </p:cNvPicPr>
          <p:nvPr/>
        </p:nvPicPr>
        <p:blipFill>
          <a:blip r:embed="rId2"/>
          <a:stretch>
            <a:fillRect/>
          </a:stretch>
        </p:blipFill>
        <p:spPr>
          <a:xfrm>
            <a:off x="635000" y="1025178"/>
            <a:ext cx="8824912" cy="6133373"/>
          </a:xfrm>
          <a:prstGeom prst="rect">
            <a:avLst/>
          </a:prstGeom>
        </p:spPr>
      </p:pic>
    </p:spTree>
    <p:extLst>
      <p:ext uri="{BB962C8B-B14F-4D97-AF65-F5344CB8AC3E}">
        <p14:creationId xmlns:p14="http://schemas.microsoft.com/office/powerpoint/2010/main" val="217285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Manifold Overview</a:t>
            </a:r>
            <a:endParaRPr lang="en-US" dirty="0"/>
          </a:p>
        </p:txBody>
      </p:sp>
      <p:sp>
        <p:nvSpPr>
          <p:cNvPr id="7" name="Content Placeholder 6"/>
          <p:cNvSpPr>
            <a:spLocks noGrp="1"/>
          </p:cNvSpPr>
          <p:nvPr>
            <p:ph idx="1"/>
          </p:nvPr>
        </p:nvSpPr>
        <p:spPr>
          <a:xfrm>
            <a:off x="511585" y="1101528"/>
            <a:ext cx="9382331" cy="2261126"/>
          </a:xfrm>
        </p:spPr>
        <p:txBody>
          <a:bodyPr/>
          <a:lstStyle/>
          <a:p>
            <a:r>
              <a:rPr lang="en-US" sz="2400" dirty="0" smtClean="0"/>
              <a:t>A parallel simulation framework for multicore architectures</a:t>
            </a:r>
          </a:p>
          <a:p>
            <a:r>
              <a:rPr lang="en-US" sz="2400" dirty="0" smtClean="0"/>
              <a:t>Consists of:</a:t>
            </a:r>
          </a:p>
          <a:p>
            <a:pPr lvl="1"/>
            <a:r>
              <a:rPr lang="en-US" sz="2000" dirty="0" smtClean="0"/>
              <a:t>A parallel simulation kernel</a:t>
            </a:r>
          </a:p>
          <a:p>
            <a:pPr lvl="1"/>
            <a:r>
              <a:rPr lang="en-US" sz="2000" dirty="0" smtClean="0"/>
              <a:t>A (growing) set of architectural components</a:t>
            </a:r>
          </a:p>
          <a:p>
            <a:pPr lvl="1"/>
            <a:r>
              <a:rPr lang="en-US" sz="2000" dirty="0" smtClean="0"/>
              <a:t>Integration of physical models for energy, thermal, power, and so on</a:t>
            </a:r>
          </a:p>
          <a:p>
            <a:r>
              <a:rPr lang="en-US" sz="2400" dirty="0" smtClean="0"/>
              <a:t>Goal: easy construction of parallel simulators of multicore architectures</a:t>
            </a:r>
            <a:endParaRPr lang="en-US" sz="2400" dirty="0"/>
          </a:p>
        </p:txBody>
      </p:sp>
      <p:sp>
        <p:nvSpPr>
          <p:cNvPr id="3" name="Slide Number Placeholder 2"/>
          <p:cNvSpPr>
            <a:spLocks noGrp="1"/>
          </p:cNvSpPr>
          <p:nvPr>
            <p:ph type="sldNum" sz="quarter" idx="10"/>
          </p:nvPr>
        </p:nvSpPr>
        <p:spPr/>
        <p:txBody>
          <a:bodyPr/>
          <a:lstStyle/>
          <a:p>
            <a:fld id="{749B7D15-C262-4ED0-9E5E-CF4A35BB834D}" type="slidenum">
              <a:rPr lang="en-US" smtClean="0">
                <a:solidFill>
                  <a:srgbClr val="E5FFFF"/>
                </a:solidFill>
              </a:rPr>
              <a:pPr/>
              <a:t>13</a:t>
            </a:fld>
            <a:endParaRPr lang="en-US">
              <a:solidFill>
                <a:srgbClr val="E5FFFF"/>
              </a:solidFill>
            </a:endParaRPr>
          </a:p>
        </p:txBody>
      </p:sp>
      <p:grpSp>
        <p:nvGrpSpPr>
          <p:cNvPr id="8" name="Group 7"/>
          <p:cNvGrpSpPr/>
          <p:nvPr/>
        </p:nvGrpSpPr>
        <p:grpSpPr>
          <a:xfrm>
            <a:off x="5771281" y="4388809"/>
            <a:ext cx="3500635" cy="2049207"/>
            <a:chOff x="1535112" y="2109303"/>
            <a:chExt cx="5105400" cy="3042134"/>
          </a:xfrm>
        </p:grpSpPr>
        <p:grpSp>
          <p:nvGrpSpPr>
            <p:cNvPr id="9" name="Group 8"/>
            <p:cNvGrpSpPr/>
            <p:nvPr/>
          </p:nvGrpSpPr>
          <p:grpSpPr>
            <a:xfrm>
              <a:off x="1674561" y="2112057"/>
              <a:ext cx="947958" cy="1467453"/>
              <a:chOff x="2148541" y="2617184"/>
              <a:chExt cx="947958" cy="1467453"/>
            </a:xfrm>
          </p:grpSpPr>
          <p:sp>
            <p:nvSpPr>
              <p:cNvPr id="32" name="Rectangle 31"/>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core</a:t>
                </a:r>
                <a:endParaRPr lang="en-US" sz="1200" dirty="0">
                  <a:solidFill>
                    <a:srgbClr val="000000"/>
                  </a:solidFill>
                </a:endParaRPr>
              </a:p>
            </p:txBody>
          </p:sp>
          <p:sp>
            <p:nvSpPr>
              <p:cNvPr id="33" name="Rectangle 32"/>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caches</a:t>
                </a:r>
                <a:endParaRPr lang="en-US" sz="1200" dirty="0">
                  <a:solidFill>
                    <a:srgbClr val="000000"/>
                  </a:solidFill>
                </a:endParaRPr>
              </a:p>
            </p:txBody>
          </p:sp>
          <p:cxnSp>
            <p:nvCxnSpPr>
              <p:cNvPr id="34" name="Straight Connector 33"/>
              <p:cNvCxnSpPr>
                <a:stCxn id="32" idx="2"/>
                <a:endCxn id="33"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35" name="Straight Connector 34"/>
              <p:cNvCxnSpPr>
                <a:stCxn id="33"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grpSp>
          <p:nvGrpSpPr>
            <p:cNvPr id="10" name="Group 9"/>
            <p:cNvGrpSpPr/>
            <p:nvPr/>
          </p:nvGrpSpPr>
          <p:grpSpPr>
            <a:xfrm>
              <a:off x="2982912" y="2112057"/>
              <a:ext cx="947958" cy="1467453"/>
              <a:chOff x="2148541" y="2617184"/>
              <a:chExt cx="947958" cy="1467453"/>
            </a:xfrm>
          </p:grpSpPr>
          <p:sp>
            <p:nvSpPr>
              <p:cNvPr id="28" name="Rectangle 27"/>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core</a:t>
                </a:r>
                <a:endParaRPr lang="en-US" sz="1200" dirty="0">
                  <a:solidFill>
                    <a:srgbClr val="000000"/>
                  </a:solidFill>
                </a:endParaRPr>
              </a:p>
            </p:txBody>
          </p:sp>
          <p:sp>
            <p:nvSpPr>
              <p:cNvPr id="29" name="Rectangle 28"/>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caches</a:t>
                </a:r>
                <a:endParaRPr lang="en-US" sz="1200" dirty="0">
                  <a:solidFill>
                    <a:srgbClr val="000000"/>
                  </a:solidFill>
                </a:endParaRPr>
              </a:p>
            </p:txBody>
          </p:sp>
          <p:cxnSp>
            <p:nvCxnSpPr>
              <p:cNvPr id="30" name="Straight Connector 29"/>
              <p:cNvCxnSpPr>
                <a:stCxn id="28" idx="2"/>
                <a:endCxn id="29"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31" name="Straight Connector 30"/>
              <p:cNvCxnSpPr>
                <a:stCxn id="29"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grpSp>
          <p:nvGrpSpPr>
            <p:cNvPr id="11" name="Group 10"/>
            <p:cNvGrpSpPr/>
            <p:nvPr/>
          </p:nvGrpSpPr>
          <p:grpSpPr>
            <a:xfrm>
              <a:off x="4231695" y="2109303"/>
              <a:ext cx="947958" cy="1467453"/>
              <a:chOff x="2148541" y="2617184"/>
              <a:chExt cx="947958" cy="1467453"/>
            </a:xfrm>
          </p:grpSpPr>
          <p:sp>
            <p:nvSpPr>
              <p:cNvPr id="24" name="Rectangle 23"/>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core</a:t>
                </a:r>
                <a:endParaRPr lang="en-US" sz="1200" dirty="0">
                  <a:solidFill>
                    <a:srgbClr val="000000"/>
                  </a:solidFill>
                </a:endParaRPr>
              </a:p>
            </p:txBody>
          </p:sp>
          <p:sp>
            <p:nvSpPr>
              <p:cNvPr id="25" name="Rectangle 24"/>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caches</a:t>
                </a:r>
                <a:endParaRPr lang="en-US" sz="1200" dirty="0">
                  <a:solidFill>
                    <a:srgbClr val="000000"/>
                  </a:solidFill>
                </a:endParaRPr>
              </a:p>
            </p:txBody>
          </p:sp>
          <p:cxnSp>
            <p:nvCxnSpPr>
              <p:cNvPr id="26" name="Straight Connector 25"/>
              <p:cNvCxnSpPr>
                <a:stCxn id="24" idx="2"/>
                <a:endCxn id="25"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27" name="Straight Connector 26"/>
              <p:cNvCxnSpPr>
                <a:stCxn id="25"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grpSp>
          <p:nvGrpSpPr>
            <p:cNvPr id="12" name="Group 11"/>
            <p:cNvGrpSpPr/>
            <p:nvPr/>
          </p:nvGrpSpPr>
          <p:grpSpPr>
            <a:xfrm>
              <a:off x="5497512" y="2112057"/>
              <a:ext cx="947958" cy="1467453"/>
              <a:chOff x="2148541" y="2617184"/>
              <a:chExt cx="947958" cy="1467453"/>
            </a:xfrm>
          </p:grpSpPr>
          <p:sp>
            <p:nvSpPr>
              <p:cNvPr id="20" name="Rectangle 19"/>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core</a:t>
                </a:r>
                <a:endParaRPr lang="en-US" sz="1200" dirty="0">
                  <a:solidFill>
                    <a:srgbClr val="000000"/>
                  </a:solidFill>
                </a:endParaRPr>
              </a:p>
            </p:txBody>
          </p:sp>
          <p:sp>
            <p:nvSpPr>
              <p:cNvPr id="21" name="Rectangle 20"/>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smtClean="0">
                    <a:solidFill>
                      <a:srgbClr val="000000"/>
                    </a:solidFill>
                  </a:rPr>
                  <a:t>caches</a:t>
                </a:r>
                <a:endParaRPr lang="en-US" sz="1200" dirty="0">
                  <a:solidFill>
                    <a:srgbClr val="000000"/>
                  </a:solidFill>
                </a:endParaRPr>
              </a:p>
            </p:txBody>
          </p:sp>
          <p:cxnSp>
            <p:nvCxnSpPr>
              <p:cNvPr id="22" name="Straight Connector 21"/>
              <p:cNvCxnSpPr>
                <a:stCxn id="20" idx="2"/>
                <a:endCxn id="21"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23" name="Straight Connector 22"/>
              <p:cNvCxnSpPr>
                <a:stCxn id="21"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sp>
          <p:nvSpPr>
            <p:cNvPr id="13" name="Rectangle 12"/>
            <p:cNvSpPr/>
            <p:nvPr/>
          </p:nvSpPr>
          <p:spPr bwMode="auto">
            <a:xfrm>
              <a:off x="1535112" y="3579510"/>
              <a:ext cx="5105400" cy="505127"/>
            </a:xfrm>
            <a:prstGeom prst="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defTabSz="457010"/>
              <a:r>
                <a:rPr lang="en-US" sz="1200" dirty="0" smtClean="0">
                  <a:solidFill>
                    <a:srgbClr val="000000"/>
                  </a:solidFill>
                </a:rPr>
                <a:t>Interconnection network</a:t>
              </a:r>
              <a:endParaRPr lang="en-US" sz="1200" dirty="0">
                <a:solidFill>
                  <a:srgbClr val="000000"/>
                </a:solidFill>
              </a:endParaRPr>
            </a:p>
          </p:txBody>
        </p:sp>
        <p:grpSp>
          <p:nvGrpSpPr>
            <p:cNvPr id="14" name="Group 13"/>
            <p:cNvGrpSpPr/>
            <p:nvPr/>
          </p:nvGrpSpPr>
          <p:grpSpPr>
            <a:xfrm>
              <a:off x="4798575" y="4084637"/>
              <a:ext cx="1202422" cy="1066800"/>
              <a:chOff x="6039301" y="5303837"/>
              <a:chExt cx="1202422" cy="1066800"/>
            </a:xfrm>
          </p:grpSpPr>
          <p:sp>
            <p:nvSpPr>
              <p:cNvPr id="18" name="Rectangle 17"/>
              <p:cNvSpPr/>
              <p:nvPr/>
            </p:nvSpPr>
            <p:spPr bwMode="auto">
              <a:xfrm>
                <a:off x="6039301" y="5684837"/>
                <a:ext cx="1202422" cy="6858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a:solidFill>
                      <a:srgbClr val="000000"/>
                    </a:solidFill>
                  </a:rPr>
                  <a:t>m</a:t>
                </a:r>
                <a:r>
                  <a:rPr lang="en-US" sz="1200" dirty="0" smtClean="0">
                    <a:solidFill>
                      <a:srgbClr val="000000"/>
                    </a:solidFill>
                  </a:rPr>
                  <a:t>emory</a:t>
                </a:r>
              </a:p>
              <a:p>
                <a:pPr algn="ctr" defTabSz="457010"/>
                <a:r>
                  <a:rPr lang="en-US" sz="1200" dirty="0" smtClean="0">
                    <a:solidFill>
                      <a:srgbClr val="000000"/>
                    </a:solidFill>
                  </a:rPr>
                  <a:t>controller</a:t>
                </a:r>
                <a:endParaRPr lang="en-US" sz="1200" dirty="0">
                  <a:solidFill>
                    <a:srgbClr val="000000"/>
                  </a:solidFill>
                </a:endParaRPr>
              </a:p>
            </p:txBody>
          </p:sp>
          <p:cxnSp>
            <p:nvCxnSpPr>
              <p:cNvPr id="19" name="Straight Connector 18"/>
              <p:cNvCxnSpPr/>
              <p:nvPr/>
            </p:nvCxnSpPr>
            <p:spPr bwMode="auto">
              <a:xfrm>
                <a:off x="6623227" y="5303837"/>
                <a:ext cx="1" cy="381000"/>
              </a:xfrm>
              <a:prstGeom prst="line">
                <a:avLst/>
              </a:prstGeom>
              <a:noFill/>
              <a:ln w="38100" cap="flat" cmpd="sng" algn="ctr">
                <a:solidFill>
                  <a:srgbClr val="080808"/>
                </a:solidFill>
                <a:prstDash val="solid"/>
                <a:round/>
                <a:headEnd type="none" w="med" len="med"/>
                <a:tailEnd type="none"/>
              </a:ln>
              <a:effectLst/>
            </p:spPr>
          </p:cxnSp>
        </p:grpSp>
        <p:grpSp>
          <p:nvGrpSpPr>
            <p:cNvPr id="15" name="Group 14"/>
            <p:cNvGrpSpPr/>
            <p:nvPr/>
          </p:nvGrpSpPr>
          <p:grpSpPr>
            <a:xfrm>
              <a:off x="2169152" y="4084637"/>
              <a:ext cx="1202422" cy="1066800"/>
              <a:chOff x="6039301" y="5303837"/>
              <a:chExt cx="1202422" cy="1066800"/>
            </a:xfrm>
          </p:grpSpPr>
          <p:sp>
            <p:nvSpPr>
              <p:cNvPr id="16" name="Rectangle 15"/>
              <p:cNvSpPr/>
              <p:nvPr/>
            </p:nvSpPr>
            <p:spPr bwMode="auto">
              <a:xfrm>
                <a:off x="6039301" y="5684837"/>
                <a:ext cx="1202422" cy="6858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200" dirty="0">
                    <a:solidFill>
                      <a:srgbClr val="000000"/>
                    </a:solidFill>
                  </a:rPr>
                  <a:t>m</a:t>
                </a:r>
                <a:r>
                  <a:rPr lang="en-US" sz="1200" dirty="0" smtClean="0">
                    <a:solidFill>
                      <a:srgbClr val="000000"/>
                    </a:solidFill>
                  </a:rPr>
                  <a:t>emory</a:t>
                </a:r>
              </a:p>
              <a:p>
                <a:pPr algn="ctr" defTabSz="457010"/>
                <a:r>
                  <a:rPr lang="en-US" sz="1200" dirty="0" smtClean="0">
                    <a:solidFill>
                      <a:srgbClr val="000000"/>
                    </a:solidFill>
                  </a:rPr>
                  <a:t>controller</a:t>
                </a:r>
                <a:endParaRPr lang="en-US" sz="1200" dirty="0">
                  <a:solidFill>
                    <a:srgbClr val="000000"/>
                  </a:solidFill>
                </a:endParaRPr>
              </a:p>
            </p:txBody>
          </p:sp>
          <p:cxnSp>
            <p:nvCxnSpPr>
              <p:cNvPr id="17" name="Straight Connector 16"/>
              <p:cNvCxnSpPr/>
              <p:nvPr/>
            </p:nvCxnSpPr>
            <p:spPr bwMode="auto">
              <a:xfrm>
                <a:off x="6623227" y="5303837"/>
                <a:ext cx="1" cy="381000"/>
              </a:xfrm>
              <a:prstGeom prst="line">
                <a:avLst/>
              </a:prstGeom>
              <a:noFill/>
              <a:ln w="38100" cap="flat" cmpd="sng" algn="ctr">
                <a:solidFill>
                  <a:srgbClr val="080808"/>
                </a:solidFill>
                <a:prstDash val="solid"/>
                <a:round/>
                <a:headEnd type="none" w="med" len="med"/>
                <a:tailEnd type="none"/>
              </a:ln>
              <a:effectLst/>
            </p:spPr>
          </p:cxnSp>
        </p:grpSp>
      </p:grpSp>
      <p:sp>
        <p:nvSpPr>
          <p:cNvPr id="36" name="Left Arrow 35"/>
          <p:cNvSpPr/>
          <p:nvPr/>
        </p:nvSpPr>
        <p:spPr bwMode="auto">
          <a:xfrm flipH="1">
            <a:off x="4268620" y="5326267"/>
            <a:ext cx="910905" cy="393144"/>
          </a:xfrm>
          <a:prstGeom prst="leftArrow">
            <a:avLst/>
          </a:prstGeom>
          <a:solidFill>
            <a:srgbClr val="800000"/>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eaLnBrk="0">
              <a:lnSpc>
                <a:spcPct val="100000"/>
              </a:lnSpc>
              <a:buClrTx/>
              <a:buSzTx/>
              <a:buFontTx/>
              <a:buNone/>
            </a:pPr>
            <a:endParaRPr lang="en-US" sz="1200" smtClean="0">
              <a:solidFill>
                <a:srgbClr val="080808"/>
              </a:solidFill>
              <a:latin typeface="Tahoma" pitchFamily="34" charset="0"/>
            </a:endParaRPr>
          </a:p>
        </p:txBody>
      </p:sp>
      <p:sp>
        <p:nvSpPr>
          <p:cNvPr id="37" name="TextBox 36"/>
          <p:cNvSpPr txBox="1"/>
          <p:nvPr/>
        </p:nvSpPr>
        <p:spPr>
          <a:xfrm>
            <a:off x="4047882" y="4601469"/>
            <a:ext cx="1723399" cy="610783"/>
          </a:xfrm>
          <a:prstGeom prst="rect">
            <a:avLst/>
          </a:prstGeom>
          <a:noFill/>
        </p:spPr>
        <p:txBody>
          <a:bodyPr wrap="square" rtlCol="0">
            <a:spAutoFit/>
          </a:bodyPr>
          <a:lstStyle/>
          <a:p>
            <a:pPr algn="ctr" defTabSz="457010"/>
            <a:r>
              <a:rPr lang="en-US" i="1" dirty="0" smtClean="0">
                <a:solidFill>
                  <a:srgbClr val="000000"/>
                </a:solidFill>
              </a:rPr>
              <a:t>Ease of composition</a:t>
            </a:r>
            <a:endParaRPr lang="en-US" i="1" dirty="0">
              <a:solidFill>
                <a:srgbClr val="000000"/>
              </a:solidFill>
            </a:endParaRPr>
          </a:p>
        </p:txBody>
      </p:sp>
      <p:grpSp>
        <p:nvGrpSpPr>
          <p:cNvPr id="64" name="Group 63"/>
          <p:cNvGrpSpPr/>
          <p:nvPr/>
        </p:nvGrpSpPr>
        <p:grpSpPr>
          <a:xfrm>
            <a:off x="510026" y="4009054"/>
            <a:ext cx="3436716" cy="3080456"/>
            <a:chOff x="388524" y="2895600"/>
            <a:chExt cx="3436716" cy="3080456"/>
          </a:xfrm>
        </p:grpSpPr>
        <p:sp>
          <p:nvSpPr>
            <p:cNvPr id="62" name="Rounded Rectangle 61"/>
            <p:cNvSpPr/>
            <p:nvPr/>
          </p:nvSpPr>
          <p:spPr>
            <a:xfrm>
              <a:off x="388524" y="2895600"/>
              <a:ext cx="3436716" cy="3080456"/>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2B5481">
                    <a:lumMod val="50000"/>
                  </a:srgbClr>
                </a:solidFill>
              </a:endParaRPr>
            </a:p>
          </p:txBody>
        </p:sp>
        <p:grpSp>
          <p:nvGrpSpPr>
            <p:cNvPr id="44" name="Group 43"/>
            <p:cNvGrpSpPr/>
            <p:nvPr/>
          </p:nvGrpSpPr>
          <p:grpSpPr>
            <a:xfrm>
              <a:off x="2240608" y="3595209"/>
              <a:ext cx="959792" cy="640080"/>
              <a:chOff x="2453640" y="3573780"/>
              <a:chExt cx="959792" cy="640080"/>
            </a:xfrm>
          </p:grpSpPr>
          <p:sp>
            <p:nvSpPr>
              <p:cNvPr id="41" name="Rectangle 40"/>
              <p:cNvSpPr/>
              <p:nvPr/>
            </p:nvSpPr>
            <p:spPr>
              <a:xfrm>
                <a:off x="2453640" y="3573780"/>
                <a:ext cx="838200" cy="48006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cache</a:t>
                </a:r>
              </a:p>
            </p:txBody>
          </p:sp>
          <p:sp>
            <p:nvSpPr>
              <p:cNvPr id="42" name="Rectangle 41"/>
              <p:cNvSpPr/>
              <p:nvPr/>
            </p:nvSpPr>
            <p:spPr>
              <a:xfrm>
                <a:off x="2499360" y="3634740"/>
                <a:ext cx="838200" cy="48006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cache</a:t>
                </a:r>
              </a:p>
            </p:txBody>
          </p:sp>
          <p:sp>
            <p:nvSpPr>
              <p:cNvPr id="43" name="Rectangle 42"/>
              <p:cNvSpPr/>
              <p:nvPr/>
            </p:nvSpPr>
            <p:spPr>
              <a:xfrm>
                <a:off x="2575232" y="3733800"/>
                <a:ext cx="838200" cy="48006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cache</a:t>
                </a:r>
              </a:p>
            </p:txBody>
          </p:sp>
        </p:grpSp>
        <p:grpSp>
          <p:nvGrpSpPr>
            <p:cNvPr id="47" name="Group 46"/>
            <p:cNvGrpSpPr/>
            <p:nvPr/>
          </p:nvGrpSpPr>
          <p:grpSpPr>
            <a:xfrm>
              <a:off x="750605" y="3541869"/>
              <a:ext cx="921778" cy="579120"/>
              <a:chOff x="3697362" y="3162300"/>
              <a:chExt cx="921778" cy="579120"/>
            </a:xfrm>
          </p:grpSpPr>
          <p:sp>
            <p:nvSpPr>
              <p:cNvPr id="39" name="Rectangle 38"/>
              <p:cNvSpPr/>
              <p:nvPr/>
            </p:nvSpPr>
            <p:spPr>
              <a:xfrm>
                <a:off x="3697362" y="3162300"/>
                <a:ext cx="701040" cy="41148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core</a:t>
                </a:r>
                <a:endParaRPr lang="en-US" dirty="0">
                  <a:solidFill>
                    <a:srgbClr val="2B5481">
                      <a:lumMod val="50000"/>
                    </a:srgbClr>
                  </a:solidFill>
                </a:endParaRPr>
              </a:p>
            </p:txBody>
          </p:sp>
          <p:sp>
            <p:nvSpPr>
              <p:cNvPr id="45" name="Rectangle 44"/>
              <p:cNvSpPr/>
              <p:nvPr/>
            </p:nvSpPr>
            <p:spPr>
              <a:xfrm>
                <a:off x="3813324" y="3223260"/>
                <a:ext cx="701040" cy="41148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core</a:t>
                </a:r>
                <a:endParaRPr lang="en-US" dirty="0">
                  <a:solidFill>
                    <a:srgbClr val="2B5481">
                      <a:lumMod val="50000"/>
                    </a:srgbClr>
                  </a:solidFill>
                </a:endParaRPr>
              </a:p>
            </p:txBody>
          </p:sp>
          <p:sp>
            <p:nvSpPr>
              <p:cNvPr id="46" name="Rectangle 45"/>
              <p:cNvSpPr/>
              <p:nvPr/>
            </p:nvSpPr>
            <p:spPr>
              <a:xfrm>
                <a:off x="3918100" y="3329940"/>
                <a:ext cx="701040" cy="41148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core</a:t>
                </a:r>
                <a:endParaRPr lang="en-US" dirty="0">
                  <a:solidFill>
                    <a:srgbClr val="2B5481">
                      <a:lumMod val="50000"/>
                    </a:srgbClr>
                  </a:solidFill>
                </a:endParaRPr>
              </a:p>
            </p:txBody>
          </p:sp>
        </p:grpSp>
        <p:sp>
          <p:nvSpPr>
            <p:cNvPr id="48" name="Rectangle 47"/>
            <p:cNvSpPr/>
            <p:nvPr/>
          </p:nvSpPr>
          <p:spPr>
            <a:xfrm>
              <a:off x="1451645" y="4385014"/>
              <a:ext cx="914400" cy="432910"/>
            </a:xfrm>
            <a:prstGeom prst="rect">
              <a:avLst/>
            </a:prstGeom>
            <a:solidFill>
              <a:srgbClr val="CC66FF"/>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kernel</a:t>
              </a:r>
            </a:p>
          </p:txBody>
        </p:sp>
        <p:grpSp>
          <p:nvGrpSpPr>
            <p:cNvPr id="52" name="Group 51"/>
            <p:cNvGrpSpPr/>
            <p:nvPr/>
          </p:nvGrpSpPr>
          <p:grpSpPr>
            <a:xfrm>
              <a:off x="514109" y="4906860"/>
              <a:ext cx="1210977" cy="701040"/>
              <a:chOff x="4655920" y="2606040"/>
              <a:chExt cx="1210977" cy="701040"/>
            </a:xfrm>
          </p:grpSpPr>
          <p:sp>
            <p:nvSpPr>
              <p:cNvPr id="51" name="Rectangle 50"/>
              <p:cNvSpPr/>
              <p:nvPr/>
            </p:nvSpPr>
            <p:spPr>
              <a:xfrm>
                <a:off x="4655920" y="2606040"/>
                <a:ext cx="1047209" cy="4876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network</a:t>
                </a:r>
              </a:p>
            </p:txBody>
          </p:sp>
          <p:sp>
            <p:nvSpPr>
              <p:cNvPr id="49" name="Rectangle 48"/>
              <p:cNvSpPr/>
              <p:nvPr/>
            </p:nvSpPr>
            <p:spPr>
              <a:xfrm>
                <a:off x="4724072" y="2727960"/>
                <a:ext cx="1047209" cy="4876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network</a:t>
                </a:r>
              </a:p>
            </p:txBody>
          </p:sp>
          <p:sp>
            <p:nvSpPr>
              <p:cNvPr id="50" name="Rectangle 49"/>
              <p:cNvSpPr/>
              <p:nvPr/>
            </p:nvSpPr>
            <p:spPr>
              <a:xfrm>
                <a:off x="4819688" y="2819400"/>
                <a:ext cx="1047209" cy="4876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network</a:t>
                </a:r>
              </a:p>
            </p:txBody>
          </p:sp>
        </p:grpSp>
        <p:grpSp>
          <p:nvGrpSpPr>
            <p:cNvPr id="56" name="Group 55"/>
            <p:cNvGrpSpPr/>
            <p:nvPr/>
          </p:nvGrpSpPr>
          <p:grpSpPr>
            <a:xfrm>
              <a:off x="2553116" y="4492322"/>
              <a:ext cx="1142824" cy="685800"/>
              <a:chOff x="4628457" y="2712720"/>
              <a:chExt cx="1142824" cy="685800"/>
            </a:xfrm>
          </p:grpSpPr>
          <p:sp>
            <p:nvSpPr>
              <p:cNvPr id="53" name="Rectangle 52"/>
              <p:cNvSpPr/>
              <p:nvPr/>
            </p:nvSpPr>
            <p:spPr>
              <a:xfrm>
                <a:off x="4628457" y="2712720"/>
                <a:ext cx="1010344" cy="4876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memory</a:t>
                </a:r>
              </a:p>
            </p:txBody>
          </p:sp>
          <p:sp>
            <p:nvSpPr>
              <p:cNvPr id="54" name="Rectangle 53"/>
              <p:cNvSpPr/>
              <p:nvPr/>
            </p:nvSpPr>
            <p:spPr>
              <a:xfrm>
                <a:off x="4674353" y="2804160"/>
                <a:ext cx="1010344" cy="4876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memory</a:t>
                </a:r>
              </a:p>
            </p:txBody>
          </p:sp>
          <p:sp>
            <p:nvSpPr>
              <p:cNvPr id="55" name="Rectangle 54"/>
              <p:cNvSpPr/>
              <p:nvPr/>
            </p:nvSpPr>
            <p:spPr>
              <a:xfrm>
                <a:off x="4760937" y="2910840"/>
                <a:ext cx="1010344" cy="4876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memory</a:t>
                </a:r>
              </a:p>
            </p:txBody>
          </p:sp>
        </p:grpSp>
        <p:grpSp>
          <p:nvGrpSpPr>
            <p:cNvPr id="61" name="Group 60"/>
            <p:cNvGrpSpPr/>
            <p:nvPr/>
          </p:nvGrpSpPr>
          <p:grpSpPr>
            <a:xfrm>
              <a:off x="2225368" y="5341507"/>
              <a:ext cx="1023657" cy="594360"/>
              <a:chOff x="5057103" y="2468880"/>
              <a:chExt cx="1023657" cy="594360"/>
            </a:xfrm>
          </p:grpSpPr>
          <p:sp>
            <p:nvSpPr>
              <p:cNvPr id="60" name="Rectangle 59"/>
              <p:cNvSpPr/>
              <p:nvPr/>
            </p:nvSpPr>
            <p:spPr>
              <a:xfrm>
                <a:off x="5057103" y="2468880"/>
                <a:ext cx="809795" cy="4114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other</a:t>
                </a:r>
              </a:p>
            </p:txBody>
          </p:sp>
          <p:sp>
            <p:nvSpPr>
              <p:cNvPr id="57" name="Rectangle 56"/>
              <p:cNvSpPr/>
              <p:nvPr/>
            </p:nvSpPr>
            <p:spPr>
              <a:xfrm>
                <a:off x="5179525" y="2560320"/>
                <a:ext cx="809795" cy="4114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other</a:t>
                </a:r>
              </a:p>
            </p:txBody>
          </p:sp>
          <p:sp>
            <p:nvSpPr>
              <p:cNvPr id="59" name="Rectangle 58"/>
              <p:cNvSpPr/>
              <p:nvPr/>
            </p:nvSpPr>
            <p:spPr>
              <a:xfrm>
                <a:off x="5270965" y="2651760"/>
                <a:ext cx="809795" cy="4114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other</a:t>
                </a:r>
              </a:p>
            </p:txBody>
          </p:sp>
        </p:grpSp>
        <p:sp>
          <p:nvSpPr>
            <p:cNvPr id="63" name="TextBox 62"/>
            <p:cNvSpPr txBox="1"/>
            <p:nvPr/>
          </p:nvSpPr>
          <p:spPr>
            <a:xfrm>
              <a:off x="983044" y="3070032"/>
              <a:ext cx="2133918" cy="349968"/>
            </a:xfrm>
            <a:prstGeom prst="rect">
              <a:avLst/>
            </a:prstGeom>
            <a:noFill/>
          </p:spPr>
          <p:txBody>
            <a:bodyPr wrap="none" rtlCol="0">
              <a:spAutoFit/>
            </a:bodyPr>
            <a:lstStyle/>
            <a:p>
              <a:pPr defTabSz="457010"/>
              <a:r>
                <a:rPr lang="en-US" dirty="0" smtClean="0">
                  <a:solidFill>
                    <a:srgbClr val="FFFFFF"/>
                  </a:solidFill>
                </a:rPr>
                <a:t>Manifold repository</a:t>
              </a:r>
            </a:p>
          </p:txBody>
        </p:sp>
      </p:grpSp>
    </p:spTree>
    <p:extLst>
      <p:ext uri="{BB962C8B-B14F-4D97-AF65-F5344CB8AC3E}">
        <p14:creationId xmlns:p14="http://schemas.microsoft.com/office/powerpoint/2010/main" val="7954351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Processor Representation (2)</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130</a:t>
            </a:fld>
            <a:endParaRPr lang="en-US">
              <a:solidFill>
                <a:srgbClr val="E5FFFF"/>
              </a:solidFill>
            </a:endParaRPr>
          </a:p>
        </p:txBody>
      </p:sp>
      <p:sp>
        <p:nvSpPr>
          <p:cNvPr id="8" name="Content Placeholder 4"/>
          <p:cNvSpPr txBox="1">
            <a:spLocks/>
          </p:cNvSpPr>
          <p:nvPr/>
        </p:nvSpPr>
        <p:spPr>
          <a:xfrm>
            <a:off x="420026" y="1259946"/>
            <a:ext cx="9576594" cy="3023870"/>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a:t>
            </a:r>
            <a:r>
              <a:rPr lang="en-US" i="1" dirty="0">
                <a:solidFill>
                  <a:srgbClr val="3366FF"/>
                </a:solidFill>
              </a:rPr>
              <a:t>Different physical phenomena</a:t>
            </a:r>
            <a:r>
              <a:rPr lang="en-US" dirty="0">
                <a:solidFill>
                  <a:srgbClr val="161616"/>
                </a:solidFill>
              </a:rPr>
              <a:t> are characterized and </a:t>
            </a:r>
            <a:r>
              <a:rPr lang="en-US" i="1" dirty="0">
                <a:solidFill>
                  <a:srgbClr val="3366FF"/>
                </a:solidFill>
              </a:rPr>
              <a:t>different levels of processor components</a:t>
            </a:r>
            <a:r>
              <a:rPr lang="en-US" dirty="0">
                <a:solidFill>
                  <a:srgbClr val="161616"/>
                </a:solidFill>
              </a:rPr>
              <a:t>.</a:t>
            </a:r>
          </a:p>
          <a:p>
            <a:pPr marL="201568" indent="-201568" defTabSz="1007943">
              <a:lnSpc>
                <a:spcPct val="100000"/>
              </a:lnSpc>
              <a:spcBef>
                <a:spcPts val="1102"/>
              </a:spcBef>
            </a:pPr>
            <a:r>
              <a:rPr lang="en-US" dirty="0">
                <a:solidFill>
                  <a:srgbClr val="161616"/>
                </a:solidFill>
              </a:rPr>
              <a:t>The EI is comprised of </a:t>
            </a:r>
            <a:r>
              <a:rPr lang="en-US" i="1" dirty="0">
                <a:solidFill>
                  <a:srgbClr val="FF0000"/>
                </a:solidFill>
              </a:rPr>
              <a:t>pseudo components</a:t>
            </a:r>
            <a:r>
              <a:rPr lang="en-US" dirty="0">
                <a:solidFill>
                  <a:srgbClr val="161616"/>
                </a:solidFill>
              </a:rPr>
              <a:t> that can represent any processor components</a:t>
            </a:r>
          </a:p>
          <a:p>
            <a:pPr marL="579507" lvl="1" indent="-201568" defTabSz="1007943">
              <a:lnSpc>
                <a:spcPct val="100000"/>
              </a:lnSpc>
              <a:spcBef>
                <a:spcPts val="1102"/>
              </a:spcBef>
            </a:pPr>
            <a:r>
              <a:rPr lang="en-US" dirty="0">
                <a:solidFill>
                  <a:srgbClr val="161616"/>
                </a:solidFill>
              </a:rPr>
              <a:t>A pseudo component can represent a </a:t>
            </a:r>
            <a:r>
              <a:rPr lang="en-US" i="1" dirty="0">
                <a:solidFill>
                  <a:srgbClr val="161616"/>
                </a:solidFill>
              </a:rPr>
              <a:t>package</a:t>
            </a:r>
            <a:r>
              <a:rPr lang="en-US" dirty="0">
                <a:solidFill>
                  <a:srgbClr val="161616"/>
                </a:solidFill>
              </a:rPr>
              <a:t>, </a:t>
            </a:r>
            <a:r>
              <a:rPr lang="en-US" i="1" dirty="0">
                <a:solidFill>
                  <a:srgbClr val="161616"/>
                </a:solidFill>
              </a:rPr>
              <a:t>die</a:t>
            </a:r>
            <a:r>
              <a:rPr lang="en-US" dirty="0">
                <a:solidFill>
                  <a:srgbClr val="161616"/>
                </a:solidFill>
              </a:rPr>
              <a:t>, </a:t>
            </a:r>
            <a:r>
              <a:rPr lang="en-US" i="1" dirty="0">
                <a:solidFill>
                  <a:srgbClr val="161616"/>
                </a:solidFill>
              </a:rPr>
              <a:t>core</a:t>
            </a:r>
            <a:r>
              <a:rPr lang="en-US" dirty="0">
                <a:solidFill>
                  <a:srgbClr val="161616"/>
                </a:solidFill>
              </a:rPr>
              <a:t>, </a:t>
            </a:r>
            <a:r>
              <a:rPr lang="en-US" i="1" dirty="0">
                <a:solidFill>
                  <a:srgbClr val="161616"/>
                </a:solidFill>
              </a:rPr>
              <a:t>floor-plan block</a:t>
            </a:r>
            <a:r>
              <a:rPr lang="en-US" dirty="0">
                <a:solidFill>
                  <a:srgbClr val="161616"/>
                </a:solidFill>
              </a:rPr>
              <a:t>, etc.</a:t>
            </a:r>
          </a:p>
          <a:p>
            <a:pPr marL="579507" lvl="1" indent="-201568" defTabSz="1007943">
              <a:lnSpc>
                <a:spcPct val="100000"/>
              </a:lnSpc>
              <a:spcBef>
                <a:spcPts val="1102"/>
              </a:spcBef>
            </a:pPr>
            <a:r>
              <a:rPr lang="en-US" dirty="0">
                <a:solidFill>
                  <a:srgbClr val="161616"/>
                </a:solidFill>
              </a:rPr>
              <a:t>A pseudo component can be </a:t>
            </a:r>
            <a:r>
              <a:rPr lang="en-US" i="1" dirty="0">
                <a:solidFill>
                  <a:srgbClr val="3366FF"/>
                </a:solidFill>
              </a:rPr>
              <a:t>associated with an integrated modeling tool </a:t>
            </a:r>
            <a:r>
              <a:rPr lang="en-US" dirty="0">
                <a:solidFill>
                  <a:srgbClr val="161616"/>
                </a:solidFill>
              </a:rPr>
              <a:t>to </a:t>
            </a:r>
            <a:r>
              <a:rPr lang="en-US" i="1" dirty="0">
                <a:solidFill>
                  <a:srgbClr val="3366FF"/>
                </a:solidFill>
              </a:rPr>
              <a:t>characterize a physical phenomenon</a:t>
            </a:r>
            <a:r>
              <a:rPr lang="en-US" dirty="0">
                <a:solidFill>
                  <a:srgbClr val="161616"/>
                </a:solidFill>
              </a:rPr>
              <a:t>.</a:t>
            </a:r>
          </a:p>
        </p:txBody>
      </p:sp>
      <p:sp>
        <p:nvSpPr>
          <p:cNvPr id="7" name="TextBox 6"/>
          <p:cNvSpPr txBox="1"/>
          <p:nvPr/>
        </p:nvSpPr>
        <p:spPr>
          <a:xfrm>
            <a:off x="336021" y="4112323"/>
            <a:ext cx="9408583" cy="315518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Pseudo Component</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pseudo_component_t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pseudo_component_t</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ID, </a:t>
            </a:r>
            <a:r>
              <a:rPr lang="en-US" sz="1300" dirty="0" err="1">
                <a:solidFill>
                  <a:srgbClr val="008000"/>
                </a:solidFill>
                <a:latin typeface="Courier"/>
                <a:ea typeface="ＭＳ Ｐゴシック" charset="-128"/>
                <a:cs typeface="Courier"/>
              </a:rPr>
              <a:t>libEI</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energy_introspector_t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*EI, </a:t>
            </a:r>
            <a:r>
              <a:rPr lang="en-US" sz="1300" dirty="0" err="1">
                <a:solidFill>
                  <a:srgbClr val="008000"/>
                </a:solidFill>
                <a:latin typeface="Courier"/>
                <a:ea typeface="ＭＳ Ｐゴシック" charset="-128"/>
                <a:cs typeface="Courier"/>
              </a:rPr>
              <a:t>std</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string</a:t>
            </a:r>
            <a:r>
              <a:rPr lang="en-US" sz="1300" dirty="0">
                <a:solidFill>
                  <a:srgbClr val="DADADA">
                    <a:lumMod val="10000"/>
                  </a:srgbClr>
                </a:solidFill>
                <a:latin typeface="Courier"/>
                <a:ea typeface="ＭＳ Ｐゴシック" charset="-128"/>
                <a:cs typeface="Courier"/>
              </a:rPr>
              <a:t> Name,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libconfig</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Setting</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ConfigSetting</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bool</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IsRemote</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id; </a:t>
            </a:r>
            <a:r>
              <a:rPr lang="en-US" sz="1300" i="1" dirty="0">
                <a:solidFill>
                  <a:srgbClr val="6D6D6D"/>
                </a:solidFill>
                <a:latin typeface="Courier"/>
                <a:ea typeface="ＭＳ Ｐゴシック" charset="-128"/>
                <a:cs typeface="Courier"/>
              </a:rPr>
              <a:t>// Integer ID</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rank; </a:t>
            </a:r>
            <a:r>
              <a:rPr lang="en-US" sz="1300" i="1" dirty="0">
                <a:solidFill>
                  <a:srgbClr val="6D6D6D"/>
                </a:solidFill>
                <a:latin typeface="Courier"/>
                <a:ea typeface="ＭＳ Ｐゴシック" charset="-128"/>
                <a:cs typeface="Courier"/>
              </a:rPr>
              <a:t>// MPI Rank (for parallel simulation)</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std</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string</a:t>
            </a:r>
            <a:r>
              <a:rPr lang="en-US" sz="1300" dirty="0">
                <a:solidFill>
                  <a:srgbClr val="DADADA">
                    <a:lumMod val="10000"/>
                  </a:srgbClr>
                </a:solidFill>
                <a:latin typeface="Courier"/>
                <a:ea typeface="ＭＳ Ｐゴシック" charset="-128"/>
                <a:cs typeface="Courier"/>
              </a:rPr>
              <a:t> name; </a:t>
            </a:r>
            <a:r>
              <a:rPr lang="en-US" sz="1300" i="1" dirty="0">
                <a:solidFill>
                  <a:srgbClr val="DADADA">
                    <a:lumMod val="50000"/>
                  </a:srgbClr>
                </a:solidFill>
                <a:latin typeface="Courier"/>
                <a:ea typeface="ＭＳ Ｐゴシック" charset="-128"/>
                <a:cs typeface="Courier"/>
              </a:rPr>
              <a:t>// String name</a:t>
            </a:r>
            <a:endParaRPr lang="en-US" sz="1300" dirty="0">
              <a:solidFill>
                <a:srgbClr val="DADADA">
                  <a:lumMod val="5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model_library_t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model_library</a:t>
            </a:r>
            <a:r>
              <a:rPr lang="en-US" sz="1300" dirty="0">
                <a:solidFill>
                  <a:srgbClr val="DADADA">
                    <a:lumMod val="10000"/>
                  </a:srgbClr>
                </a:solidFill>
                <a:latin typeface="Courier"/>
                <a:ea typeface="ＭＳ Ｐゴシック" charset="-128"/>
                <a:cs typeface="Courier"/>
              </a:rPr>
              <a:t>; </a:t>
            </a:r>
            <a:r>
              <a:rPr lang="en-US" sz="1300" i="1" dirty="0">
                <a:solidFill>
                  <a:srgbClr val="6D6D6D"/>
                </a:solidFill>
                <a:latin typeface="Courier"/>
                <a:ea typeface="ＭＳ Ｐゴシック" charset="-128"/>
                <a:cs typeface="Courier"/>
              </a:rPr>
              <a:t>// Associated library tool</a:t>
            </a:r>
            <a:endParaRPr lang="en-US" sz="1300" dirty="0">
              <a:solidFill>
                <a:srgbClr val="6D6D6D"/>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queue_t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queue; </a:t>
            </a:r>
            <a:r>
              <a:rPr lang="en-US" sz="1300" i="1" dirty="0">
                <a:solidFill>
                  <a:srgbClr val="6D6D6D"/>
                </a:solidFill>
                <a:latin typeface="Courier"/>
                <a:ea typeface="ＭＳ Ｐゴシック" charset="-128"/>
                <a:cs typeface="Courier"/>
              </a:rPr>
              <a:t>// Data queue that stores computed results or shared data</a:t>
            </a:r>
          </a:p>
          <a:p>
            <a:pPr defTabSz="1007943" eaLnBrk="0">
              <a:lnSpc>
                <a:spcPct val="100000"/>
              </a:lnSpc>
              <a:buClrTx/>
              <a:buSzTx/>
            </a:pPr>
            <a:r>
              <a:rPr lang="en-US" sz="1300" i="1" dirty="0">
                <a:solidFill>
                  <a:srgbClr val="008000"/>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libEI</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energy_introspector_t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energy_introspector</a:t>
            </a:r>
            <a:r>
              <a:rPr lang="en-US" sz="1300" dirty="0">
                <a:solidFill>
                  <a:srgbClr val="DADADA">
                    <a:lumMod val="10000"/>
                  </a:srgbClr>
                </a:solidFill>
                <a:latin typeface="Courier"/>
                <a:ea typeface="ＭＳ Ｐゴシック" charset="-128"/>
                <a:cs typeface="Courier"/>
              </a:rPr>
              <a:t>;</a:t>
            </a:r>
            <a:r>
              <a:rPr lang="en-US" sz="1300" dirty="0">
                <a:solidFill>
                  <a:srgbClr val="6D6D6D"/>
                </a:solidFill>
                <a:latin typeface="Courier"/>
                <a:ea typeface="ＭＳ Ｐゴシック" charset="-128"/>
                <a:cs typeface="Courier"/>
              </a:rPr>
              <a:t> </a:t>
            </a:r>
            <a:r>
              <a:rPr lang="en-US" sz="1300" i="1" dirty="0">
                <a:solidFill>
                  <a:srgbClr val="6D6D6D"/>
                </a:solidFill>
                <a:latin typeface="Courier"/>
                <a:ea typeface="ＭＳ Ｐゴシック" charset="-128"/>
                <a:cs typeface="Courier"/>
              </a:rPr>
              <a:t>// Pointer to main interface</a:t>
            </a:r>
          </a:p>
          <a:p>
            <a:pPr defTabSz="1007943" eaLnBrk="0">
              <a:lnSpc>
                <a:spcPct val="100000"/>
              </a:lnSpc>
              <a:buClrTx/>
              <a:buSzTx/>
            </a:pPr>
            <a:r>
              <a:rPr lang="en-US" sz="1300" dirty="0">
                <a:solidFill>
                  <a:srgbClr val="008000"/>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libconfig</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Setting</a:t>
            </a:r>
            <a:r>
              <a:rPr lang="en-US" sz="1300" dirty="0">
                <a:solidFill>
                  <a:srgbClr val="DADADA">
                    <a:lumMod val="10000"/>
                  </a:srgbClr>
                </a:solidFill>
                <a:latin typeface="Courier"/>
                <a:ea typeface="ＭＳ Ｐゴシック" charset="-128"/>
                <a:cs typeface="Courier"/>
              </a:rPr>
              <a:t> *setting;</a:t>
            </a:r>
            <a:r>
              <a:rPr lang="en-US" sz="1300" dirty="0">
                <a:solidFill>
                  <a:srgbClr val="6D6D6D"/>
                </a:solidFill>
                <a:latin typeface="Courier"/>
                <a:ea typeface="ＭＳ Ｐゴシック" charset="-128"/>
                <a:cs typeface="Courier"/>
              </a:rPr>
              <a:t> </a:t>
            </a:r>
            <a:r>
              <a:rPr lang="en-US" sz="1300" i="1" dirty="0">
                <a:solidFill>
                  <a:srgbClr val="6D6D6D"/>
                </a:solidFill>
                <a:latin typeface="Courier"/>
                <a:ea typeface="ＭＳ Ｐゴシック" charset="-128"/>
                <a:cs typeface="Courier"/>
              </a:rPr>
              <a:t>// </a:t>
            </a:r>
            <a:r>
              <a:rPr lang="en-US" sz="1300" i="1" dirty="0" err="1">
                <a:solidFill>
                  <a:srgbClr val="6D6D6D"/>
                </a:solidFill>
                <a:latin typeface="Courier"/>
                <a:ea typeface="ＭＳ Ｐゴシック" charset="-128"/>
                <a:cs typeface="Courier"/>
              </a:rPr>
              <a:t>libconfig</a:t>
            </a:r>
            <a:r>
              <a:rPr lang="en-US" sz="1300" i="1" dirty="0">
                <a:solidFill>
                  <a:srgbClr val="6D6D6D"/>
                </a:solidFill>
                <a:latin typeface="Courier"/>
                <a:ea typeface="ＭＳ Ｐゴシック" charset="-128"/>
                <a:cs typeface="Courier"/>
              </a:rPr>
              <a:t> setting for this pseudo component</a:t>
            </a:r>
            <a:endParaRPr lang="en-US" sz="1300" dirty="0">
              <a:solidFill>
                <a:srgbClr val="6D6D6D"/>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libEI</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pseudo_component_t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*superset; </a:t>
            </a:r>
            <a:r>
              <a:rPr lang="en-US" sz="1300" i="1" dirty="0">
                <a:solidFill>
                  <a:srgbClr val="6D6D6D"/>
                </a:solidFill>
                <a:latin typeface="Courier"/>
                <a:ea typeface="ＭＳ Ｐゴシック" charset="-128"/>
                <a:cs typeface="Courier"/>
              </a:rPr>
              <a:t>// A parent component in the processor hierarchy</a:t>
            </a:r>
            <a:endParaRPr lang="en-US" sz="1300" dirty="0">
              <a:solidFill>
                <a:srgbClr val="6D6D6D"/>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std</a:t>
            </a:r>
            <a:r>
              <a:rPr lang="en-US" sz="1300" dirty="0">
                <a:solidFill>
                  <a:srgbClr val="DADADA">
                    <a:lumMod val="10000"/>
                  </a:srgbClr>
                </a:solidFill>
                <a:latin typeface="Courier"/>
                <a:ea typeface="ＭＳ Ｐゴシック" charset="-128"/>
                <a:cs typeface="Courier"/>
              </a:rPr>
              <a:t>::vector&lt;</a:t>
            </a:r>
            <a:r>
              <a:rPr lang="en-US" sz="1300" dirty="0" err="1">
                <a:solidFill>
                  <a:srgbClr val="008000"/>
                </a:solidFill>
                <a:latin typeface="Courier"/>
                <a:ea typeface="ＭＳ Ｐゴシック" charset="-128"/>
                <a:cs typeface="Courier"/>
              </a:rPr>
              <a:t>libEI</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pseudo_component_t</a:t>
            </a:r>
            <a:r>
              <a:rPr lang="en-US" sz="1300" dirty="0">
                <a:solidFill>
                  <a:srgbClr val="DADADA">
                    <a:lumMod val="10000"/>
                  </a:srgbClr>
                </a:solidFill>
                <a:latin typeface="Courier"/>
                <a:ea typeface="ＭＳ Ｐゴシック" charset="-128"/>
                <a:cs typeface="Courier"/>
              </a:rPr>
              <a:t>*&gt; subset;</a:t>
            </a:r>
            <a:r>
              <a:rPr lang="en-US" sz="1300" dirty="0">
                <a:solidFill>
                  <a:srgbClr val="008000"/>
                </a:solidFill>
                <a:latin typeface="Courier"/>
                <a:ea typeface="ＭＳ Ｐゴシック" charset="-128"/>
                <a:cs typeface="Courier"/>
              </a:rPr>
              <a:t> </a:t>
            </a:r>
            <a:r>
              <a:rPr lang="en-US" sz="1300" i="1" dirty="0">
                <a:solidFill>
                  <a:srgbClr val="6D6D6D"/>
                </a:solidFill>
                <a:latin typeface="Courier"/>
                <a:ea typeface="ＭＳ Ｐゴシック" charset="-128"/>
                <a:cs typeface="Courier"/>
              </a:rPr>
              <a:t>// Child components</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Tree>
    <p:extLst>
      <p:ext uri="{BB962C8B-B14F-4D97-AF65-F5344CB8AC3E}">
        <p14:creationId xmlns:p14="http://schemas.microsoft.com/office/powerpoint/2010/main" val="326521745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2519893"/>
            <a:ext cx="9373581" cy="2015913"/>
          </a:xfrm>
        </p:spPr>
        <p:txBody>
          <a:bodyPr/>
          <a:lstStyle/>
          <a:p>
            <a:pPr algn="ctr"/>
            <a:r>
              <a:rPr lang="en-US" dirty="0" smtClean="0"/>
              <a:t>DATA SYNCHRONIZATION:</a:t>
            </a:r>
            <a:br>
              <a:rPr lang="en-US" dirty="0" smtClean="0"/>
            </a:br>
            <a:r>
              <a:rPr lang="en-US" sz="2000" dirty="0"/>
              <a:t/>
            </a:r>
            <a:br>
              <a:rPr lang="en-US" sz="2000" dirty="0"/>
            </a:br>
            <a:r>
              <a:rPr lang="en-US" sz="2000" dirty="0"/>
              <a:t>&lt;</a:t>
            </a:r>
            <a:r>
              <a:rPr lang="en-US" sz="2000" i="1" kern="1200" dirty="0">
                <a:solidFill>
                  <a:srgbClr val="3366FF"/>
                </a:solidFill>
                <a:latin typeface="Tahoma" pitchFamily="34" charset="0"/>
                <a:cs typeface="+mn-cs"/>
              </a:rPr>
              <a:t>Time synchronization </a:t>
            </a:r>
            <a:r>
              <a:rPr lang="en-US" sz="2000" i="1" kern="1200" dirty="0">
                <a:latin typeface="Tahoma" pitchFamily="34" charset="0"/>
                <a:cs typeface="+mn-cs"/>
              </a:rPr>
              <a:t>and </a:t>
            </a:r>
            <a:r>
              <a:rPr lang="en-US" sz="2000" i="1" kern="1200" dirty="0">
                <a:solidFill>
                  <a:srgbClr val="3366FF"/>
                </a:solidFill>
                <a:latin typeface="Tahoma" pitchFamily="34" charset="0"/>
                <a:cs typeface="+mn-cs"/>
              </a:rPr>
              <a:t>data sharing</a:t>
            </a:r>
            <a:r>
              <a:rPr lang="en-US" sz="2000" i="1" kern="1200" dirty="0">
                <a:solidFill>
                  <a:schemeClr val="accent4">
                    <a:lumMod val="10000"/>
                  </a:schemeClr>
                </a:solidFill>
                <a:latin typeface="Tahoma" pitchFamily="34" charset="0"/>
                <a:cs typeface="+mn-cs"/>
              </a:rPr>
              <a:t> between library models</a:t>
            </a:r>
            <a:r>
              <a:rPr lang="en-US" sz="2000" i="1" kern="1200" dirty="0">
                <a:latin typeface="Tahoma" pitchFamily="34" charset="0"/>
                <a:cs typeface="+mn-cs"/>
              </a:rPr>
              <a:t>&gt;</a:t>
            </a:r>
            <a:endParaRPr lang="en-US" sz="2000" i="1"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131</a:t>
            </a:fld>
            <a:endParaRPr lang="en-US">
              <a:solidFill>
                <a:srgbClr val="E5FFFF"/>
              </a:solidFill>
            </a:endParaRPr>
          </a:p>
        </p:txBody>
      </p:sp>
    </p:spTree>
    <p:extLst>
      <p:ext uri="{BB962C8B-B14F-4D97-AF65-F5344CB8AC3E}">
        <p14:creationId xmlns:p14="http://schemas.microsoft.com/office/powerpoint/2010/main" val="244535051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6022" y="302738"/>
            <a:ext cx="9072563" cy="881962"/>
          </a:xfrm>
          <a:prstGeom prst="rect">
            <a:avLst/>
          </a:prstGeom>
        </p:spPr>
        <p:txBody>
          <a:bodyPr>
            <a:normAutofit/>
          </a:bodyPr>
          <a:lstStyle/>
          <a:p>
            <a:r>
              <a:rPr lang="en-US" dirty="0" smtClean="0"/>
              <a:t>Data Synchronization (1)</a:t>
            </a:r>
            <a:endParaRPr lang="en-US" sz="3400" i="1" dirty="0"/>
          </a:p>
        </p:txBody>
      </p:sp>
      <p:sp>
        <p:nvSpPr>
          <p:cNvPr id="5"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latin typeface="Tahoma"/>
              </a:rPr>
              <a:pPr/>
              <a:t>132</a:t>
            </a:fld>
            <a:endParaRPr lang="en-US" dirty="0">
              <a:latin typeface="Tahoma"/>
            </a:endParaRPr>
          </a:p>
        </p:txBody>
      </p:sp>
      <p:sp>
        <p:nvSpPr>
          <p:cNvPr id="6" name="TextBox 5"/>
          <p:cNvSpPr txBox="1"/>
          <p:nvPr/>
        </p:nvSpPr>
        <p:spPr>
          <a:xfrm>
            <a:off x="1154112" y="3182650"/>
            <a:ext cx="7772400" cy="901987"/>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smtClean="0">
                <a:solidFill>
                  <a:srgbClr val="DADADA">
                    <a:lumMod val="10000"/>
                  </a:srgbClr>
                </a:solidFill>
                <a:latin typeface="Courier"/>
                <a:ea typeface="ＭＳ Ｐゴシック" charset="-128"/>
                <a:cs typeface="Courier"/>
              </a:rPr>
              <a:t>for(all components)</a:t>
            </a:r>
          </a:p>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a:t>
            </a:r>
            <a:r>
              <a:rPr lang="en-US" sz="1300" i="1" dirty="0" smtClean="0">
                <a:solidFill>
                  <a:srgbClr val="DADADA">
                    <a:lumMod val="10000"/>
                  </a:srgbClr>
                </a:solidFill>
                <a:latin typeface="Courier"/>
                <a:ea typeface="ＭＳ Ｐゴシック" charset="-128"/>
                <a:cs typeface="Courier"/>
              </a:rPr>
              <a:t>   EI-&gt;</a:t>
            </a:r>
            <a:r>
              <a:rPr lang="en-US" sz="1300" i="1" dirty="0" err="1" smtClean="0">
                <a:solidFill>
                  <a:srgbClr val="DADADA">
                    <a:lumMod val="10000"/>
                  </a:srgbClr>
                </a:solidFill>
                <a:latin typeface="Courier"/>
                <a:ea typeface="ＭＳ Ｐゴシック" charset="-128"/>
                <a:cs typeface="Courier"/>
              </a:rPr>
              <a:t>calculate_power</a:t>
            </a:r>
            <a:r>
              <a:rPr lang="en-US" sz="1300" i="1" dirty="0" smtClean="0">
                <a:solidFill>
                  <a:srgbClr val="DADADA">
                    <a:lumMod val="10000"/>
                  </a:srgbClr>
                </a:solidFill>
                <a:latin typeface="Courier"/>
                <a:ea typeface="ＭＳ Ｐゴシック" charset="-128"/>
                <a:cs typeface="Courier"/>
              </a:rPr>
              <a:t>(</a:t>
            </a:r>
            <a:r>
              <a:rPr lang="en-US" sz="1300" i="1" dirty="0" err="1">
                <a:solidFill>
                  <a:srgbClr val="DADADA">
                    <a:lumMod val="10000"/>
                  </a:srgbClr>
                </a:solidFill>
                <a:latin typeface="Courier"/>
                <a:ea typeface="ＭＳ Ｐゴシック" charset="-128"/>
                <a:cs typeface="Courier"/>
              </a:rPr>
              <a:t>C</a:t>
            </a:r>
            <a:r>
              <a:rPr lang="en-US" sz="1300" i="1" dirty="0" err="1" smtClean="0">
                <a:solidFill>
                  <a:srgbClr val="DADADA">
                    <a:lumMod val="10000"/>
                  </a:srgbClr>
                </a:solidFill>
                <a:latin typeface="Courier"/>
                <a:ea typeface="ＭＳ Ｐゴシック" charset="-128"/>
                <a:cs typeface="Courier"/>
              </a:rPr>
              <a:t>omponentID,Time,Period,Counter</a:t>
            </a:r>
            <a:r>
              <a:rPr lang="en-US" sz="1300" i="1" dirty="0" smtClean="0">
                <a:solidFill>
                  <a:srgbClr val="DADADA">
                    <a:lumMod val="10000"/>
                  </a:srgbClr>
                </a:solidFill>
                <a:latin typeface="Courier"/>
                <a:ea typeface="ＭＳ Ｐゴシック" charset="-128"/>
                <a:cs typeface="Courier"/>
              </a:rPr>
              <a:t>,</a:t>
            </a:r>
            <a:r>
              <a:rPr lang="en-US" sz="1300" i="1" dirty="0" smtClean="0">
                <a:solidFill>
                  <a:srgbClr val="008000"/>
                </a:solidFill>
                <a:latin typeface="Courier"/>
                <a:ea typeface="ＭＳ Ｐゴシック" charset="-128"/>
                <a:cs typeface="Courier"/>
              </a:rPr>
              <a:t>/*</a:t>
            </a:r>
            <a:r>
              <a:rPr lang="en-US" sz="1300" i="1" dirty="0" err="1" smtClean="0">
                <a:solidFill>
                  <a:srgbClr val="008000"/>
                </a:solidFill>
                <a:latin typeface="Courier"/>
                <a:ea typeface="ＭＳ Ｐゴシック" charset="-128"/>
                <a:cs typeface="Courier"/>
              </a:rPr>
              <a:t>IsTDP</a:t>
            </a:r>
            <a:r>
              <a:rPr lang="en-US" sz="1300" i="1" dirty="0" smtClean="0">
                <a:solidFill>
                  <a:srgbClr val="008000"/>
                </a:solidFill>
                <a:latin typeface="Courier"/>
                <a:ea typeface="ＭＳ Ｐゴシック" charset="-128"/>
                <a:cs typeface="Courier"/>
              </a:rPr>
              <a:t>*/</a:t>
            </a:r>
            <a:r>
              <a:rPr lang="en-US" sz="1300" i="1" dirty="0" smtClean="0">
                <a:solidFill>
                  <a:srgbClr val="DADADA">
                    <a:lumMod val="10000"/>
                  </a:srgbClr>
                </a:solidFill>
                <a:latin typeface="Courier"/>
                <a:ea typeface="ＭＳ Ｐゴシック" charset="-128"/>
                <a:cs typeface="Courier"/>
              </a:rPr>
              <a:t>false);</a:t>
            </a:r>
          </a:p>
          <a:p>
            <a:pPr defTabSz="1007943" eaLnBrk="0">
              <a:lnSpc>
                <a:spcPct val="100000"/>
              </a:lnSpc>
              <a:buClrTx/>
              <a:buSzTx/>
            </a:pPr>
            <a:endParaRPr lang="en-US" sz="1300" i="1"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i="1" dirty="0" smtClean="0">
                <a:solidFill>
                  <a:srgbClr val="DADADA">
                    <a:lumMod val="10000"/>
                  </a:srgbClr>
                </a:solidFill>
                <a:latin typeface="Courier"/>
                <a:ea typeface="ＭＳ Ｐゴシック" charset="-128"/>
                <a:cs typeface="Courier"/>
              </a:rPr>
              <a:t>EI-&gt;</a:t>
            </a:r>
            <a:r>
              <a:rPr lang="en-US" sz="1300" i="1" dirty="0" err="1" smtClean="0">
                <a:solidFill>
                  <a:srgbClr val="DADADA">
                    <a:lumMod val="10000"/>
                  </a:srgbClr>
                </a:solidFill>
                <a:latin typeface="Courier"/>
                <a:ea typeface="ＭＳ Ｐゴシック" charset="-128"/>
                <a:cs typeface="Courier"/>
              </a:rPr>
              <a:t>calculate_temperature</a:t>
            </a:r>
            <a:r>
              <a:rPr lang="en-US" sz="1300" i="1" dirty="0" smtClean="0">
                <a:solidFill>
                  <a:srgbClr val="DADADA">
                    <a:lumMod val="10000"/>
                  </a:srgbClr>
                </a:solidFill>
                <a:latin typeface="Courier"/>
                <a:ea typeface="ＭＳ Ｐゴシック" charset="-128"/>
                <a:cs typeface="Courier"/>
              </a:rPr>
              <a:t>(</a:t>
            </a:r>
            <a:r>
              <a:rPr lang="en-US" sz="1300" i="1" dirty="0" err="1" smtClean="0">
                <a:solidFill>
                  <a:srgbClr val="DADADA">
                    <a:lumMod val="10000"/>
                  </a:srgbClr>
                </a:solidFill>
                <a:latin typeface="Courier"/>
                <a:ea typeface="ＭＳ Ｐゴシック" charset="-128"/>
                <a:cs typeface="Courier"/>
              </a:rPr>
              <a:t>PackageID,Time,Period</a:t>
            </a:r>
            <a:r>
              <a:rPr lang="en-US" sz="1300" i="1" dirty="0" smtClean="0">
                <a:solidFill>
                  <a:srgbClr val="DADADA">
                    <a:lumMod val="10000"/>
                  </a:srgbClr>
                </a:solidFill>
                <a:latin typeface="Courier"/>
                <a:ea typeface="ＭＳ Ｐゴシック" charset="-128"/>
                <a:cs typeface="Courier"/>
              </a:rPr>
              <a:t>,</a:t>
            </a:r>
            <a:r>
              <a:rPr lang="en-US" sz="1300" i="1" dirty="0" smtClean="0">
                <a:solidFill>
                  <a:srgbClr val="008000"/>
                </a:solidFill>
                <a:latin typeface="Courier"/>
                <a:ea typeface="ＭＳ Ｐゴシック" charset="-128"/>
                <a:cs typeface="Courier"/>
              </a:rPr>
              <a:t>/*</a:t>
            </a:r>
            <a:r>
              <a:rPr lang="en-US" sz="1300" i="1" dirty="0" err="1" smtClean="0">
                <a:solidFill>
                  <a:srgbClr val="008000"/>
                </a:solidFill>
                <a:latin typeface="Courier"/>
                <a:ea typeface="ＭＳ Ｐゴシック" charset="-128"/>
                <a:cs typeface="Courier"/>
              </a:rPr>
              <a:t>PowerSync</a:t>
            </a:r>
            <a:r>
              <a:rPr lang="en-US" sz="1300" i="1" dirty="0" smtClean="0">
                <a:solidFill>
                  <a:srgbClr val="008000"/>
                </a:solidFill>
                <a:latin typeface="Courier"/>
                <a:ea typeface="ＭＳ Ｐゴシック" charset="-128"/>
                <a:cs typeface="Courier"/>
              </a:rPr>
              <a:t>*/</a:t>
            </a:r>
            <a:r>
              <a:rPr lang="en-US" sz="1300" i="1" dirty="0" smtClean="0">
                <a:solidFill>
                  <a:srgbClr val="DADADA">
                    <a:lumMod val="10000"/>
                  </a:srgbClr>
                </a:solidFill>
                <a:latin typeface="Courier"/>
                <a:ea typeface="ＭＳ Ｐゴシック" charset="-128"/>
                <a:cs typeface="Courier"/>
              </a:rPr>
              <a:t>true);</a:t>
            </a:r>
            <a:endParaRPr lang="en-US" sz="1300" dirty="0">
              <a:solidFill>
                <a:srgbClr val="DADADA">
                  <a:lumMod val="10000"/>
                </a:srgbClr>
              </a:solidFill>
              <a:latin typeface="Courier"/>
              <a:ea typeface="ＭＳ Ｐゴシック" charset="-128"/>
              <a:cs typeface="Courier"/>
            </a:endParaRPr>
          </a:p>
        </p:txBody>
      </p:sp>
      <p:sp>
        <p:nvSpPr>
          <p:cNvPr id="7" name="TextBox 6"/>
          <p:cNvSpPr txBox="1"/>
          <p:nvPr/>
        </p:nvSpPr>
        <p:spPr>
          <a:xfrm>
            <a:off x="1154112" y="1506250"/>
            <a:ext cx="7772400" cy="1102042"/>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smtClean="0">
                <a:solidFill>
                  <a:srgbClr val="DADADA">
                    <a:lumMod val="10000"/>
                  </a:srgbClr>
                </a:solidFill>
                <a:latin typeface="Courier"/>
                <a:ea typeface="ＭＳ Ｐゴシック" charset="-128"/>
                <a:cs typeface="Courier"/>
              </a:rPr>
              <a:t>for(all components)</a:t>
            </a:r>
          </a:p>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a:t>
            </a:r>
            <a:r>
              <a:rPr lang="en-US" sz="1300" i="1" dirty="0" smtClean="0">
                <a:solidFill>
                  <a:srgbClr val="DADADA">
                    <a:lumMod val="10000"/>
                  </a:srgbClr>
                </a:solidFill>
                <a:latin typeface="Courier"/>
                <a:ea typeface="ＭＳ Ｐゴシック" charset="-128"/>
                <a:cs typeface="Courier"/>
              </a:rPr>
              <a:t>   EI-&gt;</a:t>
            </a:r>
            <a:r>
              <a:rPr lang="en-US" sz="1300" i="1" dirty="0" err="1" smtClean="0">
                <a:solidFill>
                  <a:srgbClr val="DADADA">
                    <a:lumMod val="10000"/>
                  </a:srgbClr>
                </a:solidFill>
                <a:latin typeface="Courier"/>
                <a:ea typeface="ＭＳ Ｐゴシック" charset="-128"/>
                <a:cs typeface="Courier"/>
              </a:rPr>
              <a:t>calculate_power</a:t>
            </a:r>
            <a:r>
              <a:rPr lang="en-US" sz="1300" i="1" dirty="0" smtClean="0">
                <a:solidFill>
                  <a:srgbClr val="DADADA">
                    <a:lumMod val="10000"/>
                  </a:srgbClr>
                </a:solidFill>
                <a:latin typeface="Courier"/>
                <a:ea typeface="ＭＳ Ｐゴシック" charset="-128"/>
                <a:cs typeface="Courier"/>
              </a:rPr>
              <a:t>(</a:t>
            </a:r>
            <a:r>
              <a:rPr lang="en-US" sz="1300" i="1" dirty="0" err="1">
                <a:solidFill>
                  <a:srgbClr val="DADADA">
                    <a:lumMod val="10000"/>
                  </a:srgbClr>
                </a:solidFill>
                <a:latin typeface="Courier"/>
                <a:ea typeface="ＭＳ Ｐゴシック" charset="-128"/>
                <a:cs typeface="Courier"/>
              </a:rPr>
              <a:t>C</a:t>
            </a:r>
            <a:r>
              <a:rPr lang="en-US" sz="1300" i="1" dirty="0" err="1" smtClean="0">
                <a:solidFill>
                  <a:srgbClr val="DADADA">
                    <a:lumMod val="10000"/>
                  </a:srgbClr>
                </a:solidFill>
                <a:latin typeface="Courier"/>
                <a:ea typeface="ＭＳ Ｐゴシック" charset="-128"/>
                <a:cs typeface="Courier"/>
              </a:rPr>
              <a:t>omponentID,Time,Period,Counter</a:t>
            </a:r>
            <a:r>
              <a:rPr lang="en-US" sz="1300" i="1" dirty="0" smtClean="0">
                <a:solidFill>
                  <a:srgbClr val="DADADA">
                    <a:lumMod val="10000"/>
                  </a:srgbClr>
                </a:solidFill>
                <a:latin typeface="Courier"/>
                <a:ea typeface="ＭＳ Ｐゴシック" charset="-128"/>
                <a:cs typeface="Courier"/>
              </a:rPr>
              <a:t>,</a:t>
            </a:r>
            <a:r>
              <a:rPr lang="en-US" sz="1300" i="1" dirty="0" smtClean="0">
                <a:solidFill>
                  <a:srgbClr val="008000"/>
                </a:solidFill>
                <a:latin typeface="Courier"/>
                <a:ea typeface="ＭＳ Ｐゴシック" charset="-128"/>
                <a:cs typeface="Courier"/>
              </a:rPr>
              <a:t>/*</a:t>
            </a:r>
            <a:r>
              <a:rPr lang="en-US" sz="1300" i="1" dirty="0" err="1" smtClean="0">
                <a:solidFill>
                  <a:srgbClr val="008000"/>
                </a:solidFill>
                <a:latin typeface="Courier"/>
                <a:ea typeface="ＭＳ Ｐゴシック" charset="-128"/>
                <a:cs typeface="Courier"/>
              </a:rPr>
              <a:t>IsTDP</a:t>
            </a:r>
            <a:r>
              <a:rPr lang="en-US" sz="1300" i="1" dirty="0" smtClean="0">
                <a:solidFill>
                  <a:srgbClr val="008000"/>
                </a:solidFill>
                <a:latin typeface="Courier"/>
                <a:ea typeface="ＭＳ Ｐゴシック" charset="-128"/>
                <a:cs typeface="Courier"/>
              </a:rPr>
              <a:t>*/</a:t>
            </a:r>
            <a:r>
              <a:rPr lang="en-US" sz="1300" i="1" dirty="0" smtClean="0">
                <a:solidFill>
                  <a:srgbClr val="DADADA">
                    <a:lumMod val="10000"/>
                  </a:srgbClr>
                </a:solidFill>
                <a:latin typeface="Courier"/>
                <a:ea typeface="ＭＳ Ｐゴシック" charset="-128"/>
                <a:cs typeface="Courier"/>
              </a:rPr>
              <a:t>false);</a:t>
            </a:r>
          </a:p>
          <a:p>
            <a:pPr defTabSz="1007943" eaLnBrk="0">
              <a:lnSpc>
                <a:spcPct val="100000"/>
              </a:lnSpc>
              <a:buClrTx/>
              <a:buSzTx/>
            </a:pPr>
            <a:endParaRPr lang="en-US" sz="1300" i="1" dirty="0" smtClean="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i="1" dirty="0" smtClean="0">
                <a:solidFill>
                  <a:srgbClr val="DADADA">
                    <a:lumMod val="10000"/>
                  </a:srgbClr>
                </a:solidFill>
                <a:latin typeface="Courier"/>
                <a:ea typeface="ＭＳ Ｐゴシック" charset="-128"/>
                <a:cs typeface="Courier"/>
              </a:rPr>
              <a:t>EI-&gt;</a:t>
            </a:r>
            <a:r>
              <a:rPr lang="en-US" sz="1300" i="1" dirty="0" err="1" smtClean="0">
                <a:solidFill>
                  <a:srgbClr val="DADADA">
                    <a:lumMod val="10000"/>
                  </a:srgbClr>
                </a:solidFill>
                <a:latin typeface="Courier"/>
                <a:ea typeface="ＭＳ Ｐゴシック" charset="-128"/>
                <a:cs typeface="Courier"/>
              </a:rPr>
              <a:t>synchronize_data</a:t>
            </a:r>
            <a:r>
              <a:rPr lang="en-US" sz="1300" i="1" dirty="0" smtClean="0">
                <a:solidFill>
                  <a:srgbClr val="DADADA">
                    <a:lumMod val="10000"/>
                  </a:srgbClr>
                </a:solidFill>
                <a:latin typeface="Courier"/>
                <a:ea typeface="ＭＳ Ｐゴシック" charset="-128"/>
                <a:cs typeface="Courier"/>
              </a:rPr>
              <a:t>(</a:t>
            </a:r>
            <a:r>
              <a:rPr lang="en-US" sz="1300" i="1" dirty="0" err="1" smtClean="0">
                <a:solidFill>
                  <a:srgbClr val="DADADA">
                    <a:lumMod val="10000"/>
                  </a:srgbClr>
                </a:solidFill>
                <a:latin typeface="Courier"/>
                <a:ea typeface="ＭＳ Ｐゴシック" charset="-128"/>
                <a:cs typeface="Courier"/>
              </a:rPr>
              <a:t>packageID,Time,Period,EI_DATA_POWER</a:t>
            </a:r>
            <a:r>
              <a:rPr lang="en-US" sz="1300" i="1" dirty="0" smtClean="0">
                <a:solidFill>
                  <a:srgbClr val="DADADA">
                    <a:lumMod val="10000"/>
                  </a:srgbClr>
                </a:solidFill>
                <a:latin typeface="Courier"/>
                <a:ea typeface="ＭＳ Ｐゴシック" charset="-128"/>
                <a:cs typeface="Courier"/>
              </a:rPr>
              <a:t>); </a:t>
            </a:r>
            <a:r>
              <a:rPr lang="en-US" sz="1300" i="1" dirty="0" smtClean="0">
                <a:solidFill>
                  <a:srgbClr val="008000"/>
                </a:solidFill>
                <a:latin typeface="Courier"/>
                <a:ea typeface="ＭＳ Ｐゴシック" charset="-128"/>
                <a:cs typeface="Courier"/>
              </a:rPr>
              <a:t>// Sync Power</a:t>
            </a:r>
            <a:endParaRPr lang="en-US" sz="1300" i="1" dirty="0">
              <a:solidFill>
                <a:srgbClr val="008000"/>
              </a:solidFill>
              <a:latin typeface="Courier"/>
              <a:ea typeface="ＭＳ Ｐゴシック" charset="-128"/>
              <a:cs typeface="Courier"/>
            </a:endParaRPr>
          </a:p>
          <a:p>
            <a:pPr defTabSz="1007943" eaLnBrk="0">
              <a:lnSpc>
                <a:spcPct val="100000"/>
              </a:lnSpc>
              <a:buClrTx/>
              <a:buSzTx/>
            </a:pPr>
            <a:r>
              <a:rPr lang="en-US" sz="1300" i="1" dirty="0" smtClean="0">
                <a:solidFill>
                  <a:srgbClr val="DADADA">
                    <a:lumMod val="10000"/>
                  </a:srgbClr>
                </a:solidFill>
                <a:latin typeface="Courier"/>
                <a:ea typeface="ＭＳ Ｐゴシック" charset="-128"/>
                <a:cs typeface="Courier"/>
              </a:rPr>
              <a:t>EI-&gt;</a:t>
            </a:r>
            <a:r>
              <a:rPr lang="en-US" sz="1300" i="1" dirty="0" err="1" smtClean="0">
                <a:solidFill>
                  <a:srgbClr val="DADADA">
                    <a:lumMod val="10000"/>
                  </a:srgbClr>
                </a:solidFill>
                <a:latin typeface="Courier"/>
                <a:ea typeface="ＭＳ Ｐゴシック" charset="-128"/>
                <a:cs typeface="Courier"/>
              </a:rPr>
              <a:t>calculate_temperature</a:t>
            </a:r>
            <a:r>
              <a:rPr lang="en-US" sz="1300" i="1" dirty="0" smtClean="0">
                <a:solidFill>
                  <a:srgbClr val="DADADA">
                    <a:lumMod val="10000"/>
                  </a:srgbClr>
                </a:solidFill>
                <a:latin typeface="Courier"/>
                <a:ea typeface="ＭＳ Ｐゴシック" charset="-128"/>
                <a:cs typeface="Courier"/>
              </a:rPr>
              <a:t>(</a:t>
            </a:r>
            <a:r>
              <a:rPr lang="en-US" sz="1300" i="1" dirty="0" err="1" smtClean="0">
                <a:solidFill>
                  <a:srgbClr val="DADADA">
                    <a:lumMod val="10000"/>
                  </a:srgbClr>
                </a:solidFill>
                <a:latin typeface="Courier"/>
                <a:ea typeface="ＭＳ Ｐゴシック" charset="-128"/>
                <a:cs typeface="Courier"/>
              </a:rPr>
              <a:t>PackageID,Time,Period</a:t>
            </a:r>
            <a:r>
              <a:rPr lang="en-US" sz="1300" i="1" dirty="0" smtClean="0">
                <a:solidFill>
                  <a:srgbClr val="DADADA">
                    <a:lumMod val="10000"/>
                  </a:srgbClr>
                </a:solidFill>
                <a:latin typeface="Courier"/>
                <a:ea typeface="ＭＳ Ｐゴシック" charset="-128"/>
                <a:cs typeface="Courier"/>
              </a:rPr>
              <a:t>,</a:t>
            </a:r>
            <a:r>
              <a:rPr lang="en-US" sz="1300" i="1" dirty="0" smtClean="0">
                <a:solidFill>
                  <a:srgbClr val="008000"/>
                </a:solidFill>
                <a:latin typeface="Courier"/>
                <a:ea typeface="ＭＳ Ｐゴシック" charset="-128"/>
                <a:cs typeface="Courier"/>
              </a:rPr>
              <a:t>/*</a:t>
            </a:r>
            <a:r>
              <a:rPr lang="en-US" sz="1300" i="1" dirty="0" err="1" smtClean="0">
                <a:solidFill>
                  <a:srgbClr val="008000"/>
                </a:solidFill>
                <a:latin typeface="Courier"/>
                <a:ea typeface="ＭＳ Ｐゴシック" charset="-128"/>
                <a:cs typeface="Courier"/>
              </a:rPr>
              <a:t>PowerSync</a:t>
            </a:r>
            <a:r>
              <a:rPr lang="en-US" sz="1300" i="1" dirty="0" smtClean="0">
                <a:solidFill>
                  <a:srgbClr val="008000"/>
                </a:solidFill>
                <a:latin typeface="Courier"/>
                <a:ea typeface="ＭＳ Ｐゴシック" charset="-128"/>
                <a:cs typeface="Courier"/>
              </a:rPr>
              <a:t>*/</a:t>
            </a:r>
            <a:r>
              <a:rPr lang="en-US" sz="1300" i="1" dirty="0" smtClean="0">
                <a:solidFill>
                  <a:srgbClr val="DADADA">
                    <a:lumMod val="10000"/>
                  </a:srgbClr>
                </a:solidFill>
                <a:latin typeface="Courier"/>
                <a:ea typeface="ＭＳ Ｐゴシック" charset="-128"/>
                <a:cs typeface="Courier"/>
              </a:rPr>
              <a:t>false);</a:t>
            </a:r>
            <a:endParaRPr lang="en-US" sz="1300" dirty="0">
              <a:solidFill>
                <a:srgbClr val="DADADA">
                  <a:lumMod val="10000"/>
                </a:srgbClr>
              </a:solidFill>
              <a:latin typeface="Courier"/>
              <a:ea typeface="ＭＳ Ｐゴシック" charset="-128"/>
              <a:cs typeface="Courier"/>
            </a:endParaRPr>
          </a:p>
        </p:txBody>
      </p:sp>
      <p:sp>
        <p:nvSpPr>
          <p:cNvPr id="3" name="TextBox 2"/>
          <p:cNvSpPr txBox="1"/>
          <p:nvPr/>
        </p:nvSpPr>
        <p:spPr>
          <a:xfrm>
            <a:off x="4111987" y="2691845"/>
            <a:ext cx="1842725" cy="353174"/>
          </a:xfrm>
          <a:prstGeom prst="rect">
            <a:avLst/>
          </a:prstGeom>
          <a:noFill/>
        </p:spPr>
        <p:txBody>
          <a:bodyPr wrap="none" rtlCol="0">
            <a:spAutoFit/>
          </a:bodyPr>
          <a:lstStyle/>
          <a:p>
            <a:pPr defTabSz="457200"/>
            <a:r>
              <a:rPr lang="en-US" i="1" dirty="0" smtClean="0">
                <a:solidFill>
                  <a:srgbClr val="4C4C4C"/>
                </a:solidFill>
              </a:rPr>
              <a:t>Or, alternatively</a:t>
            </a:r>
          </a:p>
        </p:txBody>
      </p:sp>
      <p:sp>
        <p:nvSpPr>
          <p:cNvPr id="8" name="Content Placeholder 4"/>
          <p:cNvSpPr txBox="1">
            <a:spLocks/>
          </p:cNvSpPr>
          <p:nvPr/>
        </p:nvSpPr>
        <p:spPr>
          <a:xfrm>
            <a:off x="420026" y="4389437"/>
            <a:ext cx="9576594" cy="2438400"/>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102"/>
              </a:spcBef>
            </a:pPr>
            <a:r>
              <a:rPr lang="en-US" dirty="0" smtClean="0">
                <a:solidFill>
                  <a:srgbClr val="161616"/>
                </a:solidFill>
              </a:rPr>
              <a:t>The EI provides handles </a:t>
            </a:r>
            <a:r>
              <a:rPr lang="en-US" i="1" dirty="0" smtClean="0">
                <a:solidFill>
                  <a:srgbClr val="3366FF"/>
                </a:solidFill>
              </a:rPr>
              <a:t>data synchronization </a:t>
            </a:r>
            <a:r>
              <a:rPr lang="en-US" dirty="0" smtClean="0">
                <a:solidFill>
                  <a:srgbClr val="161616"/>
                </a:solidFill>
              </a:rPr>
              <a:t>across </a:t>
            </a:r>
            <a:r>
              <a:rPr lang="en-US" i="1" dirty="0" smtClean="0">
                <a:solidFill>
                  <a:srgbClr val="3366FF"/>
                </a:solidFill>
              </a:rPr>
              <a:t>pseudo components</a:t>
            </a:r>
            <a:r>
              <a:rPr lang="en-US" dirty="0" smtClean="0">
                <a:solidFill>
                  <a:srgbClr val="161616"/>
                </a:solidFill>
              </a:rPr>
              <a:t>.</a:t>
            </a:r>
          </a:p>
          <a:p>
            <a:pPr marL="201568" indent="-201568" defTabSz="1007943">
              <a:lnSpc>
                <a:spcPct val="100000"/>
              </a:lnSpc>
              <a:spcBef>
                <a:spcPts val="1102"/>
              </a:spcBef>
            </a:pPr>
            <a:r>
              <a:rPr lang="en-US" dirty="0" smtClean="0">
                <a:solidFill>
                  <a:srgbClr val="161616"/>
                </a:solidFill>
              </a:rPr>
              <a:t>Different data types have different synchronization method:</a:t>
            </a:r>
          </a:p>
          <a:p>
            <a:pPr marL="544468" lvl="1" indent="-201568" defTabSz="1007943">
              <a:lnSpc>
                <a:spcPct val="100000"/>
              </a:lnSpc>
              <a:spcBef>
                <a:spcPts val="1102"/>
              </a:spcBef>
            </a:pPr>
            <a:r>
              <a:rPr lang="en-US" b="1" dirty="0" smtClean="0">
                <a:solidFill>
                  <a:srgbClr val="161616"/>
                </a:solidFill>
              </a:rPr>
              <a:t>Power, Area</a:t>
            </a:r>
            <a:r>
              <a:rPr lang="en-US" dirty="0" smtClean="0">
                <a:solidFill>
                  <a:srgbClr val="161616"/>
                </a:solidFill>
              </a:rPr>
              <a:t>: </a:t>
            </a:r>
            <a:r>
              <a:rPr lang="en-US" i="1" dirty="0" smtClean="0">
                <a:solidFill>
                  <a:srgbClr val="3366FF"/>
                </a:solidFill>
              </a:rPr>
              <a:t>added up</a:t>
            </a:r>
            <a:r>
              <a:rPr lang="en-US" dirty="0" smtClean="0">
                <a:solidFill>
                  <a:srgbClr val="161616"/>
                </a:solidFill>
              </a:rPr>
              <a:t> from the bottom of the pseudo component tree.</a:t>
            </a:r>
          </a:p>
          <a:p>
            <a:pPr marL="544468" lvl="1" indent="-201568" defTabSz="1007943">
              <a:lnSpc>
                <a:spcPct val="100000"/>
              </a:lnSpc>
              <a:spcBef>
                <a:spcPts val="1102"/>
              </a:spcBef>
            </a:pPr>
            <a:r>
              <a:rPr lang="en-US" b="1" dirty="0" smtClean="0">
                <a:solidFill>
                  <a:srgbClr val="161616"/>
                </a:solidFill>
              </a:rPr>
              <a:t>Temperature, Voltage, Clock </a:t>
            </a:r>
            <a:r>
              <a:rPr lang="en-US" b="1" dirty="0" err="1" smtClean="0">
                <a:solidFill>
                  <a:srgbClr val="161616"/>
                </a:solidFill>
              </a:rPr>
              <a:t>Freq</a:t>
            </a:r>
            <a:r>
              <a:rPr lang="en-US" dirty="0" smtClean="0">
                <a:solidFill>
                  <a:srgbClr val="161616"/>
                </a:solidFill>
              </a:rPr>
              <a:t>: </a:t>
            </a:r>
            <a:r>
              <a:rPr lang="en-US" i="1" dirty="0" smtClean="0">
                <a:solidFill>
                  <a:srgbClr val="3366FF"/>
                </a:solidFill>
              </a:rPr>
              <a:t>applied identically</a:t>
            </a:r>
            <a:r>
              <a:rPr lang="en-US" dirty="0" smtClean="0">
                <a:solidFill>
                  <a:srgbClr val="161616"/>
                </a:solidFill>
              </a:rPr>
              <a:t> to sub-components.</a:t>
            </a:r>
          </a:p>
        </p:txBody>
      </p:sp>
    </p:spTree>
    <p:extLst>
      <p:ext uri="{BB962C8B-B14F-4D97-AF65-F5344CB8AC3E}">
        <p14:creationId xmlns:p14="http://schemas.microsoft.com/office/powerpoint/2010/main" val="309893776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6022" y="302738"/>
            <a:ext cx="9072563" cy="881962"/>
          </a:xfrm>
          <a:prstGeom prst="rect">
            <a:avLst/>
          </a:prstGeom>
        </p:spPr>
        <p:txBody>
          <a:bodyPr>
            <a:normAutofit/>
          </a:bodyPr>
          <a:lstStyle/>
          <a:p>
            <a:r>
              <a:rPr lang="en-US" dirty="0" smtClean="0"/>
              <a:t>Data Synchronization (2)</a:t>
            </a:r>
            <a:endParaRPr lang="en-US" sz="3400" i="1" dirty="0"/>
          </a:p>
        </p:txBody>
      </p:sp>
      <p:sp>
        <p:nvSpPr>
          <p:cNvPr id="5"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latin typeface="Tahoma"/>
              </a:rPr>
              <a:pPr/>
              <a:t>133</a:t>
            </a:fld>
            <a:endParaRPr lang="en-US" dirty="0">
              <a:latin typeface="Tahoma"/>
            </a:endParaRPr>
          </a:p>
        </p:txBody>
      </p:sp>
      <p:grpSp>
        <p:nvGrpSpPr>
          <p:cNvPr id="4" name="Group 3"/>
          <p:cNvGrpSpPr/>
          <p:nvPr/>
        </p:nvGrpSpPr>
        <p:grpSpPr>
          <a:xfrm>
            <a:off x="4735512" y="3069453"/>
            <a:ext cx="2221318" cy="786584"/>
            <a:chOff x="2285594" y="1874837"/>
            <a:chExt cx="2221318" cy="786584"/>
          </a:xfrm>
        </p:grpSpPr>
        <p:sp>
          <p:nvSpPr>
            <p:cNvPr id="10" name="Rectangle 9"/>
            <p:cNvSpPr/>
            <p:nvPr/>
          </p:nvSpPr>
          <p:spPr>
            <a:xfrm>
              <a:off x="2285594" y="1874837"/>
              <a:ext cx="2221318" cy="786584"/>
            </a:xfrm>
            <a:prstGeom prst="rect">
              <a:avLst/>
            </a:prstGeom>
            <a:solidFill>
              <a:srgbClr val="95B3D7"/>
            </a:solidFill>
            <a:ln>
              <a:solidFill>
                <a:srgbClr val="37609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500" b="1" dirty="0" smtClean="0">
                  <a:solidFill>
                    <a:srgbClr val="336699">
                      <a:lumMod val="75000"/>
                    </a:srgbClr>
                  </a:solidFill>
                </a:rPr>
                <a:t>Pseudo Component</a:t>
              </a:r>
            </a:p>
            <a:p>
              <a:pPr algn="ctr" defTabSz="457200">
                <a:lnSpc>
                  <a:spcPct val="110000"/>
                </a:lnSpc>
              </a:pPr>
              <a:endParaRPr lang="en-US" sz="1500" b="1" dirty="0">
                <a:solidFill>
                  <a:srgbClr val="336699">
                    <a:lumMod val="75000"/>
                  </a:srgbClr>
                </a:solidFill>
              </a:endParaRPr>
            </a:p>
            <a:p>
              <a:pPr algn="ctr" defTabSz="457200">
                <a:lnSpc>
                  <a:spcPct val="110000"/>
                </a:lnSpc>
              </a:pPr>
              <a:endParaRPr lang="en-US" sz="1500" b="1" dirty="0">
                <a:solidFill>
                  <a:srgbClr val="336699">
                    <a:lumMod val="75000"/>
                  </a:srgbClr>
                </a:solidFill>
              </a:endParaRPr>
            </a:p>
          </p:txBody>
        </p:sp>
        <p:sp>
          <p:nvSpPr>
            <p:cNvPr id="13" name="Rectangle 12"/>
            <p:cNvSpPr/>
            <p:nvPr/>
          </p:nvSpPr>
          <p:spPr>
            <a:xfrm>
              <a:off x="2923844" y="2198216"/>
              <a:ext cx="990371" cy="394314"/>
            </a:xfrm>
            <a:prstGeom prst="rect">
              <a:avLst/>
            </a:prstGeom>
            <a:solidFill>
              <a:schemeClr val="accent3">
                <a:lumMod val="60000"/>
                <a:lumOff val="4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200" b="1" dirty="0" smtClean="0">
                  <a:solidFill>
                    <a:srgbClr val="ACB3C1">
                      <a:lumMod val="50000"/>
                    </a:srgbClr>
                  </a:solidFill>
                </a:rPr>
                <a:t>Data Queue</a:t>
              </a:r>
              <a:endParaRPr lang="en-US" sz="1200" b="1" dirty="0">
                <a:solidFill>
                  <a:srgbClr val="ACB3C1">
                    <a:lumMod val="50000"/>
                  </a:srgbClr>
                </a:solidFill>
              </a:endParaRPr>
            </a:p>
          </p:txBody>
        </p:sp>
      </p:grpSp>
      <p:grpSp>
        <p:nvGrpSpPr>
          <p:cNvPr id="14" name="Group 13"/>
          <p:cNvGrpSpPr/>
          <p:nvPr/>
        </p:nvGrpSpPr>
        <p:grpSpPr>
          <a:xfrm>
            <a:off x="5802312" y="1341437"/>
            <a:ext cx="2221318" cy="786584"/>
            <a:chOff x="2285594" y="1874837"/>
            <a:chExt cx="2221318" cy="786584"/>
          </a:xfrm>
        </p:grpSpPr>
        <p:sp>
          <p:nvSpPr>
            <p:cNvPr id="15" name="Rectangle 14"/>
            <p:cNvSpPr/>
            <p:nvPr/>
          </p:nvSpPr>
          <p:spPr>
            <a:xfrm>
              <a:off x="2285594" y="1874837"/>
              <a:ext cx="2221318" cy="786584"/>
            </a:xfrm>
            <a:prstGeom prst="rect">
              <a:avLst/>
            </a:prstGeom>
            <a:solidFill>
              <a:srgbClr val="95B3D7"/>
            </a:solidFill>
            <a:ln>
              <a:solidFill>
                <a:srgbClr val="37609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500" b="1" dirty="0" smtClean="0">
                  <a:solidFill>
                    <a:srgbClr val="336699">
                      <a:lumMod val="75000"/>
                    </a:srgbClr>
                  </a:solidFill>
                </a:rPr>
                <a:t>Pseudo Component</a:t>
              </a:r>
            </a:p>
            <a:p>
              <a:pPr algn="ctr" defTabSz="457200">
                <a:lnSpc>
                  <a:spcPct val="110000"/>
                </a:lnSpc>
              </a:pPr>
              <a:endParaRPr lang="en-US" sz="1500" b="1" dirty="0">
                <a:solidFill>
                  <a:srgbClr val="336699">
                    <a:lumMod val="75000"/>
                  </a:srgbClr>
                </a:solidFill>
              </a:endParaRPr>
            </a:p>
            <a:p>
              <a:pPr algn="ctr" defTabSz="457200">
                <a:lnSpc>
                  <a:spcPct val="110000"/>
                </a:lnSpc>
              </a:pPr>
              <a:endParaRPr lang="en-US" sz="1500" b="1" dirty="0">
                <a:solidFill>
                  <a:srgbClr val="336699">
                    <a:lumMod val="75000"/>
                  </a:srgbClr>
                </a:solidFill>
              </a:endParaRPr>
            </a:p>
          </p:txBody>
        </p:sp>
        <p:sp>
          <p:nvSpPr>
            <p:cNvPr id="16" name="Rectangle 15"/>
            <p:cNvSpPr/>
            <p:nvPr/>
          </p:nvSpPr>
          <p:spPr>
            <a:xfrm>
              <a:off x="2923844" y="2198216"/>
              <a:ext cx="990371" cy="394314"/>
            </a:xfrm>
            <a:prstGeom prst="rect">
              <a:avLst/>
            </a:prstGeom>
            <a:solidFill>
              <a:schemeClr val="accent3">
                <a:lumMod val="60000"/>
                <a:lumOff val="4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200" b="1" dirty="0" smtClean="0">
                  <a:solidFill>
                    <a:srgbClr val="ACB3C1">
                      <a:lumMod val="50000"/>
                    </a:srgbClr>
                  </a:solidFill>
                </a:rPr>
                <a:t>Data Queue</a:t>
              </a:r>
              <a:endParaRPr lang="en-US" sz="1200" b="1" dirty="0">
                <a:solidFill>
                  <a:srgbClr val="ACB3C1">
                    <a:lumMod val="50000"/>
                  </a:srgbClr>
                </a:solidFill>
              </a:endParaRPr>
            </a:p>
          </p:txBody>
        </p:sp>
      </p:grpSp>
      <p:grpSp>
        <p:nvGrpSpPr>
          <p:cNvPr id="17" name="Group 16"/>
          <p:cNvGrpSpPr/>
          <p:nvPr/>
        </p:nvGrpSpPr>
        <p:grpSpPr>
          <a:xfrm>
            <a:off x="7173912" y="3069453"/>
            <a:ext cx="2221318" cy="786584"/>
            <a:chOff x="2285594" y="1874837"/>
            <a:chExt cx="2221318" cy="786584"/>
          </a:xfrm>
        </p:grpSpPr>
        <p:sp>
          <p:nvSpPr>
            <p:cNvPr id="18" name="Rectangle 17"/>
            <p:cNvSpPr/>
            <p:nvPr/>
          </p:nvSpPr>
          <p:spPr>
            <a:xfrm>
              <a:off x="2285594" y="1874837"/>
              <a:ext cx="2221318" cy="786584"/>
            </a:xfrm>
            <a:prstGeom prst="rect">
              <a:avLst/>
            </a:prstGeom>
            <a:solidFill>
              <a:srgbClr val="95B3D7"/>
            </a:solidFill>
            <a:ln>
              <a:solidFill>
                <a:srgbClr val="37609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500" b="1" dirty="0" smtClean="0">
                  <a:solidFill>
                    <a:srgbClr val="336699">
                      <a:lumMod val="75000"/>
                    </a:srgbClr>
                  </a:solidFill>
                </a:rPr>
                <a:t>Pseudo Component</a:t>
              </a:r>
            </a:p>
            <a:p>
              <a:pPr algn="ctr" defTabSz="457200">
                <a:lnSpc>
                  <a:spcPct val="110000"/>
                </a:lnSpc>
              </a:pPr>
              <a:endParaRPr lang="en-US" sz="1500" b="1" dirty="0">
                <a:solidFill>
                  <a:srgbClr val="336699">
                    <a:lumMod val="75000"/>
                  </a:srgbClr>
                </a:solidFill>
              </a:endParaRPr>
            </a:p>
            <a:p>
              <a:pPr algn="ctr" defTabSz="457200">
                <a:lnSpc>
                  <a:spcPct val="110000"/>
                </a:lnSpc>
              </a:pPr>
              <a:endParaRPr lang="en-US" sz="1500" b="1" dirty="0">
                <a:solidFill>
                  <a:srgbClr val="336699">
                    <a:lumMod val="75000"/>
                  </a:srgbClr>
                </a:solidFill>
              </a:endParaRPr>
            </a:p>
          </p:txBody>
        </p:sp>
        <p:sp>
          <p:nvSpPr>
            <p:cNvPr id="19" name="Rectangle 18"/>
            <p:cNvSpPr/>
            <p:nvPr/>
          </p:nvSpPr>
          <p:spPr>
            <a:xfrm>
              <a:off x="2923844" y="2198216"/>
              <a:ext cx="990371" cy="394314"/>
            </a:xfrm>
            <a:prstGeom prst="rect">
              <a:avLst/>
            </a:prstGeom>
            <a:solidFill>
              <a:schemeClr val="accent3">
                <a:lumMod val="60000"/>
                <a:lumOff val="4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200" b="1" dirty="0" smtClean="0">
                  <a:solidFill>
                    <a:srgbClr val="ACB3C1">
                      <a:lumMod val="50000"/>
                    </a:srgbClr>
                  </a:solidFill>
                </a:rPr>
                <a:t>Data Queue</a:t>
              </a:r>
              <a:endParaRPr lang="en-US" sz="1200" b="1" dirty="0">
                <a:solidFill>
                  <a:srgbClr val="ACB3C1">
                    <a:lumMod val="50000"/>
                  </a:srgbClr>
                </a:solidFill>
              </a:endParaRPr>
            </a:p>
          </p:txBody>
        </p:sp>
      </p:grpSp>
      <p:grpSp>
        <p:nvGrpSpPr>
          <p:cNvPr id="20" name="Group 19"/>
          <p:cNvGrpSpPr/>
          <p:nvPr/>
        </p:nvGrpSpPr>
        <p:grpSpPr>
          <a:xfrm>
            <a:off x="2678112" y="5355453"/>
            <a:ext cx="2221318" cy="786584"/>
            <a:chOff x="2285594" y="1874837"/>
            <a:chExt cx="2221318" cy="786584"/>
          </a:xfrm>
        </p:grpSpPr>
        <p:sp>
          <p:nvSpPr>
            <p:cNvPr id="21" name="Rectangle 20"/>
            <p:cNvSpPr/>
            <p:nvPr/>
          </p:nvSpPr>
          <p:spPr>
            <a:xfrm>
              <a:off x="2285594" y="1874837"/>
              <a:ext cx="2221318" cy="786584"/>
            </a:xfrm>
            <a:prstGeom prst="rect">
              <a:avLst/>
            </a:prstGeom>
            <a:solidFill>
              <a:srgbClr val="95B3D7"/>
            </a:solidFill>
            <a:ln>
              <a:solidFill>
                <a:srgbClr val="37609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500" b="1" dirty="0" smtClean="0">
                  <a:solidFill>
                    <a:srgbClr val="336699">
                      <a:lumMod val="75000"/>
                    </a:srgbClr>
                  </a:solidFill>
                </a:rPr>
                <a:t>Pseudo Component</a:t>
              </a:r>
            </a:p>
            <a:p>
              <a:pPr algn="ctr" defTabSz="457200">
                <a:lnSpc>
                  <a:spcPct val="110000"/>
                </a:lnSpc>
              </a:pPr>
              <a:endParaRPr lang="en-US" sz="1500" b="1" dirty="0">
                <a:solidFill>
                  <a:srgbClr val="336699">
                    <a:lumMod val="75000"/>
                  </a:srgbClr>
                </a:solidFill>
              </a:endParaRPr>
            </a:p>
            <a:p>
              <a:pPr algn="ctr" defTabSz="457200">
                <a:lnSpc>
                  <a:spcPct val="110000"/>
                </a:lnSpc>
              </a:pPr>
              <a:endParaRPr lang="en-US" sz="1500" b="1" dirty="0">
                <a:solidFill>
                  <a:srgbClr val="336699">
                    <a:lumMod val="75000"/>
                  </a:srgbClr>
                </a:solidFill>
              </a:endParaRPr>
            </a:p>
          </p:txBody>
        </p:sp>
        <p:sp>
          <p:nvSpPr>
            <p:cNvPr id="22" name="Rectangle 21"/>
            <p:cNvSpPr/>
            <p:nvPr/>
          </p:nvSpPr>
          <p:spPr>
            <a:xfrm>
              <a:off x="2923844" y="2198216"/>
              <a:ext cx="990371" cy="394314"/>
            </a:xfrm>
            <a:prstGeom prst="rect">
              <a:avLst/>
            </a:prstGeom>
            <a:solidFill>
              <a:schemeClr val="accent3">
                <a:lumMod val="60000"/>
                <a:lumOff val="4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200" b="1" dirty="0" smtClean="0">
                  <a:solidFill>
                    <a:srgbClr val="ACB3C1">
                      <a:lumMod val="50000"/>
                    </a:srgbClr>
                  </a:solidFill>
                </a:rPr>
                <a:t>Data Queue</a:t>
              </a:r>
              <a:endParaRPr lang="en-US" sz="1200" b="1" dirty="0">
                <a:solidFill>
                  <a:srgbClr val="ACB3C1">
                    <a:lumMod val="50000"/>
                  </a:srgbClr>
                </a:solidFill>
              </a:endParaRPr>
            </a:p>
          </p:txBody>
        </p:sp>
      </p:grpSp>
      <p:grpSp>
        <p:nvGrpSpPr>
          <p:cNvPr id="23" name="Group 22"/>
          <p:cNvGrpSpPr/>
          <p:nvPr/>
        </p:nvGrpSpPr>
        <p:grpSpPr>
          <a:xfrm>
            <a:off x="5040312" y="5355453"/>
            <a:ext cx="2221318" cy="786584"/>
            <a:chOff x="2285594" y="1874837"/>
            <a:chExt cx="2221318" cy="786584"/>
          </a:xfrm>
        </p:grpSpPr>
        <p:sp>
          <p:nvSpPr>
            <p:cNvPr id="24" name="Rectangle 23"/>
            <p:cNvSpPr/>
            <p:nvPr/>
          </p:nvSpPr>
          <p:spPr>
            <a:xfrm>
              <a:off x="2285594" y="1874837"/>
              <a:ext cx="2221318" cy="786584"/>
            </a:xfrm>
            <a:prstGeom prst="rect">
              <a:avLst/>
            </a:prstGeom>
            <a:solidFill>
              <a:srgbClr val="95B3D7"/>
            </a:solidFill>
            <a:ln>
              <a:solidFill>
                <a:srgbClr val="37609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500" b="1" dirty="0" smtClean="0">
                  <a:solidFill>
                    <a:srgbClr val="336699">
                      <a:lumMod val="75000"/>
                    </a:srgbClr>
                  </a:solidFill>
                </a:rPr>
                <a:t>Pseudo Component</a:t>
              </a:r>
            </a:p>
            <a:p>
              <a:pPr algn="ctr" defTabSz="457200">
                <a:lnSpc>
                  <a:spcPct val="110000"/>
                </a:lnSpc>
              </a:pPr>
              <a:endParaRPr lang="en-US" sz="1500" b="1" dirty="0">
                <a:solidFill>
                  <a:srgbClr val="336699">
                    <a:lumMod val="75000"/>
                  </a:srgbClr>
                </a:solidFill>
              </a:endParaRPr>
            </a:p>
            <a:p>
              <a:pPr algn="ctr" defTabSz="457200">
                <a:lnSpc>
                  <a:spcPct val="110000"/>
                </a:lnSpc>
              </a:pPr>
              <a:endParaRPr lang="en-US" sz="1500" b="1" dirty="0">
                <a:solidFill>
                  <a:srgbClr val="336699">
                    <a:lumMod val="75000"/>
                  </a:srgbClr>
                </a:solidFill>
              </a:endParaRPr>
            </a:p>
          </p:txBody>
        </p:sp>
        <p:sp>
          <p:nvSpPr>
            <p:cNvPr id="25" name="Rectangle 24"/>
            <p:cNvSpPr/>
            <p:nvPr/>
          </p:nvSpPr>
          <p:spPr>
            <a:xfrm>
              <a:off x="2923844" y="2198216"/>
              <a:ext cx="990371" cy="394314"/>
            </a:xfrm>
            <a:prstGeom prst="rect">
              <a:avLst/>
            </a:prstGeom>
            <a:solidFill>
              <a:schemeClr val="accent3">
                <a:lumMod val="60000"/>
                <a:lumOff val="4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200" b="1" dirty="0" smtClean="0">
                  <a:solidFill>
                    <a:srgbClr val="ACB3C1">
                      <a:lumMod val="50000"/>
                    </a:srgbClr>
                  </a:solidFill>
                </a:rPr>
                <a:t>Data Queue</a:t>
              </a:r>
              <a:endParaRPr lang="en-US" sz="1200" b="1" dirty="0">
                <a:solidFill>
                  <a:srgbClr val="ACB3C1">
                    <a:lumMod val="50000"/>
                  </a:srgbClr>
                </a:solidFill>
              </a:endParaRPr>
            </a:p>
          </p:txBody>
        </p:sp>
      </p:grpSp>
      <p:grpSp>
        <p:nvGrpSpPr>
          <p:cNvPr id="26" name="Group 25"/>
          <p:cNvGrpSpPr/>
          <p:nvPr/>
        </p:nvGrpSpPr>
        <p:grpSpPr>
          <a:xfrm>
            <a:off x="7402512" y="5355453"/>
            <a:ext cx="2221318" cy="786584"/>
            <a:chOff x="2285594" y="1874837"/>
            <a:chExt cx="2221318" cy="786584"/>
          </a:xfrm>
        </p:grpSpPr>
        <p:sp>
          <p:nvSpPr>
            <p:cNvPr id="27" name="Rectangle 26"/>
            <p:cNvSpPr/>
            <p:nvPr/>
          </p:nvSpPr>
          <p:spPr>
            <a:xfrm>
              <a:off x="2285594" y="1874837"/>
              <a:ext cx="2221318" cy="786584"/>
            </a:xfrm>
            <a:prstGeom prst="rect">
              <a:avLst/>
            </a:prstGeom>
            <a:solidFill>
              <a:srgbClr val="95B3D7"/>
            </a:solidFill>
            <a:ln>
              <a:solidFill>
                <a:srgbClr val="37609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500" b="1" dirty="0" smtClean="0">
                  <a:solidFill>
                    <a:srgbClr val="336699">
                      <a:lumMod val="75000"/>
                    </a:srgbClr>
                  </a:solidFill>
                </a:rPr>
                <a:t>Pseudo Component</a:t>
              </a:r>
            </a:p>
            <a:p>
              <a:pPr algn="ctr" defTabSz="457200">
                <a:lnSpc>
                  <a:spcPct val="110000"/>
                </a:lnSpc>
              </a:pPr>
              <a:endParaRPr lang="en-US" sz="1500" b="1" dirty="0">
                <a:solidFill>
                  <a:srgbClr val="336699">
                    <a:lumMod val="75000"/>
                  </a:srgbClr>
                </a:solidFill>
              </a:endParaRPr>
            </a:p>
            <a:p>
              <a:pPr algn="ctr" defTabSz="457200">
                <a:lnSpc>
                  <a:spcPct val="110000"/>
                </a:lnSpc>
              </a:pPr>
              <a:endParaRPr lang="en-US" sz="1500" b="1" dirty="0">
                <a:solidFill>
                  <a:srgbClr val="336699">
                    <a:lumMod val="75000"/>
                  </a:srgbClr>
                </a:solidFill>
              </a:endParaRPr>
            </a:p>
          </p:txBody>
        </p:sp>
        <p:sp>
          <p:nvSpPr>
            <p:cNvPr id="28" name="Rectangle 27"/>
            <p:cNvSpPr/>
            <p:nvPr/>
          </p:nvSpPr>
          <p:spPr>
            <a:xfrm>
              <a:off x="2923844" y="2198216"/>
              <a:ext cx="990371" cy="394314"/>
            </a:xfrm>
            <a:prstGeom prst="rect">
              <a:avLst/>
            </a:prstGeom>
            <a:solidFill>
              <a:schemeClr val="accent3">
                <a:lumMod val="60000"/>
                <a:lumOff val="4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lnSpc>
                  <a:spcPct val="110000"/>
                </a:lnSpc>
              </a:pPr>
              <a:r>
                <a:rPr lang="en-US" sz="1200" b="1" dirty="0" smtClean="0">
                  <a:solidFill>
                    <a:srgbClr val="ACB3C1">
                      <a:lumMod val="50000"/>
                    </a:srgbClr>
                  </a:solidFill>
                </a:rPr>
                <a:t>Data Queue</a:t>
              </a:r>
              <a:endParaRPr lang="en-US" sz="1200" b="1" dirty="0">
                <a:solidFill>
                  <a:srgbClr val="ACB3C1">
                    <a:lumMod val="50000"/>
                  </a:srgbClr>
                </a:solidFill>
              </a:endParaRPr>
            </a:p>
          </p:txBody>
        </p:sp>
      </p:grpSp>
      <p:sp>
        <p:nvSpPr>
          <p:cNvPr id="33" name="TextBox 32"/>
          <p:cNvSpPr txBox="1"/>
          <p:nvPr/>
        </p:nvSpPr>
        <p:spPr>
          <a:xfrm>
            <a:off x="1548291" y="1567805"/>
            <a:ext cx="4038779" cy="276999"/>
          </a:xfrm>
          <a:prstGeom prst="rect">
            <a:avLst/>
          </a:prstGeom>
          <a:noFill/>
          <a:effectLst/>
        </p:spPr>
        <p:txBody>
          <a:bodyPr wrap="none" lIns="0" tIns="0" rIns="0" bIns="0" rtlCol="0">
            <a:spAutoFit/>
          </a:bodyPr>
          <a:lstStyle/>
          <a:p>
            <a:pPr algn="ctr" defTabSz="914400" fontAlgn="auto" hangingPunct="1">
              <a:lnSpc>
                <a:spcPct val="100000"/>
              </a:lnSpc>
              <a:spcBef>
                <a:spcPts val="0"/>
              </a:spcBef>
              <a:spcAft>
                <a:spcPts val="0"/>
              </a:spcAft>
              <a:buClrTx/>
              <a:buSzTx/>
              <a:buFontTx/>
              <a:buNone/>
              <a:defRPr/>
            </a:pPr>
            <a:r>
              <a:rPr lang="en-US" i="1" kern="0" dirty="0">
                <a:solidFill>
                  <a:srgbClr val="4C4C4C"/>
                </a:solidFill>
                <a:latin typeface="Helvetica"/>
                <a:cs typeface="Helvetica"/>
              </a:rPr>
              <a:t>s</a:t>
            </a:r>
            <a:r>
              <a:rPr lang="en-US" i="1" kern="0" dirty="0" err="1" smtClean="0">
                <a:solidFill>
                  <a:srgbClr val="4C4C4C"/>
                </a:solidFill>
                <a:latin typeface="Helvetica"/>
                <a:cs typeface="Helvetica"/>
              </a:rPr>
              <a:t>ynchronize_data</a:t>
            </a:r>
            <a:r>
              <a:rPr lang="en-US" i="1" kern="0" dirty="0" smtClean="0">
                <a:solidFill>
                  <a:srgbClr val="4C4C4C"/>
                </a:solidFill>
                <a:latin typeface="Helvetica"/>
                <a:cs typeface="Helvetica"/>
              </a:rPr>
              <a:t>(EI_DATA_POWER);</a:t>
            </a:r>
          </a:p>
        </p:txBody>
      </p:sp>
      <p:cxnSp>
        <p:nvCxnSpPr>
          <p:cNvPr id="34" name="Elbow Connector 33"/>
          <p:cNvCxnSpPr>
            <a:stCxn id="27" idx="0"/>
            <a:endCxn id="21" idx="0"/>
          </p:cNvCxnSpPr>
          <p:nvPr/>
        </p:nvCxnSpPr>
        <p:spPr>
          <a:xfrm rot="16200000" flipV="1">
            <a:off x="6150971" y="2993253"/>
            <a:ext cx="12700" cy="4724400"/>
          </a:xfrm>
          <a:prstGeom prst="bentConnector3">
            <a:avLst>
              <a:gd name="adj1" fmla="val 3245945"/>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0" idx="2"/>
          </p:cNvCxnSpPr>
          <p:nvPr/>
        </p:nvCxnSpPr>
        <p:spPr>
          <a:xfrm flipH="1" flipV="1">
            <a:off x="5846171" y="3856037"/>
            <a:ext cx="0" cy="1066800"/>
          </a:xfrm>
          <a:prstGeom prst="line">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8" idx="0"/>
            <a:endCxn id="10" idx="0"/>
          </p:cNvCxnSpPr>
          <p:nvPr/>
        </p:nvCxnSpPr>
        <p:spPr>
          <a:xfrm rot="16200000" flipV="1">
            <a:off x="7065371" y="1850253"/>
            <a:ext cx="12700" cy="2438400"/>
          </a:xfrm>
          <a:prstGeom prst="bentConnector3">
            <a:avLst>
              <a:gd name="adj1" fmla="val 2763969"/>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15" idx="2"/>
          </p:cNvCxnSpPr>
          <p:nvPr/>
        </p:nvCxnSpPr>
        <p:spPr>
          <a:xfrm flipH="1" flipV="1">
            <a:off x="6912971" y="2128021"/>
            <a:ext cx="0" cy="585016"/>
          </a:xfrm>
          <a:prstGeom prst="line">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032345" y="4569638"/>
            <a:ext cx="2807084" cy="276999"/>
          </a:xfrm>
          <a:prstGeom prst="rect">
            <a:avLst/>
          </a:prstGeom>
          <a:noFill/>
          <a:effectLst/>
        </p:spPr>
        <p:txBody>
          <a:bodyPr wrap="none" lIns="0" tIns="0" rIns="0" bIns="0" rtlCol="0">
            <a:spAutoFit/>
          </a:bodyPr>
          <a:lstStyle/>
          <a:p>
            <a:pPr algn="ctr" defTabSz="914400" fontAlgn="auto" hangingPunct="1">
              <a:lnSpc>
                <a:spcPct val="100000"/>
              </a:lnSpc>
              <a:spcBef>
                <a:spcPts val="0"/>
              </a:spcBef>
              <a:spcAft>
                <a:spcPts val="0"/>
              </a:spcAft>
              <a:buClrTx/>
              <a:buSzTx/>
            </a:pPr>
            <a:r>
              <a:rPr lang="en-US" i="1" dirty="0" smtClean="0">
                <a:solidFill>
                  <a:srgbClr val="4C4C4C"/>
                </a:solidFill>
                <a:latin typeface="Helvetica"/>
                <a:ea typeface="ＭＳ Ｐゴシック" charset="-128"/>
                <a:cs typeface="Helvetica"/>
              </a:rPr>
              <a:t>∑ (sub-component </a:t>
            </a:r>
            <a:r>
              <a:rPr lang="en-US" i="1" dirty="0">
                <a:solidFill>
                  <a:srgbClr val="4C4C4C"/>
                </a:solidFill>
                <a:latin typeface="Helvetica"/>
                <a:ea typeface="ＭＳ Ｐゴシック" charset="-128"/>
                <a:cs typeface="Helvetica"/>
              </a:rPr>
              <a:t>Power</a:t>
            </a:r>
            <a:r>
              <a:rPr lang="en-US" i="1" dirty="0" smtClean="0">
                <a:solidFill>
                  <a:srgbClr val="4C4C4C"/>
                </a:solidFill>
                <a:latin typeface="Helvetica"/>
                <a:ea typeface="ＭＳ Ｐゴシック" charset="-128"/>
                <a:cs typeface="Helvetica"/>
              </a:rPr>
              <a:t>)</a:t>
            </a:r>
            <a:r>
              <a:rPr lang="en-US" i="1" kern="0" dirty="0" smtClean="0">
                <a:solidFill>
                  <a:srgbClr val="4C4C4C"/>
                </a:solidFill>
                <a:latin typeface="Helvetica"/>
                <a:cs typeface="Helvetica"/>
              </a:rPr>
              <a:t>;</a:t>
            </a:r>
            <a:endParaRPr lang="en-US" i="1" dirty="0">
              <a:solidFill>
                <a:srgbClr val="4C4C4C"/>
              </a:solidFill>
              <a:latin typeface="Helvetica"/>
              <a:ea typeface="ＭＳ Ｐゴシック" charset="-128"/>
              <a:cs typeface="Helvetica"/>
            </a:endParaRPr>
          </a:p>
        </p:txBody>
      </p:sp>
      <p:sp>
        <p:nvSpPr>
          <p:cNvPr id="53" name="TextBox 52"/>
          <p:cNvSpPr txBox="1"/>
          <p:nvPr/>
        </p:nvSpPr>
        <p:spPr>
          <a:xfrm>
            <a:off x="7108596" y="2344535"/>
            <a:ext cx="2807084" cy="276999"/>
          </a:xfrm>
          <a:prstGeom prst="rect">
            <a:avLst/>
          </a:prstGeom>
          <a:noFill/>
          <a:effectLst/>
        </p:spPr>
        <p:txBody>
          <a:bodyPr wrap="none" lIns="0" tIns="0" rIns="0" bIns="0" rtlCol="0">
            <a:spAutoFit/>
          </a:bodyPr>
          <a:lstStyle/>
          <a:p>
            <a:pPr algn="ctr" defTabSz="914400" fontAlgn="auto" hangingPunct="1">
              <a:lnSpc>
                <a:spcPct val="100000"/>
              </a:lnSpc>
              <a:spcBef>
                <a:spcPts val="0"/>
              </a:spcBef>
              <a:spcAft>
                <a:spcPts val="0"/>
              </a:spcAft>
              <a:buClrTx/>
              <a:buSzTx/>
            </a:pPr>
            <a:r>
              <a:rPr lang="en-US" i="1" dirty="0" smtClean="0">
                <a:solidFill>
                  <a:srgbClr val="4C4C4C"/>
                </a:solidFill>
                <a:latin typeface="Helvetica"/>
                <a:ea typeface="ＭＳ Ｐゴシック" charset="-128"/>
                <a:cs typeface="Helvetica"/>
              </a:rPr>
              <a:t>∑ (sub-component </a:t>
            </a:r>
            <a:r>
              <a:rPr lang="en-US" i="1" dirty="0">
                <a:solidFill>
                  <a:srgbClr val="4C4C4C"/>
                </a:solidFill>
                <a:latin typeface="Helvetica"/>
                <a:ea typeface="ＭＳ Ｐゴシック" charset="-128"/>
                <a:cs typeface="Helvetica"/>
              </a:rPr>
              <a:t>Power</a:t>
            </a:r>
            <a:r>
              <a:rPr lang="en-US" i="1" dirty="0" smtClean="0">
                <a:solidFill>
                  <a:srgbClr val="4C4C4C"/>
                </a:solidFill>
                <a:latin typeface="Helvetica"/>
                <a:ea typeface="ＭＳ Ｐゴシック" charset="-128"/>
                <a:cs typeface="Helvetica"/>
              </a:rPr>
              <a:t>)</a:t>
            </a:r>
            <a:r>
              <a:rPr lang="en-US" i="1" kern="0" dirty="0" smtClean="0">
                <a:solidFill>
                  <a:srgbClr val="4C4C4C"/>
                </a:solidFill>
                <a:latin typeface="Helvetica"/>
                <a:cs typeface="Helvetica"/>
              </a:rPr>
              <a:t>;</a:t>
            </a:r>
            <a:endParaRPr lang="en-US" i="1" dirty="0">
              <a:solidFill>
                <a:srgbClr val="4C4C4C"/>
              </a:solidFill>
              <a:latin typeface="Helvetica"/>
              <a:ea typeface="ＭＳ Ｐゴシック" charset="-128"/>
              <a:cs typeface="Helvetica"/>
            </a:endParaRPr>
          </a:p>
        </p:txBody>
      </p:sp>
      <p:cxnSp>
        <p:nvCxnSpPr>
          <p:cNvPr id="54" name="Straight Connector 53"/>
          <p:cNvCxnSpPr/>
          <p:nvPr/>
        </p:nvCxnSpPr>
        <p:spPr>
          <a:xfrm flipH="1" flipV="1">
            <a:off x="6150501" y="4960660"/>
            <a:ext cx="470" cy="410233"/>
          </a:xfrm>
          <a:prstGeom prst="line">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78122" y="2332037"/>
            <a:ext cx="3090590" cy="2492990"/>
          </a:xfrm>
          <a:prstGeom prst="rect">
            <a:avLst/>
          </a:prstGeom>
          <a:noFill/>
          <a:effectLst/>
        </p:spPr>
        <p:txBody>
          <a:bodyPr wrap="none" lIns="0" tIns="0" rIns="0" bIns="0" rtlCol="0">
            <a:spAutoFit/>
          </a:bodyPr>
          <a:lstStyle/>
          <a:p>
            <a:pPr defTabSz="914400" fontAlgn="auto" hangingPunct="1">
              <a:lnSpc>
                <a:spcPct val="100000"/>
              </a:lnSpc>
              <a:spcBef>
                <a:spcPts val="0"/>
              </a:spcBef>
              <a:spcAft>
                <a:spcPts val="0"/>
              </a:spcAft>
              <a:buClrTx/>
              <a:buSzTx/>
            </a:pPr>
            <a:r>
              <a:rPr lang="en-US" b="1" dirty="0" smtClean="0">
                <a:solidFill>
                  <a:srgbClr val="4C4C4C"/>
                </a:solidFill>
                <a:latin typeface="Helvetica"/>
                <a:ea typeface="ＭＳ Ｐゴシック" charset="-128"/>
                <a:cs typeface="Helvetica"/>
              </a:rPr>
              <a:t>Queue Error Detection:</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Time discontinuous</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Time </a:t>
            </a:r>
            <a:r>
              <a:rPr lang="en-US" dirty="0" err="1" smtClean="0">
                <a:solidFill>
                  <a:srgbClr val="4C4C4C"/>
                </a:solidFill>
                <a:latin typeface="Helvetica"/>
                <a:ea typeface="ＭＳ Ｐゴシック" charset="-128"/>
                <a:cs typeface="Helvetica"/>
              </a:rPr>
              <a:t>outorder</a:t>
            </a:r>
            <a:endParaRPr lang="en-US" dirty="0" smtClean="0">
              <a:solidFill>
                <a:srgbClr val="4C4C4C"/>
              </a:solidFill>
              <a:latin typeface="Helvetica"/>
              <a:ea typeface="ＭＳ Ｐゴシック" charset="-128"/>
              <a:cs typeface="Helvetica"/>
            </a:endParaRP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Time overlap</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Time invalid</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Data duplicated</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Data invalid</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Data type invalid</a:t>
            </a:r>
          </a:p>
          <a:p>
            <a:pPr marL="285750" indent="-285750" defTabSz="914400" fontAlgn="auto" hangingPunct="1">
              <a:lnSpc>
                <a:spcPct val="100000"/>
              </a:lnSpc>
              <a:spcBef>
                <a:spcPts val="0"/>
              </a:spcBef>
              <a:spcAft>
                <a:spcPts val="0"/>
              </a:spcAft>
              <a:buClrTx/>
              <a:buSzTx/>
              <a:buFont typeface="Arial"/>
              <a:buChar char="•"/>
            </a:pPr>
            <a:r>
              <a:rPr lang="en-US" dirty="0" smtClean="0">
                <a:solidFill>
                  <a:srgbClr val="4C4C4C"/>
                </a:solidFill>
                <a:latin typeface="Helvetica"/>
                <a:ea typeface="ＭＳ Ｐゴシック" charset="-128"/>
                <a:cs typeface="Helvetica"/>
              </a:rPr>
              <a:t>Invalid pseudo component</a:t>
            </a:r>
            <a:endParaRPr lang="en-US" dirty="0">
              <a:solidFill>
                <a:srgbClr val="4C4C4C"/>
              </a:solidFill>
              <a:latin typeface="Helvetica"/>
              <a:ea typeface="ＭＳ Ｐゴシック" charset="-128"/>
              <a:cs typeface="Helvetica"/>
            </a:endParaRPr>
          </a:p>
        </p:txBody>
      </p:sp>
    </p:spTree>
    <p:extLst>
      <p:ext uri="{BB962C8B-B14F-4D97-AF65-F5344CB8AC3E}">
        <p14:creationId xmlns:p14="http://schemas.microsoft.com/office/powerpoint/2010/main" val="117282369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Data Manipulation</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134</a:t>
            </a:fld>
            <a:endParaRPr lang="en-US">
              <a:solidFill>
                <a:srgbClr val="E5FFFF"/>
              </a:solidFill>
            </a:endParaRPr>
          </a:p>
        </p:txBody>
      </p:sp>
      <p:sp>
        <p:nvSpPr>
          <p:cNvPr id="8" name="Content Placeholder 4"/>
          <p:cNvSpPr txBox="1">
            <a:spLocks/>
          </p:cNvSpPr>
          <p:nvPr/>
        </p:nvSpPr>
        <p:spPr>
          <a:xfrm>
            <a:off x="420026" y="1007958"/>
            <a:ext cx="9576594" cy="6299729"/>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102"/>
              </a:spcBef>
            </a:pPr>
            <a:r>
              <a:rPr lang="en-US" dirty="0">
                <a:solidFill>
                  <a:srgbClr val="161616"/>
                </a:solidFill>
              </a:rPr>
              <a:t> Each pseudo component includes </a:t>
            </a:r>
            <a:r>
              <a:rPr lang="en-US" i="1" dirty="0">
                <a:solidFill>
                  <a:srgbClr val="FF0000"/>
                </a:solidFill>
              </a:rPr>
              <a:t>data queues</a:t>
            </a:r>
            <a:r>
              <a:rPr lang="en-US" dirty="0">
                <a:solidFill>
                  <a:srgbClr val="161616"/>
                </a:solidFill>
              </a:rPr>
              <a:t> to store </a:t>
            </a:r>
            <a:r>
              <a:rPr lang="en-US" i="1" dirty="0">
                <a:solidFill>
                  <a:srgbClr val="3366FF"/>
                </a:solidFill>
              </a:rPr>
              <a:t>computed results</a:t>
            </a:r>
            <a:r>
              <a:rPr lang="en-US" dirty="0">
                <a:solidFill>
                  <a:srgbClr val="161616"/>
                </a:solidFill>
              </a:rPr>
              <a:t> or </a:t>
            </a:r>
            <a:r>
              <a:rPr lang="en-US" i="1" dirty="0">
                <a:solidFill>
                  <a:srgbClr val="3366FF"/>
                </a:solidFill>
              </a:rPr>
              <a:t>shared data</a:t>
            </a:r>
            <a:r>
              <a:rPr lang="en-US" dirty="0">
                <a:solidFill>
                  <a:srgbClr val="161616"/>
                </a:solidFill>
              </a:rPr>
              <a:t>.</a:t>
            </a:r>
            <a:endParaRPr lang="en-US" sz="2000" dirty="0">
              <a:solidFill>
                <a:srgbClr val="161616"/>
              </a:solidFill>
            </a:endParaRPr>
          </a:p>
          <a:p>
            <a:pPr marL="201568" indent="-201568" defTabSz="1007943">
              <a:lnSpc>
                <a:spcPct val="100000"/>
              </a:lnSpc>
              <a:spcBef>
                <a:spcPts val="1102"/>
              </a:spcBef>
            </a:pPr>
            <a:r>
              <a:rPr lang="en-US" dirty="0">
                <a:solidFill>
                  <a:srgbClr val="161616"/>
                </a:solidFill>
              </a:rPr>
              <a:t> Data are of discrete time, and thus associated with </a:t>
            </a:r>
            <a:r>
              <a:rPr lang="en-US" i="1" dirty="0">
                <a:solidFill>
                  <a:srgbClr val="3366FF"/>
                </a:solidFill>
              </a:rPr>
              <a:t>time</a:t>
            </a:r>
            <a:r>
              <a:rPr lang="en-US" dirty="0">
                <a:solidFill>
                  <a:srgbClr val="161616"/>
                </a:solidFill>
              </a:rPr>
              <a:t>, </a:t>
            </a:r>
            <a:r>
              <a:rPr lang="en-US" i="1" dirty="0">
                <a:solidFill>
                  <a:srgbClr val="3366FF"/>
                </a:solidFill>
              </a:rPr>
              <a:t>period</a:t>
            </a:r>
            <a:r>
              <a:rPr lang="en-US" dirty="0">
                <a:solidFill>
                  <a:srgbClr val="3366FF"/>
                </a:solidFill>
              </a:rPr>
              <a:t> </a:t>
            </a:r>
            <a:r>
              <a:rPr lang="en-US" dirty="0">
                <a:solidFill>
                  <a:srgbClr val="161616"/>
                </a:solidFill>
              </a:rPr>
              <a:t>information.</a:t>
            </a:r>
          </a:p>
          <a:p>
            <a:pPr marL="201568" indent="-201568" defTabSz="1007943">
              <a:lnSpc>
                <a:spcPct val="100000"/>
              </a:lnSpc>
              <a:spcBef>
                <a:spcPts val="1102"/>
              </a:spcBef>
            </a:pPr>
            <a:endParaRPr lang="en-US" dirty="0">
              <a:solidFill>
                <a:srgbClr val="161616"/>
              </a:solidFill>
            </a:endParaRPr>
          </a:p>
          <a:p>
            <a:pPr marL="201568" indent="-201568" defTabSz="1007943">
              <a:lnSpc>
                <a:spcPct val="100000"/>
              </a:lnSpc>
              <a:spcBef>
                <a:spcPts val="1102"/>
              </a:spcBef>
            </a:pPr>
            <a:endParaRPr lang="en-US" dirty="0">
              <a:solidFill>
                <a:srgbClr val="161616"/>
              </a:solidFill>
            </a:endParaRPr>
          </a:p>
          <a:p>
            <a:pPr marL="579507" lvl="1" indent="-201568" defTabSz="1007943">
              <a:lnSpc>
                <a:spcPct val="100000"/>
              </a:lnSpc>
              <a:spcBef>
                <a:spcPts val="551"/>
              </a:spcBef>
            </a:pPr>
            <a:r>
              <a:rPr lang="en-US" b="1" dirty="0">
                <a:solidFill>
                  <a:srgbClr val="161616"/>
                </a:solidFill>
              </a:rPr>
              <a:t> Closed Queue</a:t>
            </a:r>
            <a:r>
              <a:rPr lang="en-US" dirty="0">
                <a:solidFill>
                  <a:srgbClr val="161616"/>
                </a:solidFill>
              </a:rPr>
              <a:t>: </a:t>
            </a:r>
          </a:p>
          <a:p>
            <a:pPr marL="957447" lvl="2" indent="-201568" defTabSz="1007943">
              <a:lnSpc>
                <a:spcPct val="100000"/>
              </a:lnSpc>
              <a:spcBef>
                <a:spcPts val="551"/>
              </a:spcBef>
            </a:pPr>
            <a:r>
              <a:rPr lang="en-US" dirty="0">
                <a:solidFill>
                  <a:srgbClr val="161616"/>
                </a:solidFill>
              </a:rPr>
              <a:t>This queue type is used for </a:t>
            </a:r>
            <a:r>
              <a:rPr lang="en-US" i="1" dirty="0">
                <a:solidFill>
                  <a:srgbClr val="3366FF"/>
                </a:solidFill>
              </a:rPr>
              <a:t>periodically calculated and sampled data</a:t>
            </a:r>
            <a:r>
              <a:rPr lang="en-US" dirty="0">
                <a:solidFill>
                  <a:srgbClr val="161616"/>
                </a:solidFill>
              </a:rPr>
              <a:t> such as power, temperature, etc.</a:t>
            </a:r>
          </a:p>
          <a:p>
            <a:pPr marL="957447" lvl="2" indent="-201568" defTabSz="1007943">
              <a:lnSpc>
                <a:spcPct val="100000"/>
              </a:lnSpc>
              <a:spcBef>
                <a:spcPts val="551"/>
              </a:spcBef>
            </a:pPr>
            <a:r>
              <a:rPr lang="en-US" dirty="0">
                <a:solidFill>
                  <a:srgbClr val="161616"/>
                </a:solidFill>
              </a:rPr>
              <a:t>Data are </a:t>
            </a:r>
            <a:r>
              <a:rPr lang="en-US" i="1" dirty="0">
                <a:solidFill>
                  <a:srgbClr val="3366FF"/>
                </a:solidFill>
              </a:rPr>
              <a:t>continuous to the left</a:t>
            </a:r>
            <a:r>
              <a:rPr lang="en-US" dirty="0">
                <a:solidFill>
                  <a:srgbClr val="161616"/>
                </a:solidFill>
              </a:rPr>
              <a:t>; valid interval = (time-period, time]</a:t>
            </a:r>
          </a:p>
          <a:p>
            <a:pPr marL="579507" lvl="1" indent="-201568" defTabSz="1007943">
              <a:lnSpc>
                <a:spcPct val="100000"/>
              </a:lnSpc>
              <a:spcBef>
                <a:spcPts val="551"/>
              </a:spcBef>
            </a:pPr>
            <a:r>
              <a:rPr lang="en-US" b="1" dirty="0">
                <a:solidFill>
                  <a:srgbClr val="161616"/>
                </a:solidFill>
              </a:rPr>
              <a:t> Open Queue</a:t>
            </a:r>
            <a:r>
              <a:rPr lang="en-US" dirty="0">
                <a:solidFill>
                  <a:srgbClr val="161616"/>
                </a:solidFill>
              </a:rPr>
              <a:t>: This queue type is used for </a:t>
            </a:r>
            <a:r>
              <a:rPr lang="en-US" i="1" dirty="0" err="1">
                <a:solidFill>
                  <a:srgbClr val="3366FF"/>
                </a:solidFill>
              </a:rPr>
              <a:t>aperiodically</a:t>
            </a:r>
            <a:r>
              <a:rPr lang="en-US" i="1" dirty="0">
                <a:solidFill>
                  <a:srgbClr val="3366FF"/>
                </a:solidFill>
              </a:rPr>
              <a:t> controlled data</a:t>
            </a:r>
            <a:r>
              <a:rPr lang="en-US" dirty="0">
                <a:solidFill>
                  <a:srgbClr val="161616"/>
                </a:solidFill>
              </a:rPr>
              <a:t> such as voltage, clock frequency, etc.</a:t>
            </a:r>
          </a:p>
          <a:p>
            <a:pPr marL="957447" lvl="2" indent="-201568" defTabSz="1007943">
              <a:lnSpc>
                <a:spcPct val="100000"/>
              </a:lnSpc>
              <a:spcBef>
                <a:spcPts val="551"/>
              </a:spcBef>
            </a:pPr>
            <a:r>
              <a:rPr lang="en-US" dirty="0">
                <a:solidFill>
                  <a:srgbClr val="161616"/>
                </a:solidFill>
              </a:rPr>
              <a:t>Data are </a:t>
            </a:r>
            <a:r>
              <a:rPr lang="en-US" i="1" dirty="0">
                <a:solidFill>
                  <a:srgbClr val="3366FF"/>
                </a:solidFill>
              </a:rPr>
              <a:t>continuous to the right</a:t>
            </a:r>
            <a:r>
              <a:rPr lang="en-US" dirty="0">
                <a:solidFill>
                  <a:srgbClr val="161616"/>
                </a:solidFill>
              </a:rPr>
              <a:t>; valid interval = [time, unknown)</a:t>
            </a:r>
          </a:p>
          <a:p>
            <a:pPr marL="201568" indent="-201568" defTabSz="1007943">
              <a:lnSpc>
                <a:spcPct val="100000"/>
              </a:lnSpc>
              <a:spcBef>
                <a:spcPts val="1102"/>
              </a:spcBef>
            </a:pPr>
            <a:r>
              <a:rPr lang="en-US" dirty="0">
                <a:solidFill>
                  <a:srgbClr val="161616"/>
                </a:solidFill>
              </a:rPr>
              <a:t> The insertion of data triggers the </a:t>
            </a:r>
            <a:r>
              <a:rPr lang="en-US" i="1" dirty="0">
                <a:solidFill>
                  <a:srgbClr val="3366FF"/>
                </a:solidFill>
              </a:rPr>
              <a:t>callback function</a:t>
            </a:r>
            <a:r>
              <a:rPr lang="en-US" dirty="0">
                <a:solidFill>
                  <a:srgbClr val="161616"/>
                </a:solidFill>
              </a:rPr>
              <a:t> of the library model (if any) to </a:t>
            </a:r>
            <a:r>
              <a:rPr lang="en-US" i="1" dirty="0">
                <a:solidFill>
                  <a:srgbClr val="3366FF"/>
                </a:solidFill>
              </a:rPr>
              <a:t>update dependent variables and states</a:t>
            </a:r>
            <a:r>
              <a:rPr lang="en-US" dirty="0">
                <a:solidFill>
                  <a:srgbClr val="161616"/>
                </a:solidFill>
              </a:rPr>
              <a:t>.</a:t>
            </a:r>
          </a:p>
        </p:txBody>
      </p:sp>
      <p:grpSp>
        <p:nvGrpSpPr>
          <p:cNvPr id="4" name="Group 3"/>
          <p:cNvGrpSpPr/>
          <p:nvPr/>
        </p:nvGrpSpPr>
        <p:grpSpPr>
          <a:xfrm>
            <a:off x="2258351" y="2549115"/>
            <a:ext cx="7570258" cy="1234221"/>
            <a:chOff x="1972320" y="2209800"/>
            <a:chExt cx="6866880" cy="1119664"/>
          </a:xfrm>
        </p:grpSpPr>
        <p:cxnSp>
          <p:nvCxnSpPr>
            <p:cNvPr id="11" name="Straight Arrow Connector 10"/>
            <p:cNvCxnSpPr/>
            <p:nvPr/>
          </p:nvCxnSpPr>
          <p:spPr>
            <a:xfrm>
              <a:off x="1972320" y="2715399"/>
              <a:ext cx="4952999" cy="0"/>
            </a:xfrm>
            <a:prstGeom prst="straightConnector1">
              <a:avLst/>
            </a:prstGeom>
            <a:ln>
              <a:solidFill>
                <a:srgbClr val="161616"/>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925320" y="2544634"/>
              <a:ext cx="1913880" cy="323165"/>
            </a:xfrm>
            <a:prstGeom prst="rect">
              <a:avLst/>
            </a:prstGeom>
            <a:noFill/>
          </p:spPr>
          <p:txBody>
            <a:bodyPr wrap="none" rtlCol="0">
              <a:spAutoFit/>
            </a:bodyPr>
            <a:lstStyle/>
            <a:p>
              <a:pPr defTabSz="1007943" eaLnBrk="0">
                <a:lnSpc>
                  <a:spcPct val="100000"/>
                </a:lnSpc>
                <a:buClrTx/>
                <a:buSzTx/>
              </a:pPr>
              <a:r>
                <a:rPr lang="en-US" sz="1700" i="1" dirty="0">
                  <a:solidFill>
                    <a:srgbClr val="161616"/>
                  </a:solidFill>
                  <a:latin typeface="Tahoma" pitchFamily="34" charset="0"/>
                  <a:ea typeface="ＭＳ Ｐゴシック" charset="-128"/>
                </a:rPr>
                <a:t>Simulation Progress</a:t>
              </a:r>
            </a:p>
          </p:txBody>
        </p:sp>
        <p:cxnSp>
          <p:nvCxnSpPr>
            <p:cNvPr id="13" name="Straight Arrow Connector 12"/>
            <p:cNvCxnSpPr/>
            <p:nvPr/>
          </p:nvCxnSpPr>
          <p:spPr>
            <a:xfrm>
              <a:off x="3343920" y="2486799"/>
              <a:ext cx="0" cy="457200"/>
            </a:xfrm>
            <a:prstGeom prst="straightConnector1">
              <a:avLst/>
            </a:prstGeom>
            <a:ln>
              <a:solidFill>
                <a:srgbClr val="161616"/>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715520" y="2486799"/>
              <a:ext cx="0" cy="457200"/>
            </a:xfrm>
            <a:prstGeom prst="straightConnector1">
              <a:avLst/>
            </a:prstGeom>
            <a:ln>
              <a:solidFill>
                <a:srgbClr val="161616"/>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087120" y="2486799"/>
              <a:ext cx="0" cy="457200"/>
            </a:xfrm>
            <a:prstGeom prst="straightConnector1">
              <a:avLst/>
            </a:prstGeom>
            <a:ln>
              <a:solidFill>
                <a:srgbClr val="161616"/>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689870" y="2867799"/>
              <a:ext cx="1250342" cy="461665"/>
            </a:xfrm>
            <a:prstGeom prst="rect">
              <a:avLst/>
            </a:prstGeom>
            <a:noFill/>
          </p:spPr>
          <p:txBody>
            <a:bodyPr wrap="none" rtlCol="0">
              <a:spAutoFit/>
            </a:bodyPr>
            <a:lstStyle/>
            <a:p>
              <a:pPr defTabSz="1007943" eaLnBrk="0">
                <a:lnSpc>
                  <a:spcPct val="100000"/>
                </a:lnSpc>
                <a:buClrTx/>
                <a:buSzTx/>
              </a:pPr>
              <a:r>
                <a:rPr lang="en-US" sz="1300" i="1" dirty="0">
                  <a:solidFill>
                    <a:srgbClr val="080808"/>
                  </a:solidFill>
                  <a:latin typeface="Tahoma" pitchFamily="34" charset="0"/>
                  <a:ea typeface="ＭＳ Ｐゴシック" charset="-128"/>
                </a:rPr>
                <a:t>Time = 0.1sec</a:t>
              </a:r>
            </a:p>
            <a:p>
              <a:pPr defTabSz="1007943" eaLnBrk="0">
                <a:lnSpc>
                  <a:spcPct val="100000"/>
                </a:lnSpc>
                <a:buClrTx/>
                <a:buSzTx/>
              </a:pPr>
              <a:r>
                <a:rPr lang="en-US" sz="1300" i="1" dirty="0">
                  <a:solidFill>
                    <a:srgbClr val="080808"/>
                  </a:solidFill>
                  <a:latin typeface="Tahoma" pitchFamily="34" charset="0"/>
                  <a:ea typeface="ＭＳ Ｐゴシック" charset="-128"/>
                </a:rPr>
                <a:t>Period = 0.1sec</a:t>
              </a:r>
            </a:p>
          </p:txBody>
        </p:sp>
        <p:sp>
          <p:nvSpPr>
            <p:cNvPr id="16" name="TextBox 15"/>
            <p:cNvSpPr txBox="1"/>
            <p:nvPr/>
          </p:nvSpPr>
          <p:spPr>
            <a:xfrm>
              <a:off x="4077345" y="2867799"/>
              <a:ext cx="1250342" cy="461665"/>
            </a:xfrm>
            <a:prstGeom prst="rect">
              <a:avLst/>
            </a:prstGeom>
            <a:noFill/>
          </p:spPr>
          <p:txBody>
            <a:bodyPr wrap="none" rtlCol="0">
              <a:spAutoFit/>
            </a:bodyPr>
            <a:lstStyle/>
            <a:p>
              <a:pPr defTabSz="1007943" eaLnBrk="0">
                <a:lnSpc>
                  <a:spcPct val="100000"/>
                </a:lnSpc>
                <a:buClrTx/>
                <a:buSzTx/>
              </a:pPr>
              <a:r>
                <a:rPr lang="en-US" sz="1300" i="1" dirty="0">
                  <a:solidFill>
                    <a:srgbClr val="080808"/>
                  </a:solidFill>
                  <a:latin typeface="Tahoma" pitchFamily="34" charset="0"/>
                  <a:ea typeface="ＭＳ Ｐゴシック" charset="-128"/>
                </a:rPr>
                <a:t>Time = 0.2sec</a:t>
              </a:r>
            </a:p>
            <a:p>
              <a:pPr defTabSz="1007943" eaLnBrk="0">
                <a:lnSpc>
                  <a:spcPct val="100000"/>
                </a:lnSpc>
                <a:buClrTx/>
                <a:buSzTx/>
              </a:pPr>
              <a:r>
                <a:rPr lang="en-US" sz="1300" i="1" dirty="0">
                  <a:solidFill>
                    <a:srgbClr val="080808"/>
                  </a:solidFill>
                  <a:latin typeface="Tahoma" pitchFamily="34" charset="0"/>
                  <a:ea typeface="ＭＳ Ｐゴシック" charset="-128"/>
                </a:rPr>
                <a:t>Period = 0.1sec</a:t>
              </a:r>
            </a:p>
          </p:txBody>
        </p:sp>
        <p:sp>
          <p:nvSpPr>
            <p:cNvPr id="17" name="TextBox 16"/>
            <p:cNvSpPr txBox="1"/>
            <p:nvPr/>
          </p:nvSpPr>
          <p:spPr>
            <a:xfrm>
              <a:off x="5448945" y="2867799"/>
              <a:ext cx="1250342" cy="461665"/>
            </a:xfrm>
            <a:prstGeom prst="rect">
              <a:avLst/>
            </a:prstGeom>
            <a:noFill/>
          </p:spPr>
          <p:txBody>
            <a:bodyPr wrap="none" rtlCol="0">
              <a:spAutoFit/>
            </a:bodyPr>
            <a:lstStyle/>
            <a:p>
              <a:pPr defTabSz="1007943" eaLnBrk="0">
                <a:lnSpc>
                  <a:spcPct val="100000"/>
                </a:lnSpc>
                <a:buClrTx/>
                <a:buSzTx/>
              </a:pPr>
              <a:r>
                <a:rPr lang="en-US" sz="1300" i="1" dirty="0">
                  <a:solidFill>
                    <a:srgbClr val="080808"/>
                  </a:solidFill>
                  <a:latin typeface="Tahoma" pitchFamily="34" charset="0"/>
                  <a:ea typeface="ＭＳ Ｐゴシック" charset="-128"/>
                </a:rPr>
                <a:t>Time = 0.3sec</a:t>
              </a:r>
            </a:p>
            <a:p>
              <a:pPr defTabSz="1007943" eaLnBrk="0">
                <a:lnSpc>
                  <a:spcPct val="100000"/>
                </a:lnSpc>
                <a:buClrTx/>
                <a:buSzTx/>
              </a:pPr>
              <a:r>
                <a:rPr lang="en-US" sz="1300" i="1" dirty="0">
                  <a:solidFill>
                    <a:srgbClr val="080808"/>
                  </a:solidFill>
                  <a:latin typeface="Tahoma" pitchFamily="34" charset="0"/>
                  <a:ea typeface="ＭＳ Ｐゴシック" charset="-128"/>
                </a:rPr>
                <a:t>Period = 0.1sec</a:t>
              </a:r>
            </a:p>
          </p:txBody>
        </p:sp>
        <p:sp>
          <p:nvSpPr>
            <p:cNvPr id="18" name="TextBox 17"/>
            <p:cNvSpPr txBox="1"/>
            <p:nvPr/>
          </p:nvSpPr>
          <p:spPr>
            <a:xfrm>
              <a:off x="2200920" y="2209800"/>
              <a:ext cx="2362200" cy="323165"/>
            </a:xfrm>
            <a:prstGeom prst="rect">
              <a:avLst/>
            </a:prstGeom>
            <a:noFill/>
          </p:spPr>
          <p:txBody>
            <a:bodyPr wrap="square" rtlCol="0">
              <a:spAutoFit/>
            </a:bodyPr>
            <a:lstStyle/>
            <a:p>
              <a:pPr algn="ctr" defTabSz="1007943" eaLnBrk="0">
                <a:lnSpc>
                  <a:spcPct val="100000"/>
                </a:lnSpc>
                <a:buClrTx/>
                <a:buSzTx/>
              </a:pPr>
              <a:r>
                <a:rPr lang="en-US" sz="1700" i="1" dirty="0">
                  <a:solidFill>
                    <a:srgbClr val="080808"/>
                  </a:solidFill>
                  <a:latin typeface="Tahoma" pitchFamily="34" charset="0"/>
                  <a:ea typeface="ＭＳ Ｐゴシック" charset="-128"/>
                </a:rPr>
                <a:t>Sampling &amp; Calculation</a:t>
              </a:r>
            </a:p>
          </p:txBody>
        </p:sp>
      </p:grpSp>
    </p:spTree>
    <p:extLst>
      <p:ext uri="{BB962C8B-B14F-4D97-AF65-F5344CB8AC3E}">
        <p14:creationId xmlns:p14="http://schemas.microsoft.com/office/powerpoint/2010/main" val="17135956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Data Queue Structure</a:t>
            </a:r>
            <a:endParaRPr lang="en-US"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135</a:t>
            </a:fld>
            <a:endParaRPr lang="en-US">
              <a:solidFill>
                <a:srgbClr val="E5FFFF"/>
              </a:solidFill>
            </a:endParaRPr>
          </a:p>
        </p:txBody>
      </p:sp>
      <p:sp>
        <p:nvSpPr>
          <p:cNvPr id="8" name="Content Placeholder 4"/>
          <p:cNvSpPr txBox="1">
            <a:spLocks/>
          </p:cNvSpPr>
          <p:nvPr/>
        </p:nvSpPr>
        <p:spPr>
          <a:xfrm>
            <a:off x="420026" y="1259947"/>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Each pseudo component includes </a:t>
            </a:r>
            <a:r>
              <a:rPr lang="en-US" i="1" dirty="0">
                <a:solidFill>
                  <a:srgbClr val="FF0000"/>
                </a:solidFill>
              </a:rPr>
              <a:t>data queues</a:t>
            </a:r>
            <a:r>
              <a:rPr lang="en-US" dirty="0">
                <a:solidFill>
                  <a:srgbClr val="161616"/>
                </a:solidFill>
              </a:rPr>
              <a:t> to store </a:t>
            </a:r>
            <a:r>
              <a:rPr lang="en-US" i="1" dirty="0">
                <a:solidFill>
                  <a:srgbClr val="3366FF"/>
                </a:solidFill>
              </a:rPr>
              <a:t>computed results</a:t>
            </a:r>
            <a:r>
              <a:rPr lang="en-US" dirty="0">
                <a:solidFill>
                  <a:srgbClr val="161616"/>
                </a:solidFill>
              </a:rPr>
              <a:t> or </a:t>
            </a:r>
            <a:r>
              <a:rPr lang="en-US" i="1" dirty="0">
                <a:solidFill>
                  <a:srgbClr val="3366FF"/>
                </a:solidFill>
              </a:rPr>
              <a:t>shared data</a:t>
            </a:r>
            <a:r>
              <a:rPr lang="en-US" dirty="0">
                <a:solidFill>
                  <a:srgbClr val="161616"/>
                </a:solidFill>
              </a:rPr>
              <a:t>.</a:t>
            </a:r>
            <a:endParaRPr lang="en-US" sz="2000" dirty="0">
              <a:solidFill>
                <a:srgbClr val="161616"/>
              </a:solidFill>
            </a:endParaRPr>
          </a:p>
        </p:txBody>
      </p:sp>
      <p:sp>
        <p:nvSpPr>
          <p:cNvPr id="6" name="TextBox 5"/>
          <p:cNvSpPr txBox="1"/>
          <p:nvPr/>
        </p:nvSpPr>
        <p:spPr>
          <a:xfrm>
            <a:off x="168010" y="2183906"/>
            <a:ext cx="4452276" cy="17302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Base Queue</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base_queue_t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virtual</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base_queue_t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reset();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get_error</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unsigned</a:t>
            </a:r>
            <a:r>
              <a:rPr lang="en-US" sz="1300" dirty="0">
                <a:solidFill>
                  <a:srgbClr val="DADADA">
                    <a:lumMod val="10000"/>
                  </a:srgbClr>
                </a:solidFill>
                <a:latin typeface="Courier"/>
                <a:ea typeface="ＭＳ Ｐゴシック" charset="-128"/>
                <a:cs typeface="Courier"/>
              </a:rPr>
              <a:t> size; </a:t>
            </a:r>
            <a:r>
              <a:rPr lang="en-US" sz="1300" i="1" dirty="0">
                <a:solidFill>
                  <a:srgbClr val="008000"/>
                </a:solidFill>
                <a:latin typeface="Courier"/>
                <a:ea typeface="ＭＳ Ｐゴシック" charset="-128"/>
                <a:cs typeface="Courier"/>
              </a:rPr>
              <a:t>// Queue length</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error; </a:t>
            </a:r>
            <a:r>
              <a:rPr lang="en-US" sz="1300" i="1" dirty="0">
                <a:solidFill>
                  <a:srgbClr val="008000"/>
                </a:solidFill>
                <a:latin typeface="Courier"/>
                <a:ea typeface="ＭＳ Ｐゴシック" charset="-128"/>
                <a:cs typeface="Courier"/>
              </a:rPr>
              <a:t>// Error code</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
        <p:nvSpPr>
          <p:cNvPr id="9" name="TextBox 8"/>
          <p:cNvSpPr txBox="1"/>
          <p:nvPr/>
        </p:nvSpPr>
        <p:spPr>
          <a:xfrm>
            <a:off x="168010" y="4199819"/>
            <a:ext cx="4452276" cy="274806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Individual Data Queue</a:t>
            </a:r>
          </a:p>
          <a:p>
            <a:pPr defTabSz="1007943" eaLnBrk="0">
              <a:lnSpc>
                <a:spcPct val="100000"/>
              </a:lnSpc>
              <a:buClrTx/>
              <a:buSzTx/>
            </a:pPr>
            <a:r>
              <a:rPr lang="en-US" sz="1300" dirty="0">
                <a:solidFill>
                  <a:srgbClr val="FF0000"/>
                </a:solidFill>
                <a:latin typeface="Courier"/>
                <a:ea typeface="ＭＳ Ｐゴシック" charset="-128"/>
                <a:cs typeface="Courier"/>
              </a:rPr>
              <a:t>template</a:t>
            </a:r>
            <a:r>
              <a:rPr lang="en-US" sz="1300" dirty="0">
                <a:solidFill>
                  <a:srgbClr val="DADADA">
                    <a:lumMod val="10000"/>
                  </a:srgbClr>
                </a:solidFill>
                <a:latin typeface="Courier"/>
                <a:ea typeface="ＭＳ Ｐゴシック" charset="-128"/>
                <a:cs typeface="Courier"/>
              </a:rPr>
              <a:t> &lt;</a:t>
            </a:r>
            <a:r>
              <a:rPr lang="en-US" sz="1300" dirty="0" err="1">
                <a:solidFill>
                  <a:srgbClr val="FF0000"/>
                </a:solidFill>
                <a:latin typeface="Courier"/>
                <a:ea typeface="ＭＳ Ｐゴシック" charset="-128"/>
                <a:cs typeface="Courier"/>
              </a:rPr>
              <a:t>typename</a:t>
            </a:r>
            <a:r>
              <a:rPr lang="en-US" sz="1300" dirty="0">
                <a:solidFill>
                  <a:srgbClr val="FF0000"/>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T&gt;</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data_queue_t</a:t>
            </a:r>
            <a:r>
              <a:rPr lang="en-US" sz="1300" dirty="0">
                <a:solidFill>
                  <a:srgbClr val="DADADA">
                    <a:lumMod val="10000"/>
                  </a:srgbClr>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public</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base_queue_t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data_queue_t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reset();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push(</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 </a:t>
            </a:r>
            <a:br>
              <a:rPr lang="en-US" sz="1300" dirty="0">
                <a:solidFill>
                  <a:srgbClr val="DADADA">
                    <a:lumMod val="10000"/>
                  </a:srgbClr>
                </a:solidFill>
                <a:latin typeface="Courier"/>
                <a:ea typeface="ＭＳ Ｐゴシック" charset="-128"/>
                <a:cs typeface="Courier"/>
              </a:rPr>
            </a:br>
            <a:r>
              <a:rPr lang="en-US" sz="1300" dirty="0">
                <a:solidFill>
                  <a:srgbClr val="DADADA">
                    <a:lumMod val="10000"/>
                  </a:srgbClr>
                </a:solidFill>
                <a:latin typeface="Courier"/>
                <a:ea typeface="ＭＳ Ｐゴシック" charset="-128"/>
                <a:cs typeface="Courier"/>
              </a:rPr>
              <a:t>            T Data);</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overwrite(</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 T D);</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T pull(</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a:t>
            </a:r>
          </a:p>
          <a:p>
            <a:pPr defTabSz="1007943" eaLnBrk="0">
              <a:lnSpc>
                <a:spcPct val="100000"/>
              </a:lnSpc>
              <a:buClrTx/>
              <a:buSzTx/>
            </a:pPr>
            <a:r>
              <a:rPr lang="en-US" sz="1300" dirty="0">
                <a:solidFill>
                  <a:srgbClr val="0000FF"/>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queue_type</a:t>
            </a:r>
            <a:r>
              <a:rPr lang="en-US" sz="1300" dirty="0">
                <a:solidFill>
                  <a:srgbClr val="DADADA">
                    <a:lumMod val="10000"/>
                  </a:srgbClr>
                </a:solidFill>
                <a:latin typeface="Courier"/>
                <a:ea typeface="ＭＳ Ｐゴシック" charset="-128"/>
                <a:cs typeface="Courier"/>
              </a:rPr>
              <a:t>; </a:t>
            </a:r>
            <a:r>
              <a:rPr lang="en-US" sz="1300" i="1" dirty="0">
                <a:solidFill>
                  <a:srgbClr val="008000"/>
                </a:solidFill>
                <a:latin typeface="Courier"/>
                <a:ea typeface="ＭＳ Ｐゴシック" charset="-128"/>
                <a:cs typeface="Courier"/>
              </a:rPr>
              <a:t>// Open / Close Queue</a:t>
            </a:r>
          </a:p>
          <a:p>
            <a:pPr defTabSz="1007943" eaLnBrk="0">
              <a:lnSpc>
                <a:spcPct val="100000"/>
              </a:lnSpc>
              <a:buClrTx/>
              <a:buSzTx/>
            </a:pPr>
            <a:r>
              <a:rPr lang="en-US" sz="1300" i="1"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data_type</a:t>
            </a:r>
            <a:r>
              <a:rPr lang="en-US" sz="1300" dirty="0">
                <a:solidFill>
                  <a:srgbClr val="DADADA">
                    <a:lumMod val="10000"/>
                  </a:srgbClr>
                </a:solidFill>
                <a:latin typeface="Courier"/>
                <a:ea typeface="ＭＳ Ｐゴシック" charset="-128"/>
                <a:cs typeface="Courier"/>
              </a:rPr>
              <a:t>; </a:t>
            </a:r>
            <a:r>
              <a:rPr lang="en-US" sz="1300" i="1" dirty="0">
                <a:solidFill>
                  <a:srgbClr val="008000"/>
                </a:solidFill>
                <a:latin typeface="Courier"/>
                <a:ea typeface="ＭＳ Ｐゴシック" charset="-128"/>
                <a:cs typeface="Courier"/>
              </a:rPr>
              <a:t>// Data Type</a:t>
            </a:r>
          </a:p>
          <a:p>
            <a:pPr defTabSz="1007943" eaLnBrk="0">
              <a:lnSpc>
                <a:spcPct val="100000"/>
              </a:lnSpc>
              <a:buClrTx/>
              <a:buSzTx/>
            </a:pPr>
            <a:r>
              <a:rPr lang="en-US" sz="1300" i="1" dirty="0">
                <a:solidFill>
                  <a:srgbClr val="008000"/>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std</a:t>
            </a:r>
            <a:r>
              <a:rPr lang="en-US" sz="1300" dirty="0">
                <a:solidFill>
                  <a:srgbClr val="DADADA">
                    <a:lumMod val="10000"/>
                  </a:srgbClr>
                </a:solidFill>
                <a:latin typeface="Courier"/>
                <a:ea typeface="ＭＳ Ｐゴシック" charset="-128"/>
                <a:cs typeface="Courier"/>
              </a:rPr>
              <a:t>::map&lt;</a:t>
            </a:r>
            <a:r>
              <a:rPr lang="en-US" sz="1300" dirty="0" err="1">
                <a:solidFill>
                  <a:srgbClr val="0000FF"/>
                </a:solidFill>
                <a:latin typeface="Courier"/>
                <a:ea typeface="ＭＳ Ｐゴシック" charset="-128"/>
                <a:cs typeface="Courier"/>
              </a:rPr>
              <a:t>data_time_t</a:t>
            </a:r>
            <a:r>
              <a:rPr lang="en-US" sz="1300" dirty="0" err="1">
                <a:solidFill>
                  <a:srgbClr val="DADADA">
                    <a:lumMod val="10000"/>
                  </a:srgbClr>
                </a:solidFill>
                <a:latin typeface="Courier"/>
                <a:ea typeface="ＭＳ Ｐゴシック" charset="-128"/>
                <a:cs typeface="Courier"/>
              </a:rPr>
              <a:t>,T</a:t>
            </a:r>
            <a:r>
              <a:rPr lang="en-US" sz="1300" dirty="0">
                <a:solidFill>
                  <a:srgbClr val="DADADA">
                    <a:lumMod val="10000"/>
                  </a:srgbClr>
                </a:solidFill>
                <a:latin typeface="Courier"/>
                <a:ea typeface="ＭＳ Ｐゴシック" charset="-128"/>
                <a:cs typeface="Courier"/>
              </a:rPr>
              <a:t>&gt; queue;</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
        <p:nvSpPr>
          <p:cNvPr id="10" name="TextBox 9"/>
          <p:cNvSpPr txBox="1"/>
          <p:nvPr/>
        </p:nvSpPr>
        <p:spPr>
          <a:xfrm>
            <a:off x="4788298" y="2183908"/>
            <a:ext cx="5208323" cy="47836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Pseudo Component Data Queue</a:t>
            </a:r>
          </a:p>
          <a:p>
            <a:pPr defTabSz="1007943" eaLnBrk="0">
              <a:lnSpc>
                <a:spcPct val="100000"/>
              </a:lnSpc>
              <a:buClrTx/>
              <a:buSzTx/>
            </a:pPr>
            <a:r>
              <a:rPr lang="en-US" sz="1300" dirty="0">
                <a:solidFill>
                  <a:srgbClr val="FF0000"/>
                </a:solidFill>
                <a:latin typeface="Courier"/>
                <a:ea typeface="ＭＳ Ｐゴシック" charset="-128"/>
                <a:cs typeface="Courier"/>
              </a:rPr>
              <a:t>Class</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queue_t</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data_queue_t</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template</a:t>
            </a:r>
            <a:r>
              <a:rPr lang="en-US" sz="1300" dirty="0">
                <a:solidFill>
                  <a:srgbClr val="DADADA">
                    <a:lumMod val="10000"/>
                  </a:srgbClr>
                </a:solidFill>
                <a:latin typeface="Courier"/>
                <a:ea typeface="ＭＳ Ｐゴシック" charset="-128"/>
                <a:cs typeface="Courier"/>
              </a:rPr>
              <a:t> &lt;</a:t>
            </a:r>
            <a:r>
              <a:rPr lang="en-US" sz="1300" dirty="0" err="1">
                <a:solidFill>
                  <a:srgbClr val="FF0000"/>
                </a:solidFill>
                <a:latin typeface="Courier"/>
                <a:ea typeface="ＭＳ Ｐゴシック" charset="-128"/>
                <a:cs typeface="Courier"/>
              </a:rPr>
              <a:t>typename</a:t>
            </a:r>
            <a:r>
              <a:rPr lang="en-US" sz="1300" dirty="0">
                <a:solidFill>
                  <a:srgbClr val="FF0000"/>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T&gt;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create(</a:t>
            </a:r>
            <a:r>
              <a:rPr lang="en-US" sz="1300" dirty="0">
                <a:solidFill>
                  <a:srgbClr val="0000FF"/>
                </a:solidFill>
                <a:latin typeface="Courier"/>
                <a:ea typeface="ＭＳ Ｐゴシック" charset="-128"/>
                <a:cs typeface="Courier"/>
              </a:rPr>
              <a:t>unsigned</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QueueLength</a:t>
            </a:r>
            <a:r>
              <a:rPr lang="en-US" sz="1300" dirty="0">
                <a:solidFill>
                  <a:srgbClr val="DADADA">
                    <a:lumMod val="10000"/>
                  </a:srgbClr>
                </a:solidFill>
                <a:latin typeface="Courier"/>
                <a:ea typeface="ＭＳ Ｐゴシック" charset="-128"/>
                <a:cs typeface="Courier"/>
              </a:rPr>
              <a:t>,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DataType</a:t>
            </a: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QueueType</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template</a:t>
            </a:r>
            <a:r>
              <a:rPr lang="en-US" sz="1300" dirty="0">
                <a:solidFill>
                  <a:srgbClr val="DADADA">
                    <a:lumMod val="10000"/>
                  </a:srgbClr>
                </a:solidFill>
                <a:latin typeface="Courier"/>
                <a:ea typeface="ＭＳ Ｐゴシック" charset="-128"/>
                <a:cs typeface="Courier"/>
              </a:rPr>
              <a:t> &lt;</a:t>
            </a:r>
            <a:r>
              <a:rPr lang="en-US" sz="1300" dirty="0" err="1">
                <a:solidFill>
                  <a:srgbClr val="FF0000"/>
                </a:solidFill>
                <a:latin typeface="Courier"/>
                <a:ea typeface="ＭＳ Ｐゴシック" charset="-128"/>
                <a:cs typeface="Courier"/>
              </a:rPr>
              <a:t>typename</a:t>
            </a:r>
            <a:r>
              <a:rPr lang="en-US" sz="1300" dirty="0">
                <a:solidFill>
                  <a:srgbClr val="FF0000"/>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T&gt;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push_back</a:t>
            </a:r>
            <a:r>
              <a:rPr lang="en-US" sz="1300" dirty="0">
                <a:solidFill>
                  <a:srgbClr val="DADADA">
                    <a:lumMod val="10000"/>
                  </a:srgbClr>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DataType</a:t>
            </a:r>
            <a:r>
              <a:rPr lang="en-US" sz="1300" dirty="0">
                <a:solidFill>
                  <a:srgbClr val="DADADA">
                    <a:lumMod val="10000"/>
                  </a:srgbClr>
                </a:solidFill>
                <a:latin typeface="Courier"/>
                <a:ea typeface="ＭＳ Ｐゴシック" charset="-128"/>
                <a:cs typeface="Courier"/>
              </a:rPr>
              <a:t>, T Data);</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template</a:t>
            </a:r>
            <a:r>
              <a:rPr lang="en-US" sz="1300" dirty="0">
                <a:solidFill>
                  <a:srgbClr val="DADADA">
                    <a:lumMod val="10000"/>
                  </a:srgbClr>
                </a:solidFill>
                <a:latin typeface="Courier"/>
                <a:ea typeface="ＭＳ Ｐゴシック" charset="-128"/>
                <a:cs typeface="Courier"/>
              </a:rPr>
              <a:t> &lt;</a:t>
            </a:r>
            <a:r>
              <a:rPr lang="en-US" sz="1300" dirty="0" err="1">
                <a:solidFill>
                  <a:srgbClr val="FF0000"/>
                </a:solidFill>
                <a:latin typeface="Courier"/>
                <a:ea typeface="ＭＳ Ｐゴシック" charset="-128"/>
                <a:cs typeface="Courier"/>
              </a:rPr>
              <a:t>typename</a:t>
            </a:r>
            <a:r>
              <a:rPr lang="en-US" sz="1300" dirty="0">
                <a:solidFill>
                  <a:srgbClr val="FF0000"/>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T&gt;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overwrite(</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DataType</a:t>
            </a:r>
            <a:r>
              <a:rPr lang="en-US" sz="1300" dirty="0">
                <a:solidFill>
                  <a:srgbClr val="DADADA">
                    <a:lumMod val="10000"/>
                  </a:srgbClr>
                </a:solidFill>
                <a:latin typeface="Courier"/>
                <a:ea typeface="ＭＳ Ｐゴシック" charset="-128"/>
                <a:cs typeface="Courier"/>
              </a:rPr>
              <a:t>, T Data);</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template</a:t>
            </a:r>
            <a:r>
              <a:rPr lang="en-US" sz="1300" dirty="0">
                <a:solidFill>
                  <a:srgbClr val="DADADA">
                    <a:lumMod val="10000"/>
                  </a:srgbClr>
                </a:solidFill>
                <a:latin typeface="Courier"/>
                <a:ea typeface="ＭＳ Ｐゴシック" charset="-128"/>
                <a:cs typeface="Courier"/>
              </a:rPr>
              <a:t> &lt;</a:t>
            </a:r>
            <a:r>
              <a:rPr lang="en-US" sz="1300" dirty="0" err="1">
                <a:solidFill>
                  <a:srgbClr val="FF0000"/>
                </a:solidFill>
                <a:latin typeface="Courier"/>
                <a:ea typeface="ＭＳ Ｐゴシック" charset="-128"/>
                <a:cs typeface="Courier"/>
              </a:rPr>
              <a:t>typename</a:t>
            </a:r>
            <a:r>
              <a:rPr lang="en-US" sz="1300" dirty="0">
                <a:solidFill>
                  <a:srgbClr val="FF0000"/>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T&gt;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T get(</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Time, </a:t>
            </a:r>
            <a:r>
              <a:rPr lang="en-US" sz="1300" dirty="0">
                <a:solidFill>
                  <a:srgbClr val="0000FF"/>
                </a:solidFill>
                <a:latin typeface="Courier"/>
                <a:ea typeface="ＭＳ Ｐゴシック" charset="-128"/>
                <a:cs typeface="Courier"/>
              </a:rPr>
              <a:t>Second</a:t>
            </a:r>
            <a:r>
              <a:rPr lang="en-US" sz="1300" dirty="0">
                <a:solidFill>
                  <a:srgbClr val="DADADA">
                    <a:lumMod val="10000"/>
                  </a:srgbClr>
                </a:solidFill>
                <a:latin typeface="Courier"/>
                <a:ea typeface="ＭＳ Ｐゴシック" charset="-128"/>
                <a:cs typeface="Courier"/>
              </a:rPr>
              <a:t> Period,</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DataType</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register_callback</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model_library_t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*Lib,</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bool</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model_library_t</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update_library_variable</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err="1">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bool</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callback(</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DataType</a:t>
            </a: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*Data);</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get_error</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reset();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std</a:t>
            </a:r>
            <a:r>
              <a:rPr lang="en-US" sz="1300" dirty="0">
                <a:solidFill>
                  <a:srgbClr val="DADADA">
                    <a:lumMod val="10000"/>
                  </a:srgbClr>
                </a:solidFill>
                <a:latin typeface="Courier"/>
                <a:ea typeface="ＭＳ Ｐゴシック" charset="-128"/>
                <a:cs typeface="Courier"/>
              </a:rPr>
              <a:t>::map&lt;</a:t>
            </a:r>
            <a:r>
              <a:rPr lang="en-US" sz="1300" dirty="0" err="1">
                <a:solidFill>
                  <a:srgbClr val="0000FF"/>
                </a:solidFill>
                <a:latin typeface="Courier"/>
                <a:ea typeface="ＭＳ Ｐゴシック" charset="-128"/>
                <a:cs typeface="Courier"/>
              </a:rPr>
              <a:t>int</a:t>
            </a:r>
            <a:r>
              <a:rPr lang="en-US" sz="1300" dirty="0" err="1">
                <a:solidFill>
                  <a:srgbClr val="DADADA">
                    <a:lumMod val="10000"/>
                  </a:srgbClr>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base_queue_t</a:t>
            </a:r>
            <a:r>
              <a:rPr lang="en-US" sz="1300" dirty="0">
                <a:solidFill>
                  <a:srgbClr val="DADADA">
                    <a:lumMod val="10000"/>
                  </a:srgbClr>
                </a:solidFill>
                <a:latin typeface="Courier"/>
                <a:ea typeface="ＭＳ Ｐゴシック" charset="-128"/>
                <a:cs typeface="Courier"/>
              </a:rPr>
              <a:t>*&gt; queue;</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Tree>
    <p:extLst>
      <p:ext uri="{BB962C8B-B14F-4D97-AF65-F5344CB8AC3E}">
        <p14:creationId xmlns:p14="http://schemas.microsoft.com/office/powerpoint/2010/main" val="188526621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503980"/>
            <a:ext cx="9373581" cy="2015913"/>
          </a:xfrm>
        </p:spPr>
        <p:txBody>
          <a:bodyPr/>
          <a:lstStyle/>
          <a:p>
            <a:pPr algn="ctr"/>
            <a:r>
              <a:rPr lang="en-US" dirty="0"/>
              <a:t>INPUT </a:t>
            </a:r>
            <a:r>
              <a:rPr lang="en-US" dirty="0" smtClean="0"/>
              <a:t>CONFIG &amp; USER INTERFACE:</a:t>
            </a:r>
            <a:br>
              <a:rPr lang="en-US" dirty="0" smtClean="0"/>
            </a:br>
            <a:r>
              <a:rPr lang="en-US" sz="2000" dirty="0"/>
              <a:t/>
            </a:r>
            <a:br>
              <a:rPr lang="en-US" sz="2000" dirty="0"/>
            </a:br>
            <a:r>
              <a:rPr lang="en-US" sz="2000" dirty="0"/>
              <a:t>&lt;</a:t>
            </a:r>
            <a:r>
              <a:rPr lang="en-US" sz="2000" i="1" dirty="0">
                <a:solidFill>
                  <a:srgbClr val="3366FF"/>
                </a:solidFill>
              </a:rPr>
              <a:t>EI Configuration</a:t>
            </a:r>
            <a:r>
              <a:rPr lang="en-US" sz="2000" i="1" dirty="0"/>
              <a:t> and </a:t>
            </a:r>
            <a:r>
              <a:rPr lang="en-US" sz="2000" i="1" dirty="0">
                <a:solidFill>
                  <a:srgbClr val="3366FF"/>
                </a:solidFill>
              </a:rPr>
              <a:t>User API</a:t>
            </a:r>
            <a:r>
              <a:rPr lang="en-US" sz="2000" i="1" kern="1200" dirty="0">
                <a:latin typeface="Tahoma" pitchFamily="34" charset="0"/>
                <a:cs typeface="+mn-cs"/>
              </a:rPr>
              <a:t>&gt;</a:t>
            </a:r>
            <a:endParaRPr lang="en-US" sz="2000" i="1"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136</a:t>
            </a:fld>
            <a:endParaRPr lang="en-US">
              <a:solidFill>
                <a:srgbClr val="E5FFFF"/>
              </a:solidFill>
            </a:endParaRPr>
          </a:p>
        </p:txBody>
      </p:sp>
      <p:sp>
        <p:nvSpPr>
          <p:cNvPr id="4" name="Rectangle 3"/>
          <p:cNvSpPr/>
          <p:nvPr/>
        </p:nvSpPr>
        <p:spPr>
          <a:xfrm>
            <a:off x="4536281" y="2351900"/>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Package</a:t>
            </a:r>
          </a:p>
          <a:p>
            <a:pPr algn="ctr" defTabSz="1007943" eaLnBrk="0">
              <a:lnSpc>
                <a:spcPct val="100000"/>
              </a:lnSpc>
              <a:buClrTx/>
              <a:buSzTx/>
            </a:pPr>
            <a:r>
              <a:rPr lang="en-US" sz="1300" dirty="0">
                <a:solidFill>
                  <a:srgbClr val="FF0000"/>
                </a:solidFill>
                <a:latin typeface="Tahoma" pitchFamily="34" charset="0"/>
                <a:ea typeface="ＭＳ Ｐゴシック" charset="-128"/>
              </a:rPr>
              <a:t>(thermal)</a:t>
            </a:r>
          </a:p>
        </p:txBody>
      </p:sp>
      <p:sp>
        <p:nvSpPr>
          <p:cNvPr id="5" name="Rectangle 4"/>
          <p:cNvSpPr/>
          <p:nvPr/>
        </p:nvSpPr>
        <p:spPr>
          <a:xfrm>
            <a:off x="1512095" y="3611846"/>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Core0</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6" name="Rectangle 5"/>
          <p:cNvSpPr/>
          <p:nvPr/>
        </p:nvSpPr>
        <p:spPr>
          <a:xfrm>
            <a:off x="3024187" y="3611846"/>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Core1</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7" name="Rectangle 6"/>
          <p:cNvSpPr/>
          <p:nvPr/>
        </p:nvSpPr>
        <p:spPr>
          <a:xfrm>
            <a:off x="4536281" y="3611846"/>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Core2</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8" name="Rectangle 7"/>
          <p:cNvSpPr/>
          <p:nvPr/>
        </p:nvSpPr>
        <p:spPr>
          <a:xfrm>
            <a:off x="6048375" y="3611846"/>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Core3</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9" name="Rectangle 8"/>
          <p:cNvSpPr/>
          <p:nvPr/>
        </p:nvSpPr>
        <p:spPr>
          <a:xfrm>
            <a:off x="7560470" y="3611846"/>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Shared L2</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cxnSp>
        <p:nvCxnSpPr>
          <p:cNvPr id="10" name="Elbow Connector 9"/>
          <p:cNvCxnSpPr>
            <a:stCxn id="4" idx="2"/>
            <a:endCxn id="5" idx="0"/>
          </p:cNvCxnSpPr>
          <p:nvPr/>
        </p:nvCxnSpPr>
        <p:spPr bwMode="auto">
          <a:xfrm rot="5400000">
            <a:off x="3318236" y="1805763"/>
            <a:ext cx="587975" cy="3024188"/>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1" name="Elbow Connector 10"/>
          <p:cNvCxnSpPr>
            <a:stCxn id="4" idx="2"/>
            <a:endCxn id="6" idx="0"/>
          </p:cNvCxnSpPr>
          <p:nvPr/>
        </p:nvCxnSpPr>
        <p:spPr bwMode="auto">
          <a:xfrm rot="5400000">
            <a:off x="4074283" y="2561810"/>
            <a:ext cx="587975" cy="1512094"/>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2" name="Elbow Connector 11"/>
          <p:cNvCxnSpPr>
            <a:stCxn id="4" idx="2"/>
            <a:endCxn id="7" idx="0"/>
          </p:cNvCxnSpPr>
          <p:nvPr/>
        </p:nvCxnSpPr>
        <p:spPr bwMode="auto">
          <a:xfrm rot="5400000">
            <a:off x="4830330" y="3317858"/>
            <a:ext cx="587975" cy="14001"/>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3" name="Elbow Connector 12"/>
          <p:cNvCxnSpPr>
            <a:stCxn id="4" idx="2"/>
            <a:endCxn id="8" idx="0"/>
          </p:cNvCxnSpPr>
          <p:nvPr/>
        </p:nvCxnSpPr>
        <p:spPr bwMode="auto">
          <a:xfrm rot="16200000" flipH="1">
            <a:off x="5586377" y="2561810"/>
            <a:ext cx="587975" cy="1512094"/>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4" name="Elbow Connector 13"/>
          <p:cNvCxnSpPr>
            <a:stCxn id="7" idx="2"/>
            <a:endCxn id="15" idx="0"/>
          </p:cNvCxnSpPr>
          <p:nvPr/>
        </p:nvCxnSpPr>
        <p:spPr bwMode="auto">
          <a:xfrm rot="5400000">
            <a:off x="2898210" y="2645683"/>
            <a:ext cx="587975" cy="3864240"/>
          </a:xfrm>
          <a:prstGeom prst="bentConnector3">
            <a:avLst>
              <a:gd name="adj1" fmla="val 50000"/>
            </a:avLst>
          </a:prstGeom>
          <a:noFill/>
          <a:ln w="19050" cap="flat" cmpd="sng" algn="ctr">
            <a:solidFill>
              <a:srgbClr val="080808"/>
            </a:solidFill>
            <a:prstDash val="solid"/>
            <a:round/>
            <a:headEnd type="none" w="med" len="med"/>
            <a:tailEnd type="arrow"/>
          </a:ln>
          <a:effectLst/>
        </p:spPr>
      </p:cxnSp>
      <p:sp>
        <p:nvSpPr>
          <p:cNvPr id="15" name="Rectangle 14"/>
          <p:cNvSpPr/>
          <p:nvPr/>
        </p:nvSpPr>
        <p:spPr>
          <a:xfrm>
            <a:off x="672043" y="4871792"/>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err="1">
                <a:solidFill>
                  <a:srgbClr val="080808"/>
                </a:solidFill>
                <a:latin typeface="Tahoma" pitchFamily="34" charset="0"/>
                <a:ea typeface="ＭＳ Ｐゴシック" charset="-128"/>
              </a:rPr>
              <a:t>Inst</a:t>
            </a:r>
            <a:r>
              <a:rPr lang="en-US" sz="1300" dirty="0">
                <a:solidFill>
                  <a:srgbClr val="080808"/>
                </a:solidFill>
                <a:latin typeface="Tahoma" pitchFamily="34" charset="0"/>
                <a:ea typeface="ＭＳ Ｐゴシック" charset="-128"/>
              </a:rPr>
              <a:t> Cache</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sp>
        <p:nvSpPr>
          <p:cNvPr id="16" name="Rectangle 15"/>
          <p:cNvSpPr/>
          <p:nvPr/>
        </p:nvSpPr>
        <p:spPr>
          <a:xfrm>
            <a:off x="2100130" y="4871792"/>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BTB</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sp>
        <p:nvSpPr>
          <p:cNvPr id="17" name="Rectangle 16"/>
          <p:cNvSpPr/>
          <p:nvPr/>
        </p:nvSpPr>
        <p:spPr>
          <a:xfrm>
            <a:off x="3528220" y="4871792"/>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err="1">
                <a:solidFill>
                  <a:srgbClr val="080808"/>
                </a:solidFill>
                <a:latin typeface="Tahoma" pitchFamily="34" charset="0"/>
                <a:ea typeface="ＭＳ Ｐゴシック" charset="-128"/>
              </a:rPr>
              <a:t>Inst</a:t>
            </a:r>
            <a:r>
              <a:rPr lang="en-US" sz="1300" dirty="0">
                <a:solidFill>
                  <a:srgbClr val="080808"/>
                </a:solidFill>
                <a:latin typeface="Tahoma" pitchFamily="34" charset="0"/>
                <a:ea typeface="ＭＳ Ｐゴシック" charset="-128"/>
              </a:rPr>
              <a:t> Decoder</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sp>
        <p:nvSpPr>
          <p:cNvPr id="18" name="Rectangle 17"/>
          <p:cNvSpPr/>
          <p:nvPr/>
        </p:nvSpPr>
        <p:spPr>
          <a:xfrm>
            <a:off x="4956307" y="4871792"/>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b="1" dirty="0">
                <a:solidFill>
                  <a:srgbClr val="080808"/>
                </a:solidFill>
                <a:latin typeface="Tahoma" pitchFamily="34" charset="0"/>
                <a:ea typeface="ＭＳ Ｐゴシック" charset="-128"/>
              </a:rPr>
              <a:t>…</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sp>
        <p:nvSpPr>
          <p:cNvPr id="19" name="Rectangle 18"/>
          <p:cNvSpPr/>
          <p:nvPr/>
        </p:nvSpPr>
        <p:spPr>
          <a:xfrm>
            <a:off x="6384397" y="4871792"/>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ALU</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sp>
        <p:nvSpPr>
          <p:cNvPr id="20" name="Rectangle 19"/>
          <p:cNvSpPr/>
          <p:nvPr/>
        </p:nvSpPr>
        <p:spPr>
          <a:xfrm>
            <a:off x="7812484" y="4871792"/>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LD/STQ</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cxnSp>
        <p:nvCxnSpPr>
          <p:cNvPr id="21" name="Elbow Connector 20"/>
          <p:cNvCxnSpPr>
            <a:stCxn id="4" idx="2"/>
            <a:endCxn id="9" idx="0"/>
          </p:cNvCxnSpPr>
          <p:nvPr/>
        </p:nvCxnSpPr>
        <p:spPr bwMode="auto">
          <a:xfrm rot="16200000" flipH="1">
            <a:off x="6342424" y="1805763"/>
            <a:ext cx="587975" cy="3024188"/>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22" name="Elbow Connector 21"/>
          <p:cNvCxnSpPr>
            <a:stCxn id="7" idx="2"/>
            <a:endCxn id="16" idx="0"/>
          </p:cNvCxnSpPr>
          <p:nvPr/>
        </p:nvCxnSpPr>
        <p:spPr bwMode="auto">
          <a:xfrm rot="5400000">
            <a:off x="3612256" y="3359729"/>
            <a:ext cx="587975" cy="2436151"/>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23" name="Elbow Connector 22"/>
          <p:cNvCxnSpPr>
            <a:stCxn id="7" idx="2"/>
            <a:endCxn id="17" idx="0"/>
          </p:cNvCxnSpPr>
          <p:nvPr/>
        </p:nvCxnSpPr>
        <p:spPr bwMode="auto">
          <a:xfrm rot="5400000">
            <a:off x="4326299" y="4073773"/>
            <a:ext cx="587975" cy="1008063"/>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24" name="Elbow Connector 23"/>
          <p:cNvCxnSpPr>
            <a:stCxn id="7" idx="2"/>
            <a:endCxn id="18" idx="0"/>
          </p:cNvCxnSpPr>
          <p:nvPr/>
        </p:nvCxnSpPr>
        <p:spPr bwMode="auto">
          <a:xfrm rot="16200000" flipH="1">
            <a:off x="5040343" y="4367790"/>
            <a:ext cx="587975" cy="420026"/>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25" name="Elbow Connector 24"/>
          <p:cNvCxnSpPr>
            <a:stCxn id="7" idx="2"/>
            <a:endCxn id="19" idx="0"/>
          </p:cNvCxnSpPr>
          <p:nvPr/>
        </p:nvCxnSpPr>
        <p:spPr bwMode="auto">
          <a:xfrm rot="16200000" flipH="1">
            <a:off x="5754389" y="3653747"/>
            <a:ext cx="587975" cy="1848115"/>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26" name="Elbow Connector 25"/>
          <p:cNvCxnSpPr>
            <a:stCxn id="7" idx="2"/>
            <a:endCxn id="20" idx="0"/>
          </p:cNvCxnSpPr>
          <p:nvPr/>
        </p:nvCxnSpPr>
        <p:spPr bwMode="auto">
          <a:xfrm rot="16200000" flipH="1">
            <a:off x="6468433" y="2939703"/>
            <a:ext cx="587975" cy="3276203"/>
          </a:xfrm>
          <a:prstGeom prst="bentConnector3">
            <a:avLst>
              <a:gd name="adj1" fmla="val 50000"/>
            </a:avLst>
          </a:prstGeom>
          <a:noFill/>
          <a:ln w="19050" cap="flat" cmpd="sng" algn="ctr">
            <a:solidFill>
              <a:srgbClr val="080808"/>
            </a:solidFill>
            <a:prstDash val="solid"/>
            <a:round/>
            <a:headEnd type="none" w="med" len="med"/>
            <a:tailEnd type="arrow"/>
          </a:ln>
          <a:effectLst/>
        </p:spPr>
      </p:cxnSp>
      <p:sp>
        <p:nvSpPr>
          <p:cNvPr id="27" name="TextBox 26"/>
          <p:cNvSpPr txBox="1"/>
          <p:nvPr/>
        </p:nvSpPr>
        <p:spPr>
          <a:xfrm>
            <a:off x="252017" y="6047743"/>
            <a:ext cx="6586843" cy="1148219"/>
          </a:xfrm>
          <a:prstGeom prst="rect">
            <a:avLst/>
          </a:prstGeom>
          <a:noFill/>
        </p:spPr>
        <p:txBody>
          <a:bodyPr wrap="none" lIns="100783" tIns="50392" rIns="100783" bIns="50392" rtlCol="0">
            <a:spAutoFit/>
          </a:bodyPr>
          <a:lstStyle/>
          <a:p>
            <a:pPr defTabSz="1007943" eaLnBrk="0">
              <a:lnSpc>
                <a:spcPct val="100000"/>
              </a:lnSpc>
              <a:buClrTx/>
              <a:buSzTx/>
            </a:pPr>
            <a:r>
              <a:rPr lang="en-US" sz="1700" i="1" dirty="0">
                <a:solidFill>
                  <a:srgbClr val="DADADA">
                    <a:lumMod val="50000"/>
                  </a:srgbClr>
                </a:solidFill>
                <a:latin typeface="Tahoma" pitchFamily="34" charset="0"/>
                <a:ea typeface="ＭＳ Ｐゴシック" charset="-128"/>
              </a:rPr>
              <a:t>* Within () shows the modeled library at each pseudo component.</a:t>
            </a:r>
          </a:p>
          <a:p>
            <a:pPr defTabSz="1007943" eaLnBrk="0">
              <a:lnSpc>
                <a:spcPct val="100000"/>
              </a:lnSpc>
              <a:buClrTx/>
              <a:buSzTx/>
            </a:pPr>
            <a:r>
              <a:rPr lang="en-US" sz="1700" dirty="0">
                <a:solidFill>
                  <a:srgbClr val="FF0000"/>
                </a:solidFill>
                <a:latin typeface="Tahoma" pitchFamily="34" charset="0"/>
                <a:ea typeface="ＭＳ Ｐゴシック" charset="-128"/>
              </a:rPr>
              <a:t>Thermal Library = 3D-ICE</a:t>
            </a:r>
          </a:p>
          <a:p>
            <a:pPr defTabSz="1007943" eaLnBrk="0">
              <a:lnSpc>
                <a:spcPct val="100000"/>
              </a:lnSpc>
              <a:buClrTx/>
              <a:buSzTx/>
            </a:pPr>
            <a:r>
              <a:rPr lang="en-US" sz="1700" dirty="0">
                <a:solidFill>
                  <a:srgbClr val="3366FF"/>
                </a:solidFill>
                <a:latin typeface="Tahoma" pitchFamily="34" charset="0"/>
                <a:ea typeface="ＭＳ Ｐゴシック" charset="-128"/>
              </a:rPr>
              <a:t>Reliability Library = Hard Failures</a:t>
            </a:r>
          </a:p>
          <a:p>
            <a:pPr defTabSz="1007943" eaLnBrk="0">
              <a:lnSpc>
                <a:spcPct val="100000"/>
              </a:lnSpc>
              <a:buClrTx/>
              <a:buSzTx/>
            </a:pPr>
            <a:r>
              <a:rPr lang="en-US" sz="1700" dirty="0">
                <a:solidFill>
                  <a:srgbClr val="008000"/>
                </a:solidFill>
                <a:latin typeface="Tahoma" pitchFamily="34" charset="0"/>
                <a:ea typeface="ＭＳ Ｐゴシック" charset="-128"/>
              </a:rPr>
              <a:t>Energy Library = </a:t>
            </a:r>
            <a:r>
              <a:rPr lang="en-US" sz="1700" dirty="0" err="1">
                <a:solidFill>
                  <a:srgbClr val="008000"/>
                </a:solidFill>
                <a:latin typeface="Tahoma" pitchFamily="34" charset="0"/>
                <a:ea typeface="ＭＳ Ｐゴシック" charset="-128"/>
              </a:rPr>
              <a:t>McPAT</a:t>
            </a:r>
            <a:endParaRPr lang="en-US" sz="1700" dirty="0">
              <a:solidFill>
                <a:srgbClr val="008000"/>
              </a:solidFill>
              <a:latin typeface="Tahoma" pitchFamily="34" charset="0"/>
              <a:ea typeface="ＭＳ Ｐゴシック" charset="-128"/>
            </a:endParaRPr>
          </a:p>
        </p:txBody>
      </p:sp>
    </p:spTree>
    <p:extLst>
      <p:ext uri="{BB962C8B-B14F-4D97-AF65-F5344CB8AC3E}">
        <p14:creationId xmlns:p14="http://schemas.microsoft.com/office/powerpoint/2010/main" val="350767178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Input Configuration</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137</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The EI uses the </a:t>
            </a:r>
            <a:r>
              <a:rPr lang="en-US" i="1" dirty="0" err="1">
                <a:solidFill>
                  <a:srgbClr val="3366FF"/>
                </a:solidFill>
              </a:rPr>
              <a:t>libconfig</a:t>
            </a:r>
            <a:r>
              <a:rPr lang="en-US" dirty="0">
                <a:solidFill>
                  <a:srgbClr val="3366FF"/>
                </a:solidFill>
              </a:rPr>
              <a:t> </a:t>
            </a:r>
            <a:r>
              <a:rPr lang="en-US" dirty="0">
                <a:solidFill>
                  <a:srgbClr val="161616"/>
                </a:solidFill>
              </a:rPr>
              <a:t>to parse the input file.</a:t>
            </a:r>
            <a:endParaRPr lang="en-US" sz="2000" dirty="0">
              <a:solidFill>
                <a:srgbClr val="161616"/>
              </a:solidFill>
            </a:endParaRPr>
          </a:p>
        </p:txBody>
      </p:sp>
      <p:sp>
        <p:nvSpPr>
          <p:cNvPr id="6" name="TextBox 5"/>
          <p:cNvSpPr txBox="1"/>
          <p:nvPr/>
        </p:nvSpPr>
        <p:spPr>
          <a:xfrm>
            <a:off x="168010" y="1595932"/>
            <a:ext cx="4788297" cy="559788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Example</a:t>
            </a:r>
          </a:p>
          <a:p>
            <a:pPr defTabSz="1007943" eaLnBrk="0">
              <a:lnSpc>
                <a:spcPct val="100000"/>
              </a:lnSpc>
              <a:buClrTx/>
              <a:buSzTx/>
            </a:pPr>
            <a:r>
              <a:rPr lang="en-US" sz="1300" dirty="0">
                <a:solidFill>
                  <a:srgbClr val="FF0000"/>
                </a:solidFill>
                <a:latin typeface="Courier"/>
                <a:ea typeface="ＭＳ Ｐゴシック" charset="-128"/>
                <a:cs typeface="Courier"/>
              </a:rPr>
              <a:t>component: </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package</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model = “3d-ice”;</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ambient_temperature</a:t>
            </a:r>
            <a:r>
              <a:rPr lang="en-US" sz="1300" dirty="0">
                <a:solidFill>
                  <a:srgbClr val="161616"/>
                </a:solidFill>
                <a:latin typeface="Courier"/>
                <a:ea typeface="ＭＳ Ｐゴシック" charset="-128"/>
                <a:cs typeface="Courier"/>
              </a:rPr>
              <a:t> = 300.0;</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grid_rows</a:t>
            </a:r>
            <a:r>
              <a:rPr lang="en-US" sz="1300" dirty="0">
                <a:solidFill>
                  <a:srgbClr val="161616"/>
                </a:solidFill>
                <a:latin typeface="Courier"/>
                <a:ea typeface="ＭＳ Ｐゴシック" charset="-128"/>
                <a:cs typeface="Courier"/>
              </a:rPr>
              <a:t> = 100;</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3D-ICE PARAMETERS */</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component</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core0</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package.core0</a:t>
            </a: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model = “none”;</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voltage = 0.8;</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clock_frequency</a:t>
            </a:r>
            <a:r>
              <a:rPr lang="en-US" sz="1300" dirty="0">
                <a:solidFill>
                  <a:srgbClr val="161616"/>
                </a:solidFill>
                <a:latin typeface="Courier"/>
                <a:ea typeface="ＭＳ Ｐゴシック" charset="-128"/>
                <a:cs typeface="Courier"/>
              </a:rPr>
              <a:t> = 2.0e9;</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COMMON PARAMETERS OF core0 */</a:t>
            </a: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p>
          <a:p>
            <a:pPr marL="503920" lvl="1" indent="0" defTabSz="1007943" eaLnBrk="0">
              <a:lnSpc>
                <a:spcPct val="100000"/>
              </a:lnSpc>
              <a:buClrTx/>
              <a:buSzTx/>
            </a:pP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component</a:t>
            </a:r>
            <a:r>
              <a:rPr lang="en-US" sz="1300" dirty="0">
                <a:solidFill>
                  <a:srgbClr val="161616"/>
                </a:solidFill>
                <a:latin typeface="Courier"/>
                <a:ea typeface="ＭＳ Ｐゴシック" charset="-128"/>
                <a:cs typeface="Courier"/>
              </a:rPr>
              <a:t>: {</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data_cache</a:t>
            </a:r>
            <a:r>
              <a:rPr lang="en-US" sz="1300" dirty="0">
                <a:solidFill>
                  <a:srgbClr val="161616"/>
                </a:solidFill>
                <a:latin typeface="Courier"/>
                <a:ea typeface="ＭＳ Ｐゴシック" charset="-128"/>
                <a:cs typeface="Courier"/>
              </a:rPr>
              <a:t>: {</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package.core0</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 package</a:t>
            </a: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endParaRPr lang="en-US" sz="1300" dirty="0">
              <a:solidFill>
                <a:srgbClr val="161616"/>
              </a:solidFill>
              <a:latin typeface="Courier"/>
              <a:ea typeface="ＭＳ Ｐゴシック" charset="-128"/>
              <a:cs typeface="Courier"/>
            </a:endParaRPr>
          </a:p>
        </p:txBody>
      </p:sp>
      <p:sp>
        <p:nvSpPr>
          <p:cNvPr id="11" name="TextBox 10"/>
          <p:cNvSpPr txBox="1"/>
          <p:nvPr/>
        </p:nvSpPr>
        <p:spPr>
          <a:xfrm>
            <a:off x="5124319" y="1595932"/>
            <a:ext cx="4788297" cy="4987218"/>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Continued with </a:t>
            </a:r>
            <a:r>
              <a:rPr lang="en-US" sz="1300" i="1" dirty="0" err="1">
                <a:solidFill>
                  <a:srgbClr val="DADADA">
                    <a:lumMod val="10000"/>
                  </a:srgbClr>
                </a:solidFill>
                <a:latin typeface="Courier"/>
                <a:ea typeface="ＭＳ Ｐゴシック" charset="-128"/>
                <a:cs typeface="Courier"/>
              </a:rPr>
              <a:t>core.data_cache</a:t>
            </a:r>
            <a:endParaRPr lang="en-US" sz="1300" i="1"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FF0000"/>
                </a:solidFill>
                <a:latin typeface="Courier"/>
                <a:ea typeface="ＭＳ Ｐゴシック" charset="-128"/>
                <a:cs typeface="Courier"/>
              </a:rPr>
              <a:t>component: </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data_cache</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package.core0.data_cache</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model = “</a:t>
            </a:r>
            <a:r>
              <a:rPr lang="en-US" sz="1300" dirty="0" err="1">
                <a:solidFill>
                  <a:srgbClr val="161616"/>
                </a:solidFill>
                <a:latin typeface="Courier"/>
                <a:ea typeface="ＭＳ Ｐゴシック" charset="-128"/>
                <a:cs typeface="Courier"/>
              </a:rPr>
              <a:t>mcpat</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energy_model</a:t>
            </a:r>
            <a:r>
              <a:rPr lang="en-US" sz="1300" dirty="0">
                <a:solidFill>
                  <a:srgbClr val="161616"/>
                </a:solidFill>
                <a:latin typeface="Courier"/>
                <a:ea typeface="ＭＳ Ｐゴシック" charset="-128"/>
                <a:cs typeface="Courier"/>
              </a:rPr>
              <a:t> = “array”;</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energy_submodel</a:t>
            </a:r>
            <a:r>
              <a:rPr lang="en-US" sz="1300" dirty="0">
                <a:solidFill>
                  <a:srgbClr val="161616"/>
                </a:solidFill>
                <a:latin typeface="Courier"/>
                <a:ea typeface="ＭＳ Ｐゴシック" charset="-128"/>
                <a:cs typeface="Courier"/>
              </a:rPr>
              <a:t> = “cache”;</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line_sz</a:t>
            </a:r>
            <a:r>
              <a:rPr lang="en-US" sz="1300" dirty="0">
                <a:solidFill>
                  <a:srgbClr val="161616"/>
                </a:solidFill>
                <a:latin typeface="Courier"/>
                <a:ea typeface="ＭＳ Ｐゴシック" charset="-128"/>
                <a:cs typeface="Courier"/>
              </a:rPr>
              <a:t> = 64;</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assoc</a:t>
            </a:r>
            <a:r>
              <a:rPr lang="en-US" sz="1300" dirty="0">
                <a:solidFill>
                  <a:srgbClr val="161616"/>
                </a:solidFill>
                <a:latin typeface="Courier"/>
                <a:ea typeface="ＭＳ Ｐゴシック" charset="-128"/>
                <a:cs typeface="Courier"/>
              </a:rPr>
              <a:t> = 4;</a:t>
            </a:r>
          </a:p>
          <a:p>
            <a:pPr defTabSz="1007943" eaLnBrk="0">
              <a:lnSpc>
                <a:spcPct val="100000"/>
              </a:lnSpc>
              <a:buClrTx/>
              <a:buSzTx/>
            </a:pPr>
            <a:r>
              <a:rPr lang="en-US" sz="1300" dirty="0">
                <a:solidFill>
                  <a:srgbClr val="008000"/>
                </a:solidFill>
                <a:latin typeface="Courier"/>
                <a:ea typeface="ＭＳ Ｐゴシック" charset="-128"/>
                <a:cs typeface="Courier"/>
              </a:rPr>
              <a:t>            /* MCPAT PARAMETERS */</a:t>
            </a:r>
          </a:p>
          <a:p>
            <a:pPr defTabSz="1007943" eaLnBrk="0">
              <a:lnSpc>
                <a:spcPct val="100000"/>
              </a:lnSpc>
              <a:buClrTx/>
              <a:buSzTx/>
            </a:pPr>
            <a:r>
              <a:rPr lang="en-US" sz="1300" dirty="0">
                <a:solidFill>
                  <a:srgbClr val="008000"/>
                </a:solidFill>
                <a:latin typeface="Courier"/>
                <a:ea typeface="ＭＳ Ｐゴシック" charset="-128"/>
                <a:cs typeface="Courier"/>
              </a:rPr>
              <a:t>            /* NO NEED TO REDEFINE voltage */</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package.core.data_cache</a:t>
            </a:r>
            <a:endParaRPr lang="en-US" sz="1300" dirty="0">
              <a:solidFill>
                <a:srgbClr val="161616"/>
              </a:solidFill>
              <a:latin typeface="Courier"/>
              <a:ea typeface="ＭＳ Ｐゴシック" charset="-128"/>
              <a:cs typeface="Courier"/>
            </a:endParaRPr>
          </a:p>
          <a:p>
            <a:pPr defTabSz="1007943" eaLnBrk="0">
              <a:lnSpc>
                <a:spcPct val="100000"/>
              </a:lnSpc>
              <a:buClrTx/>
              <a:buSzTx/>
            </a:pP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inst_dec</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package.core0.inst_dec</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model = “</a:t>
            </a:r>
            <a:r>
              <a:rPr lang="en-US" sz="1300" dirty="0" err="1">
                <a:solidFill>
                  <a:srgbClr val="161616"/>
                </a:solidFill>
                <a:latin typeface="Courier"/>
                <a:ea typeface="ＭＳ Ｐゴシック" charset="-128"/>
                <a:cs typeface="Courier"/>
              </a:rPr>
              <a:t>mcpat</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energy_model</a:t>
            </a:r>
            <a:r>
              <a:rPr lang="en-US" sz="1300" dirty="0">
                <a:solidFill>
                  <a:srgbClr val="161616"/>
                </a:solidFill>
                <a:latin typeface="Courier"/>
                <a:ea typeface="ＭＳ Ｐゴシック" charset="-128"/>
                <a:cs typeface="Courier"/>
              </a:rPr>
              <a:t> = “</a:t>
            </a:r>
            <a:r>
              <a:rPr lang="en-US" sz="1300" dirty="0" err="1">
                <a:solidFill>
                  <a:srgbClr val="161616"/>
                </a:solidFill>
                <a:latin typeface="Courier"/>
                <a:ea typeface="ＭＳ Ｐゴシック" charset="-128"/>
                <a:cs typeface="Courier"/>
              </a:rPr>
              <a:t>inst_decoder</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x86 = true;</a:t>
            </a:r>
          </a:p>
          <a:p>
            <a:pPr defTabSz="1007943" eaLnBrk="0">
              <a:lnSpc>
                <a:spcPct val="100000"/>
              </a:lnSpc>
              <a:buClrTx/>
              <a:buSzTx/>
            </a:pPr>
            <a:r>
              <a:rPr lang="en-US" sz="1300" dirty="0">
                <a:solidFill>
                  <a:srgbClr val="008000"/>
                </a:solidFill>
                <a:latin typeface="Courier"/>
                <a:ea typeface="ＭＳ Ｐゴシック" charset="-128"/>
                <a:cs typeface="Courier"/>
              </a:rPr>
              <a:t>            /* MCPAT PARAMETERS */</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package.core0.inst_dec</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Tree>
    <p:extLst>
      <p:ext uri="{BB962C8B-B14F-4D97-AF65-F5344CB8AC3E}">
        <p14:creationId xmlns:p14="http://schemas.microsoft.com/office/powerpoint/2010/main" val="385720765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User API Example (1)</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138</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The simulator creates the Energy </a:t>
            </a:r>
            <a:r>
              <a:rPr lang="en-US" dirty="0" err="1">
                <a:solidFill>
                  <a:srgbClr val="161616"/>
                </a:solidFill>
              </a:rPr>
              <a:t>Introspector</a:t>
            </a:r>
            <a:r>
              <a:rPr lang="en-US" dirty="0">
                <a:solidFill>
                  <a:srgbClr val="161616"/>
                </a:solidFill>
              </a:rPr>
              <a:t>.</a:t>
            </a:r>
          </a:p>
          <a:p>
            <a:pPr marL="201568" indent="-201568" defTabSz="1007943">
              <a:lnSpc>
                <a:spcPct val="100000"/>
              </a:lnSpc>
              <a:spcBef>
                <a:spcPts val="1652"/>
              </a:spcBef>
            </a:pPr>
            <a:r>
              <a:rPr lang="en-US" dirty="0">
                <a:solidFill>
                  <a:srgbClr val="161616"/>
                </a:solidFill>
              </a:rPr>
              <a:t> Each manifold model has the pointer to the Energy </a:t>
            </a:r>
            <a:r>
              <a:rPr lang="en-US" dirty="0" err="1">
                <a:solidFill>
                  <a:srgbClr val="161616"/>
                </a:solidFill>
              </a:rPr>
              <a:t>Introspector</a:t>
            </a:r>
            <a:r>
              <a:rPr lang="en-US" dirty="0">
                <a:solidFill>
                  <a:srgbClr val="161616"/>
                </a:solidFill>
              </a:rPr>
              <a:t>.</a:t>
            </a:r>
            <a:endParaRPr lang="en-US" sz="2000" dirty="0">
              <a:solidFill>
                <a:srgbClr val="161616"/>
              </a:solidFill>
            </a:endParaRPr>
          </a:p>
        </p:txBody>
      </p:sp>
      <p:sp>
        <p:nvSpPr>
          <p:cNvPr id="6" name="TextBox 5"/>
          <p:cNvSpPr txBox="1"/>
          <p:nvPr/>
        </p:nvSpPr>
        <p:spPr>
          <a:xfrm>
            <a:off x="168011" y="2614847"/>
            <a:ext cx="9744604" cy="3155180"/>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Example – Serial Simulation</a:t>
            </a:r>
          </a:p>
          <a:p>
            <a:pPr defTabSz="1007943" eaLnBrk="0">
              <a:lnSpc>
                <a:spcPct val="100000"/>
              </a:lnSpc>
              <a:buClrTx/>
              <a:buSzTx/>
            </a:pPr>
            <a:r>
              <a:rPr lang="en-US" sz="1300" dirty="0">
                <a:solidFill>
                  <a:srgbClr val="008000"/>
                </a:solidFill>
                <a:latin typeface="Courier"/>
                <a:ea typeface="ＭＳ Ｐゴシック" charset="-128"/>
                <a:cs typeface="Courier"/>
              </a:rPr>
              <a:t>/* MAIN FUNCTION: CREATE AND CONFIGURE THE ENERGY INTROSPECTOR */</a:t>
            </a:r>
          </a:p>
          <a:p>
            <a:pPr defTabSz="1007943" eaLnBrk="0">
              <a:lnSpc>
                <a:spcPct val="100000"/>
              </a:lnSpc>
              <a:buClrTx/>
              <a:buSzTx/>
            </a:pPr>
            <a:r>
              <a:rPr lang="en-US" sz="1300" dirty="0" err="1">
                <a:solidFill>
                  <a:srgbClr val="0000FF"/>
                </a:solidFill>
                <a:latin typeface="Courier"/>
                <a:ea typeface="ＭＳ Ｐゴシック" charset="-128"/>
                <a:cs typeface="Courier"/>
              </a:rPr>
              <a:t>energy_introspector_t</a:t>
            </a: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ei</a:t>
            </a:r>
            <a:r>
              <a:rPr lang="en-US" sz="1300" dirty="0">
                <a:solidFill>
                  <a:srgbClr val="161616"/>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new</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energy_introspector_t</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input.config</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Create EI</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err="1">
                <a:solidFill>
                  <a:srgbClr val="161616"/>
                </a:solidFill>
                <a:latin typeface="Courier"/>
                <a:ea typeface="ＭＳ Ｐゴシック" charset="-128"/>
                <a:cs typeface="Courier"/>
              </a:rPr>
              <a:t>ei</a:t>
            </a:r>
            <a:r>
              <a:rPr lang="en-US" sz="1300" dirty="0">
                <a:solidFill>
                  <a:srgbClr val="161616"/>
                </a:solidFill>
                <a:latin typeface="Courier"/>
                <a:ea typeface="ＭＳ Ｐゴシック" charset="-128"/>
                <a:cs typeface="Courier"/>
              </a:rPr>
              <a:t>-&gt;configure(); </a:t>
            </a:r>
            <a:r>
              <a:rPr lang="en-US" sz="1300" dirty="0">
                <a:solidFill>
                  <a:srgbClr val="008000"/>
                </a:solidFill>
                <a:latin typeface="Courier"/>
                <a:ea typeface="ＭＳ Ｐゴシック" charset="-128"/>
                <a:cs typeface="Courier"/>
              </a:rPr>
              <a:t>// Configure EI</a:t>
            </a:r>
          </a:p>
          <a:p>
            <a:pPr defTabSz="1007943" eaLnBrk="0">
              <a:lnSpc>
                <a:spcPct val="100000"/>
              </a:lnSpc>
              <a:buClrTx/>
              <a:buSzTx/>
            </a:pP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8000"/>
                </a:solidFill>
                <a:latin typeface="Courier"/>
                <a:ea typeface="ＭＳ Ｐゴシック" charset="-128"/>
                <a:cs typeface="Courier"/>
              </a:rPr>
              <a:t>/* CONNECT EI INTERFACE – SERIAL SIMULATION */</a:t>
            </a:r>
          </a:p>
          <a:p>
            <a:pPr defTabSz="1007943" eaLnBrk="0">
              <a:lnSpc>
                <a:spcPct val="100000"/>
              </a:lnSpc>
              <a:buClrTx/>
              <a:buSzTx/>
            </a:pPr>
            <a:r>
              <a:rPr lang="en-US" sz="1300" dirty="0" err="1">
                <a:solidFill>
                  <a:srgbClr val="0000FF"/>
                </a:solidFill>
                <a:latin typeface="Courier"/>
                <a:ea typeface="ＭＳ Ｐゴシック" charset="-128"/>
                <a:cs typeface="Courier"/>
              </a:rPr>
              <a:t>Core_t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*core = Component :: </a:t>
            </a:r>
            <a:r>
              <a:rPr lang="en-US" sz="1300" dirty="0" err="1">
                <a:solidFill>
                  <a:srgbClr val="DADADA">
                    <a:lumMod val="10000"/>
                  </a:srgbClr>
                </a:solidFill>
                <a:latin typeface="Courier"/>
                <a:ea typeface="ＭＳ Ｐゴシック" charset="-128"/>
                <a:cs typeface="Courier"/>
              </a:rPr>
              <a:t>GetComponent</a:t>
            </a:r>
            <a:r>
              <a:rPr lang="en-US" sz="1300" dirty="0">
                <a:solidFill>
                  <a:srgbClr val="DADADA">
                    <a:lumMod val="10000"/>
                  </a:srgbClr>
                </a:solidFill>
                <a:latin typeface="Courier"/>
                <a:ea typeface="ＭＳ Ｐゴシック" charset="-128"/>
                <a:cs typeface="Courier"/>
              </a:rPr>
              <a:t>&lt;</a:t>
            </a:r>
            <a:r>
              <a:rPr lang="en-US" sz="1300" dirty="0" err="1">
                <a:solidFill>
                  <a:srgbClr val="DADADA">
                    <a:lumMod val="10000"/>
                  </a:srgbClr>
                </a:solidFill>
                <a:latin typeface="Courier"/>
                <a:ea typeface="ＭＳ Ｐゴシック" charset="-128"/>
                <a:cs typeface="Courier"/>
              </a:rPr>
              <a:t>core_t</a:t>
            </a:r>
            <a:r>
              <a:rPr lang="en-US" sz="1300" dirty="0">
                <a:solidFill>
                  <a:srgbClr val="DADADA">
                    <a:lumMod val="10000"/>
                  </a:srgbClr>
                </a:solidFill>
                <a:latin typeface="Courier"/>
                <a:ea typeface="ＭＳ Ｐゴシック" charset="-128"/>
                <a:cs typeface="Courier"/>
              </a:rPr>
              <a:t>&gt;(</a:t>
            </a:r>
            <a:r>
              <a:rPr lang="en-US" sz="1300" dirty="0" err="1">
                <a:solidFill>
                  <a:srgbClr val="DADADA">
                    <a:lumMod val="10000"/>
                  </a:srgbClr>
                </a:solidFill>
                <a:latin typeface="Courier"/>
                <a:ea typeface="ＭＳ Ｐゴシック" charset="-128"/>
                <a:cs typeface="Courier"/>
              </a:rPr>
              <a:t>ManifoldCoreID</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core-&gt;</a:t>
            </a:r>
            <a:r>
              <a:rPr lang="en-US" sz="1300" dirty="0" err="1">
                <a:solidFill>
                  <a:srgbClr val="DADADA">
                    <a:lumMod val="10000"/>
                  </a:srgbClr>
                </a:solidFill>
                <a:latin typeface="Courier"/>
                <a:ea typeface="ＭＳ Ｐゴシック" charset="-128"/>
                <a:cs typeface="Courier"/>
              </a:rPr>
              <a:t>connect_EI</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ei</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core-&gt;</a:t>
            </a:r>
            <a:r>
              <a:rPr lang="en-US" sz="1300" dirty="0" err="1">
                <a:solidFill>
                  <a:srgbClr val="DADADA">
                    <a:lumMod val="10000"/>
                  </a:srgbClr>
                </a:solidFill>
                <a:latin typeface="Courier"/>
                <a:ea typeface="ＭＳ Ｐゴシック" charset="-128"/>
                <a:cs typeface="Courier"/>
              </a:rPr>
              <a:t>set_sampling_interval</a:t>
            </a:r>
            <a:r>
              <a:rPr lang="en-US" sz="1300" dirty="0">
                <a:solidFill>
                  <a:srgbClr val="DADADA">
                    <a:lumMod val="10000"/>
                  </a:srgbClr>
                </a:solidFill>
                <a:latin typeface="Courier"/>
                <a:ea typeface="ＭＳ Ｐゴシック" charset="-128"/>
                <a:cs typeface="Courier"/>
              </a:rPr>
              <a:t>(0.0001);</a:t>
            </a:r>
          </a:p>
          <a:p>
            <a:pPr defTabSz="1007943" eaLnBrk="0">
              <a:lnSpc>
                <a:spcPct val="100000"/>
              </a:lnSpc>
              <a:buClrTx/>
              <a:buSzTx/>
            </a:pP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Manifold :: Run();</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Tree>
    <p:extLst>
      <p:ext uri="{BB962C8B-B14F-4D97-AF65-F5344CB8AC3E}">
        <p14:creationId xmlns:p14="http://schemas.microsoft.com/office/powerpoint/2010/main" val="324928754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User API Example (2)</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139</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The EI provides several API functions to use the models.</a:t>
            </a:r>
            <a:endParaRPr lang="en-US" sz="2000" dirty="0">
              <a:solidFill>
                <a:srgbClr val="161616"/>
              </a:solidFill>
            </a:endParaRPr>
          </a:p>
        </p:txBody>
      </p:sp>
      <p:sp>
        <p:nvSpPr>
          <p:cNvPr id="7" name="TextBox 6"/>
          <p:cNvSpPr txBox="1"/>
          <p:nvPr/>
        </p:nvSpPr>
        <p:spPr>
          <a:xfrm>
            <a:off x="168011" y="1511936"/>
            <a:ext cx="9744604" cy="58014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dirty="0">
                <a:solidFill>
                  <a:srgbClr val="008000"/>
                </a:solidFill>
                <a:latin typeface="Courier"/>
                <a:ea typeface="ＭＳ Ｐゴシック" charset="-128"/>
                <a:cs typeface="Courier"/>
              </a:rPr>
              <a:t>/* WITHIN A MANIFOLD MODEL */</a:t>
            </a:r>
          </a:p>
          <a:p>
            <a:pPr defTabSz="1007943" eaLnBrk="0">
              <a:lnSpc>
                <a:spcPct val="100000"/>
              </a:lnSpc>
              <a:buClrTx/>
              <a:buSzTx/>
            </a:pPr>
            <a:r>
              <a:rPr lang="en-US" sz="1300" dirty="0" err="1">
                <a:solidFill>
                  <a:srgbClr val="0000FF"/>
                </a:solidFill>
                <a:latin typeface="Courier"/>
                <a:ea typeface="ＭＳ Ｐゴシック" charset="-128"/>
                <a:cs typeface="Courier"/>
              </a:rPr>
              <a:t>Comp_ID</a:t>
            </a:r>
            <a:r>
              <a:rPr lang="en-US" sz="1300" dirty="0">
                <a:solidFill>
                  <a:srgbClr val="0000FF"/>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package_id</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core_id</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data_cache_id</a:t>
            </a:r>
            <a:r>
              <a:rPr lang="en-US" sz="1300" dirty="0">
                <a:solidFill>
                  <a:srgbClr val="161616"/>
                </a:solidFill>
                <a:latin typeface="Courier"/>
                <a:ea typeface="ＭＳ Ｐゴシック" charset="-128"/>
                <a:cs typeface="Courier"/>
              </a:rPr>
              <a:t>; </a:t>
            </a: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8000"/>
                </a:solidFill>
                <a:latin typeface="Courier"/>
                <a:ea typeface="ＭＳ Ｐゴシック" charset="-128"/>
                <a:cs typeface="Courier"/>
              </a:rPr>
              <a:t>/* IDs ARE REQUIRED FOR ALL COMPONENTS WHERE DATA ARE MONITORED */</a:t>
            </a:r>
          </a:p>
          <a:p>
            <a:pPr defTabSz="1007943" eaLnBrk="0">
              <a:lnSpc>
                <a:spcPct val="100000"/>
              </a:lnSpc>
              <a:buClrTx/>
              <a:buSzTx/>
            </a:pP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err="1">
                <a:solidFill>
                  <a:srgbClr val="0000FF"/>
                </a:solidFill>
                <a:latin typeface="Courier"/>
                <a:ea typeface="ＭＳ Ｐゴシック" charset="-128"/>
                <a:cs typeface="Courier"/>
              </a:rPr>
              <a:t>counter_t</a:t>
            </a:r>
            <a:r>
              <a:rPr lang="en-US" sz="1300" dirty="0">
                <a:solidFill>
                  <a:srgbClr val="0000FF"/>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data_cache_counter</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Data cache counter</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008000"/>
                </a:solidFill>
                <a:latin typeface="Courier"/>
                <a:ea typeface="ＭＳ Ｐゴシック" charset="-128"/>
                <a:cs typeface="Courier"/>
              </a:rPr>
              <a:t>/* COUNTERS ARE DEFINED FOR ALL COMPONENTS WHERE POWER IS CHARACTERIZED */</a:t>
            </a:r>
          </a:p>
          <a:p>
            <a:pPr defTabSz="1007943" eaLnBrk="0">
              <a:lnSpc>
                <a:spcPct val="100000"/>
              </a:lnSpc>
              <a:buClrTx/>
              <a:buSzTx/>
            </a:pP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void</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core_t</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connect_EI</a:t>
            </a:r>
            <a:r>
              <a:rPr lang="en-US" sz="1300" dirty="0">
                <a:solidFill>
                  <a:srgbClr val="161616"/>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energy_introspector_t</a:t>
            </a: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ei</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energy_introspector</a:t>
            </a:r>
            <a:r>
              <a:rPr lang="en-US" sz="1300" dirty="0">
                <a:solidFill>
                  <a:srgbClr val="161616"/>
                </a:solidFill>
                <a:latin typeface="Courier"/>
                <a:ea typeface="ＭＳ Ｐゴシック" charset="-128"/>
                <a:cs typeface="Courier"/>
              </a:rPr>
              <a:t> = </a:t>
            </a:r>
            <a:r>
              <a:rPr lang="en-US" sz="1300" dirty="0" err="1">
                <a:solidFill>
                  <a:srgbClr val="161616"/>
                </a:solidFill>
                <a:latin typeface="Courier"/>
                <a:ea typeface="ＭＳ Ｐゴシック" charset="-128"/>
                <a:cs typeface="Courier"/>
              </a:rPr>
              <a:t>ei</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008000"/>
                </a:solidFill>
                <a:latin typeface="Courier"/>
                <a:ea typeface="ＭＳ Ｐゴシック" charset="-128"/>
                <a:cs typeface="Courier"/>
              </a:rPr>
              <a:t>  // Get the pseudo component ID of modeled processor components</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package_id</a:t>
            </a:r>
            <a:r>
              <a:rPr lang="en-US" sz="1300" dirty="0">
                <a:solidFill>
                  <a:srgbClr val="161616"/>
                </a:solidFill>
                <a:latin typeface="Courier"/>
                <a:ea typeface="ＭＳ Ｐゴシック" charset="-128"/>
                <a:cs typeface="Courier"/>
              </a:rPr>
              <a:t> = </a:t>
            </a:r>
            <a:r>
              <a:rPr lang="en-US" sz="1300" dirty="0" err="1">
                <a:solidFill>
                  <a:srgbClr val="161616"/>
                </a:solidFill>
                <a:latin typeface="Courier"/>
                <a:ea typeface="ＭＳ Ｐゴシック" charset="-128"/>
                <a:cs typeface="Courier"/>
              </a:rPr>
              <a:t>energy_introspector</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get_component_id</a:t>
            </a:r>
            <a:r>
              <a:rPr lang="en-US" sz="1300" dirty="0">
                <a:solidFill>
                  <a:srgbClr val="161616"/>
                </a:solidFill>
                <a:latin typeface="Courier"/>
                <a:ea typeface="ＭＳ Ｐゴシック" charset="-128"/>
                <a:cs typeface="Courier"/>
              </a:rPr>
              <a:t>(“package”);</a:t>
            </a:r>
          </a:p>
          <a:p>
            <a:pPr defTabSz="1007943" eaLnBrk="0">
              <a:lnSpc>
                <a:spcPct val="100000"/>
              </a:lnSpc>
              <a:buClrTx/>
              <a:buSzTx/>
            </a:pPr>
            <a:r>
              <a:rPr lang="en-US" sz="1300" dirty="0">
                <a:solidFill>
                  <a:srgbClr val="161616"/>
                </a:solidFill>
                <a:latin typeface="Courier"/>
                <a:ea typeface="ＭＳ Ｐゴシック" charset="-128"/>
                <a:cs typeface="Courier"/>
              </a:rPr>
              <a:t>  assert(</a:t>
            </a:r>
            <a:r>
              <a:rPr lang="en-US" sz="1300" dirty="0" err="1">
                <a:solidFill>
                  <a:srgbClr val="161616"/>
                </a:solidFill>
                <a:latin typeface="Courier"/>
                <a:ea typeface="ＭＳ Ｐゴシック" charset="-128"/>
                <a:cs typeface="Courier"/>
              </a:rPr>
              <a:t>package_id</a:t>
            </a:r>
            <a:r>
              <a:rPr lang="en-US" sz="1300" dirty="0">
                <a:solidFill>
                  <a:srgbClr val="161616"/>
                </a:solidFill>
                <a:latin typeface="Courier"/>
                <a:ea typeface="ＭＳ Ｐゴシック" charset="-128"/>
                <a:cs typeface="Courier"/>
              </a:rPr>
              <a:t> != INVALID_COMP_ID);</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a:t>
            </a:r>
          </a:p>
          <a:p>
            <a:pPr defTabSz="1007943" eaLnBrk="0">
              <a:lnSpc>
                <a:spcPct val="100000"/>
              </a:lnSpc>
              <a:buClrTx/>
              <a:buSzTx/>
            </a:pPr>
            <a:endParaRPr lang="en-US" sz="1300" dirty="0">
              <a:solidFill>
                <a:srgbClr val="0000FF"/>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core_t</a:t>
            </a:r>
            <a:r>
              <a:rPr lang="en-US" sz="1300" dirty="0">
                <a:solidFill>
                  <a:srgbClr val="DADADA">
                    <a:lumMod val="10000"/>
                  </a:srgbClr>
                </a:solidFill>
                <a:latin typeface="Courier"/>
                <a:ea typeface="ＭＳ Ｐゴシック" charset="-128"/>
                <a:cs typeface="Courier"/>
              </a:rPr>
              <a:t>::tick()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if</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NowTicks</a:t>
            </a:r>
            <a:r>
              <a:rPr lang="en-US" sz="1300" dirty="0">
                <a:solidFill>
                  <a:srgbClr val="DADADA">
                    <a:lumMod val="10000"/>
                  </a:srgbClr>
                </a:solidFill>
                <a:latin typeface="Courier"/>
                <a:ea typeface="ＭＳ Ｐゴシック" charset="-128"/>
                <a:cs typeface="Courier"/>
              </a:rPr>
              <a:t>() % </a:t>
            </a:r>
            <a:r>
              <a:rPr lang="en-US" sz="1300" dirty="0" err="1">
                <a:solidFill>
                  <a:srgbClr val="DADADA">
                    <a:lumMod val="10000"/>
                  </a:srgbClr>
                </a:solidFill>
                <a:latin typeface="Courier"/>
                <a:ea typeface="ＭＳ Ｐゴシック" charset="-128"/>
                <a:cs typeface="Courier"/>
              </a:rPr>
              <a:t>sampling_interval</a:t>
            </a:r>
            <a:r>
              <a:rPr lang="en-US" sz="1300" dirty="0">
                <a:solidFill>
                  <a:srgbClr val="DADADA">
                    <a:lumMod val="10000"/>
                  </a:srgbClr>
                </a:solidFill>
                <a:latin typeface="Courier"/>
                <a:ea typeface="ＭＳ Ｐゴシック" charset="-128"/>
                <a:cs typeface="Courier"/>
              </a:rPr>
              <a:t> == 0) {</a:t>
            </a:r>
          </a:p>
          <a:p>
            <a:pPr defTabSz="1007943" eaLnBrk="0">
              <a:lnSpc>
                <a:spcPct val="100000"/>
              </a:lnSpc>
              <a:buClrTx/>
              <a:buSzTx/>
            </a:pPr>
            <a:r>
              <a:rPr lang="en-US" sz="1300" dirty="0">
                <a:solidFill>
                  <a:srgbClr val="008000"/>
                </a:solidFill>
                <a:latin typeface="Courier"/>
                <a:ea typeface="ＭＳ Ｐゴシック" charset="-128"/>
                <a:cs typeface="Courier"/>
              </a:rPr>
              <a:t>    /* ARCHITECTURE SIMULATION IS PERFORMED, AND COUNTERS ARE COLLECTED FOR DATA CACHE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energy_introspector</a:t>
            </a:r>
            <a:r>
              <a:rPr lang="en-US" sz="1300" dirty="0">
                <a:solidFill>
                  <a:srgbClr val="DADADA">
                    <a:lumMod val="10000"/>
                  </a:srgbClr>
                </a:solidFill>
                <a:latin typeface="Courier"/>
                <a:ea typeface="ＭＳ Ｐゴシック" charset="-128"/>
                <a:cs typeface="Courier"/>
              </a:rPr>
              <a:t>-&gt;</a:t>
            </a:r>
            <a:r>
              <a:rPr lang="en-US" sz="1300" dirty="0" err="1">
                <a:solidFill>
                  <a:srgbClr val="DADADA">
                    <a:lumMod val="10000"/>
                  </a:srgbClr>
                </a:solidFill>
                <a:latin typeface="Courier"/>
                <a:ea typeface="ＭＳ Ｐゴシック" charset="-128"/>
                <a:cs typeface="Courier"/>
              </a:rPr>
              <a:t>calculate_power</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data_cache_id,time,period,data_cache_counter</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008000"/>
                </a:solidFill>
                <a:latin typeface="Courier"/>
                <a:ea typeface="ＭＳ Ｐゴシック" charset="-128"/>
                <a:cs typeface="Courier"/>
              </a:rPr>
              <a:t>    /* </a:t>
            </a:r>
            <a:r>
              <a:rPr lang="en-US" sz="1300" dirty="0" err="1">
                <a:solidFill>
                  <a:srgbClr val="008000"/>
                </a:solidFill>
                <a:latin typeface="Courier"/>
                <a:ea typeface="ＭＳ Ｐゴシック" charset="-128"/>
                <a:cs typeface="Courier"/>
              </a:rPr>
              <a:t>calculate_power</a:t>
            </a:r>
            <a:r>
              <a:rPr lang="en-US" sz="1300" dirty="0">
                <a:solidFill>
                  <a:srgbClr val="008000"/>
                </a:solidFill>
                <a:latin typeface="Courier"/>
                <a:ea typeface="ＭＳ Ｐゴシック" charset="-128"/>
                <a:cs typeface="Courier"/>
              </a:rPr>
              <a:t>() IS CALLED FOR ALL COMPONENTS WHERE POWER IS CHARACTERIZED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energy_introspector</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calculate_temperature</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time,period</a:t>
            </a:r>
            <a:r>
              <a:rPr lang="en-US" sz="1300" dirty="0">
                <a:solidFill>
                  <a:srgbClr val="161616"/>
                </a:solidFill>
                <a:latin typeface="Courier"/>
                <a:ea typeface="ＭＳ Ｐゴシック" charset="-128"/>
                <a:cs typeface="Courier"/>
              </a:rPr>
              <a:t>,</a:t>
            </a:r>
            <a:r>
              <a:rPr lang="en-US" sz="1300" dirty="0">
                <a:solidFill>
                  <a:srgbClr val="008000"/>
                </a:solidFill>
                <a:latin typeface="Courier"/>
                <a:ea typeface="ＭＳ Ｐゴシック" charset="-128"/>
                <a:cs typeface="Courier"/>
              </a:rPr>
              <a:t>/*</a:t>
            </a:r>
            <a:r>
              <a:rPr lang="en-US" sz="1300" dirty="0" err="1">
                <a:solidFill>
                  <a:srgbClr val="008000"/>
                </a:solidFill>
                <a:latin typeface="Courier"/>
                <a:ea typeface="ＭＳ Ｐゴシック" charset="-128"/>
                <a:cs typeface="Courier"/>
              </a:rPr>
              <a:t>PowerSync</a:t>
            </a:r>
            <a:r>
              <a:rPr lang="en-US" sz="1300" dirty="0">
                <a:solidFill>
                  <a:srgbClr val="008000"/>
                </a:solidFill>
                <a:latin typeface="Courier"/>
                <a:ea typeface="ＭＳ Ｐゴシック" charset="-128"/>
                <a:cs typeface="Courier"/>
              </a:rPr>
              <a:t>?*/</a:t>
            </a:r>
            <a:r>
              <a:rPr lang="en-US" sz="1300" dirty="0">
                <a:solidFill>
                  <a:srgbClr val="FF0000"/>
                </a:solidFill>
                <a:latin typeface="Courier"/>
                <a:ea typeface="ＭＳ Ｐゴシック" charset="-128"/>
                <a:cs typeface="Courier"/>
              </a:rPr>
              <a:t>true</a:t>
            </a:r>
            <a:r>
              <a:rPr lang="en-US" sz="1300" dirty="0">
                <a:solidFill>
                  <a:srgbClr val="161616"/>
                </a:solidFill>
                <a:latin typeface="Courier"/>
                <a:ea typeface="ＭＳ Ｐゴシック" charset="-128"/>
                <a:cs typeface="Courier"/>
              </a:rPr>
              <a:t>);</a:t>
            </a:r>
          </a:p>
          <a:p>
            <a:pPr defTabSz="1007943" eaLnBrk="0">
              <a:lnSpc>
                <a:spcPct val="100000"/>
              </a:lnSpc>
              <a:buClrTx/>
              <a:buSzTx/>
            </a:pP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err; </a:t>
            </a:r>
            <a:r>
              <a:rPr lang="en-US" sz="1300" dirty="0">
                <a:solidFill>
                  <a:srgbClr val="0000FF"/>
                </a:solidFill>
                <a:latin typeface="Courier"/>
                <a:ea typeface="ＭＳ Ｐゴシック" charset="-128"/>
                <a:cs typeface="Courier"/>
              </a:rPr>
              <a:t>Kelvin </a:t>
            </a:r>
            <a:r>
              <a:rPr lang="en-US" sz="1300" dirty="0" err="1">
                <a:solidFill>
                  <a:srgbClr val="161616"/>
                </a:solidFill>
                <a:latin typeface="Courier"/>
                <a:ea typeface="ＭＳ Ｐゴシック" charset="-128"/>
                <a:cs typeface="Courier"/>
              </a:rPr>
              <a:t>core_temp</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Data are already </a:t>
            </a:r>
            <a:r>
              <a:rPr lang="en-US" sz="1300" dirty="0" err="1">
                <a:solidFill>
                  <a:srgbClr val="008000"/>
                </a:solidFill>
                <a:latin typeface="Courier"/>
                <a:ea typeface="ＭＳ Ｐゴシック" charset="-128"/>
                <a:cs typeface="Courier"/>
              </a:rPr>
              <a:t>sync’ed</a:t>
            </a: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err = </a:t>
            </a:r>
            <a:r>
              <a:rPr lang="en-US" sz="1300" dirty="0" err="1">
                <a:solidFill>
                  <a:srgbClr val="161616"/>
                </a:solidFill>
                <a:latin typeface="Courier"/>
                <a:ea typeface="ＭＳ Ｐゴシック" charset="-128"/>
                <a:cs typeface="Courier"/>
              </a:rPr>
              <a:t>energy_introspector</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pull_data</a:t>
            </a:r>
            <a:r>
              <a:rPr lang="en-US" sz="1300" dirty="0">
                <a:solidFill>
                  <a:srgbClr val="161616"/>
                </a:solidFill>
                <a:latin typeface="Courier"/>
                <a:ea typeface="ＭＳ Ｐゴシック" charset="-128"/>
                <a:cs typeface="Courier"/>
              </a:rPr>
              <a:t>(core_id,time,period,EI_DATA_TEMPERATURE,&amp;</a:t>
            </a:r>
            <a:r>
              <a:rPr lang="en-US" sz="1300" dirty="0" err="1">
                <a:solidFill>
                  <a:srgbClr val="161616"/>
                </a:solidFill>
                <a:latin typeface="Courier"/>
                <a:ea typeface="ＭＳ Ｐゴシック" charset="-128"/>
                <a:cs typeface="Courier"/>
              </a:rPr>
              <a:t>core_temp</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a:t>
            </a:r>
          </a:p>
        </p:txBody>
      </p:sp>
    </p:spTree>
    <p:extLst>
      <p:ext uri="{BB962C8B-B14F-4D97-AF65-F5344CB8AC3E}">
        <p14:creationId xmlns:p14="http://schemas.microsoft.com/office/powerpoint/2010/main" val="33551060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bwMode="auto">
          <a:xfrm>
            <a:off x="2373313" y="3398837"/>
            <a:ext cx="457200" cy="0"/>
          </a:xfrm>
          <a:prstGeom prst="straightConnector1">
            <a:avLst/>
          </a:prstGeom>
          <a:noFill/>
          <a:ln w="38100" cap="flat" cmpd="sng" algn="ctr">
            <a:solidFill>
              <a:srgbClr val="080808"/>
            </a:solidFill>
            <a:prstDash val="solid"/>
            <a:round/>
            <a:headEnd type="none" w="med" len="med"/>
            <a:tailEnd type="arrow"/>
          </a:ln>
          <a:effectLst/>
        </p:spPr>
      </p:cxnSp>
      <p:sp>
        <p:nvSpPr>
          <p:cNvPr id="4" name="Title 3"/>
          <p:cNvSpPr>
            <a:spLocks noGrp="1"/>
          </p:cNvSpPr>
          <p:nvPr>
            <p:ph type="title"/>
          </p:nvPr>
        </p:nvSpPr>
        <p:spPr/>
        <p:txBody>
          <a:bodyPr/>
          <a:lstStyle/>
          <a:p>
            <a:r>
              <a:rPr lang="en-US" sz="4000" dirty="0"/>
              <a:t>Execution Model: Overview</a:t>
            </a:r>
          </a:p>
        </p:txBody>
      </p:sp>
      <p:sp>
        <p:nvSpPr>
          <p:cNvPr id="5" name="Content Placeholder 4"/>
          <p:cNvSpPr>
            <a:spLocks noGrp="1"/>
          </p:cNvSpPr>
          <p:nvPr>
            <p:ph idx="1"/>
          </p:nvPr>
        </p:nvSpPr>
        <p:spPr>
          <a:xfrm>
            <a:off x="503238" y="4008436"/>
            <a:ext cx="9069388" cy="3048000"/>
          </a:xfrm>
        </p:spPr>
        <p:txBody>
          <a:bodyPr/>
          <a:lstStyle/>
          <a:p>
            <a:pPr marL="457010" indent="-457010">
              <a:buFont typeface="Arial" pitchFamily="34" charset="0"/>
              <a:buChar char="•"/>
            </a:pPr>
            <a:r>
              <a:rPr lang="en-US" sz="2800" dirty="0"/>
              <a:t>Instruction stream </a:t>
            </a:r>
          </a:p>
          <a:p>
            <a:pPr marL="834830" lvl="1" indent="-457010">
              <a:buFont typeface="Arial" pitchFamily="34" charset="0"/>
              <a:buChar char="•"/>
            </a:pPr>
            <a:r>
              <a:rPr lang="en-US" sz="2400" dirty="0"/>
              <a:t>Generated by </a:t>
            </a:r>
            <a:r>
              <a:rPr lang="en-US" sz="2400" dirty="0" err="1"/>
              <a:t>i</a:t>
            </a:r>
            <a:r>
              <a:rPr lang="en-US" sz="2400" dirty="0"/>
              <a:t>) trace files, ii) </a:t>
            </a:r>
            <a:r>
              <a:rPr lang="en-US" sz="2400" dirty="0" err="1"/>
              <a:t>Qsim</a:t>
            </a:r>
            <a:r>
              <a:rPr lang="en-US" sz="2400" dirty="0"/>
              <a:t> server, iii) </a:t>
            </a:r>
            <a:r>
              <a:rPr lang="en-US" sz="2400" dirty="0" err="1"/>
              <a:t>Qsim</a:t>
            </a:r>
            <a:r>
              <a:rPr lang="en-US" sz="2400" dirty="0"/>
              <a:t> Lib</a:t>
            </a:r>
          </a:p>
          <a:p>
            <a:pPr marL="457010" indent="-457010">
              <a:buFont typeface="Arial" pitchFamily="34" charset="0"/>
              <a:buChar char="•"/>
            </a:pPr>
            <a:r>
              <a:rPr lang="en-US" sz="2800" dirty="0"/>
              <a:t>System timing model</a:t>
            </a:r>
          </a:p>
          <a:p>
            <a:pPr marL="856894" lvl="1" indent="-457010">
              <a:buFont typeface="Arial" pitchFamily="34" charset="0"/>
              <a:buChar char="•"/>
            </a:pPr>
            <a:r>
              <a:rPr lang="en-US" sz="2400" dirty="0"/>
              <a:t>Multicore model built with Manifold components</a:t>
            </a:r>
          </a:p>
          <a:p>
            <a:pPr marL="856894" lvl="1" indent="-457010">
              <a:buFont typeface="Arial" pitchFamily="34" charset="0"/>
              <a:buChar char="•"/>
            </a:pPr>
            <a:r>
              <a:rPr lang="en-US" sz="2400" dirty="0"/>
              <a:t>Components assigned to multiple logical processes (LPs)</a:t>
            </a:r>
          </a:p>
          <a:p>
            <a:pPr marL="1234717" lvl="2" indent="-457010">
              <a:buFont typeface="Arial" pitchFamily="34" charset="0"/>
              <a:buChar char="•"/>
            </a:pPr>
            <a:r>
              <a:rPr lang="en-US" dirty="0"/>
              <a:t>Each LP assigned to one MPI task; LPs run in parallel</a:t>
            </a:r>
          </a:p>
        </p:txBody>
      </p:sp>
      <p:sp>
        <p:nvSpPr>
          <p:cNvPr id="6" name="Rounded Rectangle 5"/>
          <p:cNvSpPr/>
          <p:nvPr/>
        </p:nvSpPr>
        <p:spPr bwMode="auto">
          <a:xfrm>
            <a:off x="2830513" y="1417640"/>
            <a:ext cx="2133600" cy="685800"/>
          </a:xfrm>
          <a:prstGeom prst="roundRect">
            <a:avLst/>
          </a:prstGeom>
          <a:solidFill>
            <a:srgbClr val="6666FF"/>
          </a:solidFill>
          <a:ln w="25400" cap="flat" cmpd="sng" algn="ctr">
            <a:solidFill>
              <a:schemeClr val="bg2">
                <a:lumMod val="20000"/>
                <a:lumOff val="80000"/>
              </a:schemeClr>
            </a:solidFill>
            <a:prstDash val="solid"/>
            <a:round/>
            <a:headEnd type="none" w="med" len="med"/>
            <a:tailEnd type="none" w="med" len="med"/>
          </a:ln>
          <a:effectLst/>
          <a:extLst/>
        </p:spPr>
        <p:txBody>
          <a:bodyPr vert="horz" wrap="square" lIns="91401" tIns="45701" rIns="91401" bIns="45701" numCol="1" rtlCol="0" anchor="ctr" anchorCtr="0" compatLnSpc="1">
            <a:prstTxWarp prst="textNoShape">
              <a:avLst/>
            </a:prstTxWarp>
          </a:bodyPr>
          <a:lstStyle/>
          <a:p>
            <a:pPr algn="ctr" defTabSz="457010"/>
            <a:r>
              <a:rPr lang="en-US" dirty="0">
                <a:solidFill>
                  <a:srgbClr val="FFFFFF"/>
                </a:solidFill>
              </a:rPr>
              <a:t>Instruction stream</a:t>
            </a:r>
          </a:p>
        </p:txBody>
      </p:sp>
      <p:sp>
        <p:nvSpPr>
          <p:cNvPr id="7" name="Rounded Rectangle 6"/>
          <p:cNvSpPr/>
          <p:nvPr/>
        </p:nvSpPr>
        <p:spPr bwMode="auto">
          <a:xfrm>
            <a:off x="2834640" y="2865439"/>
            <a:ext cx="2133600" cy="685800"/>
          </a:xfrm>
          <a:prstGeom prst="roundRect">
            <a:avLst/>
          </a:prstGeom>
          <a:solidFill>
            <a:schemeClr val="accent2">
              <a:lumMod val="75000"/>
            </a:schemeClr>
          </a:solidFill>
          <a:ln w="25400" cap="flat" cmpd="sng" algn="ctr">
            <a:solidFill>
              <a:schemeClr val="accent2">
                <a:lumMod val="40000"/>
                <a:lumOff val="60000"/>
              </a:schemeClr>
            </a:solidFill>
            <a:prstDash val="solid"/>
            <a:round/>
            <a:headEnd type="none" w="med" len="med"/>
            <a:tailEnd type="none" w="med" len="med"/>
          </a:ln>
          <a:effectLst/>
          <a:extLst/>
        </p:spPr>
        <p:txBody>
          <a:bodyPr vert="horz" wrap="square" lIns="91401" tIns="45701" rIns="91401" bIns="45701" numCol="1" rtlCol="0" anchor="ctr" anchorCtr="0" compatLnSpc="1">
            <a:prstTxWarp prst="textNoShape">
              <a:avLst/>
            </a:prstTxWarp>
          </a:bodyPr>
          <a:lstStyle/>
          <a:p>
            <a:pPr algn="ctr" defTabSz="457010"/>
            <a:r>
              <a:rPr lang="en-US" dirty="0" smtClean="0">
                <a:solidFill>
                  <a:srgbClr val="FFFFFF"/>
                </a:solidFill>
              </a:rPr>
              <a:t>System timing model</a:t>
            </a:r>
            <a:endParaRPr lang="en-US" dirty="0">
              <a:solidFill>
                <a:srgbClr val="FFFFFF"/>
              </a:solidFill>
            </a:endParaRPr>
          </a:p>
        </p:txBody>
      </p:sp>
      <p:cxnSp>
        <p:nvCxnSpPr>
          <p:cNvPr id="9" name="Straight Arrow Connector 8"/>
          <p:cNvCxnSpPr/>
          <p:nvPr/>
        </p:nvCxnSpPr>
        <p:spPr bwMode="auto">
          <a:xfrm>
            <a:off x="3341688" y="2103439"/>
            <a:ext cx="0" cy="7620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4484688" y="2103439"/>
            <a:ext cx="0" cy="76200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3341688" y="2103439"/>
            <a:ext cx="0" cy="762000"/>
          </a:xfrm>
          <a:prstGeom prst="straightConnector1">
            <a:avLst/>
          </a:prstGeom>
          <a:noFill/>
          <a:ln w="38100" cap="flat" cmpd="sng" algn="ctr">
            <a:solidFill>
              <a:srgbClr val="080808"/>
            </a:solidFill>
            <a:prstDash val="solid"/>
            <a:round/>
            <a:headEnd type="none" w="med" len="med"/>
            <a:tailEnd type="arrow"/>
          </a:ln>
          <a:effectLst/>
        </p:spPr>
      </p:cxnSp>
      <p:cxnSp>
        <p:nvCxnSpPr>
          <p:cNvPr id="16" name="Straight Arrow Connector 15"/>
          <p:cNvCxnSpPr/>
          <p:nvPr/>
        </p:nvCxnSpPr>
        <p:spPr bwMode="auto">
          <a:xfrm flipV="1">
            <a:off x="4484688" y="2103439"/>
            <a:ext cx="0" cy="762000"/>
          </a:xfrm>
          <a:prstGeom prst="straightConnector1">
            <a:avLst/>
          </a:prstGeom>
          <a:noFill/>
          <a:ln w="38100" cap="flat" cmpd="sng" algn="ctr">
            <a:solidFill>
              <a:srgbClr val="080808"/>
            </a:solidFill>
            <a:prstDash val="solid"/>
            <a:round/>
            <a:headEnd type="none" w="med" len="med"/>
            <a:tailEnd type="arrow"/>
          </a:ln>
          <a:effectLst/>
        </p:spPr>
      </p:cxnSp>
      <p:grpSp>
        <p:nvGrpSpPr>
          <p:cNvPr id="8" name="Group 7"/>
          <p:cNvGrpSpPr/>
          <p:nvPr/>
        </p:nvGrpSpPr>
        <p:grpSpPr>
          <a:xfrm>
            <a:off x="5268913" y="1341437"/>
            <a:ext cx="4038600" cy="762000"/>
            <a:chOff x="5246688" y="1722437"/>
            <a:chExt cx="4038600" cy="762000"/>
          </a:xfrm>
        </p:grpSpPr>
        <p:sp>
          <p:nvSpPr>
            <p:cNvPr id="2" name="Rounded Rectangle 1"/>
            <p:cNvSpPr/>
            <p:nvPr/>
          </p:nvSpPr>
          <p:spPr>
            <a:xfrm>
              <a:off x="5246688" y="1722437"/>
              <a:ext cx="4038600" cy="762000"/>
            </a:xfrm>
            <a:prstGeom prst="roundRect">
              <a:avLst/>
            </a:prstGeom>
            <a:ln>
              <a:solidFill>
                <a:schemeClr val="tx1">
                  <a:lumMod val="50000"/>
                </a:schemeClr>
              </a:solidFill>
            </a:ln>
          </p:spPr>
          <p:txBody>
            <a:bodyPr rtlCol="0" anchor="ctr"/>
            <a:lstStyle/>
            <a:p>
              <a:pPr algn="ctr" defTabSz="457010"/>
              <a:endParaRPr lang="en-US">
                <a:solidFill>
                  <a:srgbClr val="FFFFFF"/>
                </a:solidFill>
              </a:endParaRPr>
            </a:p>
          </p:txBody>
        </p:sp>
        <p:sp>
          <p:nvSpPr>
            <p:cNvPr id="3" name="Rounded Rectangle 2"/>
            <p:cNvSpPr/>
            <p:nvPr/>
          </p:nvSpPr>
          <p:spPr>
            <a:xfrm>
              <a:off x="5399088" y="1874837"/>
              <a:ext cx="990600" cy="457200"/>
            </a:xfrm>
            <a:prstGeom prst="roundRect">
              <a:avLst/>
            </a:prstGeom>
            <a:ln>
              <a:solidFill>
                <a:schemeClr val="tx1">
                  <a:lumMod val="50000"/>
                </a:schemeClr>
              </a:solidFill>
              <a:prstDash val="dash"/>
            </a:ln>
          </p:spPr>
          <p:txBody>
            <a:bodyPr rtlCol="0" anchor="ctr"/>
            <a:lstStyle/>
            <a:p>
              <a:pPr algn="ctr" defTabSz="457010"/>
              <a:r>
                <a:rPr lang="en-US" sz="1600" dirty="0" smtClean="0">
                  <a:solidFill>
                    <a:srgbClr val="FFFFFF">
                      <a:lumMod val="50000"/>
                    </a:srgbClr>
                  </a:solidFill>
                </a:rPr>
                <a:t>Traces</a:t>
              </a:r>
              <a:endParaRPr lang="en-US" sz="1600" dirty="0">
                <a:solidFill>
                  <a:srgbClr val="FFFFFF">
                    <a:lumMod val="50000"/>
                  </a:srgbClr>
                </a:solidFill>
              </a:endParaRPr>
            </a:p>
          </p:txBody>
        </p:sp>
        <p:sp>
          <p:nvSpPr>
            <p:cNvPr id="12" name="Rounded Rectangle 11"/>
            <p:cNvSpPr/>
            <p:nvPr/>
          </p:nvSpPr>
          <p:spPr>
            <a:xfrm>
              <a:off x="6618288" y="1874837"/>
              <a:ext cx="1143000" cy="457200"/>
            </a:xfrm>
            <a:prstGeom prst="roundRect">
              <a:avLst/>
            </a:prstGeom>
            <a:ln>
              <a:solidFill>
                <a:schemeClr val="tx1">
                  <a:lumMod val="50000"/>
                </a:schemeClr>
              </a:solidFill>
              <a:prstDash val="dash"/>
            </a:ln>
          </p:spPr>
          <p:txBody>
            <a:bodyPr rtlCol="0" anchor="ctr"/>
            <a:lstStyle/>
            <a:p>
              <a:pPr algn="ctr" defTabSz="457010"/>
              <a:r>
                <a:rPr lang="en-US" sz="1600" dirty="0" smtClean="0">
                  <a:solidFill>
                    <a:srgbClr val="FFFFFF">
                      <a:lumMod val="50000"/>
                    </a:srgbClr>
                  </a:solidFill>
                </a:rPr>
                <a:t>Serial Emulator </a:t>
              </a:r>
              <a:endParaRPr lang="en-US" sz="1600" dirty="0">
                <a:solidFill>
                  <a:srgbClr val="FFFFFF">
                    <a:lumMod val="50000"/>
                  </a:srgbClr>
                </a:solidFill>
              </a:endParaRPr>
            </a:p>
          </p:txBody>
        </p:sp>
        <p:sp>
          <p:nvSpPr>
            <p:cNvPr id="13" name="Rounded Rectangle 12"/>
            <p:cNvSpPr/>
            <p:nvPr/>
          </p:nvSpPr>
          <p:spPr>
            <a:xfrm>
              <a:off x="7966752" y="1874837"/>
              <a:ext cx="1143000" cy="457200"/>
            </a:xfrm>
            <a:prstGeom prst="roundRect">
              <a:avLst/>
            </a:prstGeom>
            <a:ln>
              <a:solidFill>
                <a:schemeClr val="tx1">
                  <a:lumMod val="50000"/>
                </a:schemeClr>
              </a:solidFill>
              <a:prstDash val="dash"/>
            </a:ln>
          </p:spPr>
          <p:txBody>
            <a:bodyPr rtlCol="0" anchor="ctr"/>
            <a:lstStyle/>
            <a:p>
              <a:pPr algn="ctr" defTabSz="457010"/>
              <a:r>
                <a:rPr lang="en-US" sz="1600" dirty="0" smtClean="0">
                  <a:solidFill>
                    <a:srgbClr val="FFFFFF">
                      <a:lumMod val="50000"/>
                    </a:srgbClr>
                  </a:solidFill>
                </a:rPr>
                <a:t>Parallel Emulator </a:t>
              </a:r>
              <a:endParaRPr lang="en-US" sz="1600" dirty="0">
                <a:solidFill>
                  <a:srgbClr val="FFFFFF">
                    <a:lumMod val="50000"/>
                  </a:srgbClr>
                </a:solidFill>
              </a:endParaRPr>
            </a:p>
          </p:txBody>
        </p:sp>
      </p:grpSp>
      <p:sp>
        <p:nvSpPr>
          <p:cNvPr id="10" name="Right Brace 9"/>
          <p:cNvSpPr/>
          <p:nvPr/>
        </p:nvSpPr>
        <p:spPr bwMode="auto">
          <a:xfrm>
            <a:off x="5040313" y="1341437"/>
            <a:ext cx="152400" cy="838200"/>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solidFill>
            </a:endParaRPr>
          </a:p>
        </p:txBody>
      </p:sp>
      <p:sp>
        <p:nvSpPr>
          <p:cNvPr id="15" name="TextBox 14"/>
          <p:cNvSpPr txBox="1"/>
          <p:nvPr/>
        </p:nvSpPr>
        <p:spPr>
          <a:xfrm>
            <a:off x="5421317" y="1036641"/>
            <a:ext cx="753093" cy="266227"/>
          </a:xfrm>
          <a:prstGeom prst="rect">
            <a:avLst/>
          </a:prstGeom>
          <a:noFill/>
        </p:spPr>
        <p:txBody>
          <a:bodyPr wrap="none" lIns="91401" tIns="45701" rIns="91401" bIns="45701" rtlCol="0">
            <a:spAutoFit/>
          </a:bodyPr>
          <a:lstStyle/>
          <a:p>
            <a:pPr defTabSz="457010"/>
            <a:r>
              <a:rPr lang="en-US" sz="1200" i="1" dirty="0">
                <a:solidFill>
                  <a:srgbClr val="000000"/>
                </a:solidFill>
              </a:rPr>
              <a:t>Options </a:t>
            </a:r>
          </a:p>
        </p:txBody>
      </p:sp>
      <p:grpSp>
        <p:nvGrpSpPr>
          <p:cNvPr id="17" name="Group 16"/>
          <p:cNvGrpSpPr/>
          <p:nvPr/>
        </p:nvGrpSpPr>
        <p:grpSpPr>
          <a:xfrm>
            <a:off x="5268913" y="2865437"/>
            <a:ext cx="4038600" cy="762000"/>
            <a:chOff x="5246688" y="1722437"/>
            <a:chExt cx="4038600" cy="762000"/>
          </a:xfrm>
        </p:grpSpPr>
        <p:sp>
          <p:nvSpPr>
            <p:cNvPr id="18" name="Rounded Rectangle 17"/>
            <p:cNvSpPr/>
            <p:nvPr/>
          </p:nvSpPr>
          <p:spPr>
            <a:xfrm>
              <a:off x="5246688" y="1722437"/>
              <a:ext cx="4038600" cy="762000"/>
            </a:xfrm>
            <a:prstGeom prst="roundRect">
              <a:avLst/>
            </a:prstGeom>
            <a:ln>
              <a:solidFill>
                <a:schemeClr val="tx1">
                  <a:lumMod val="50000"/>
                </a:schemeClr>
              </a:solidFill>
            </a:ln>
          </p:spPr>
          <p:txBody>
            <a:bodyPr rtlCol="0" anchor="ctr"/>
            <a:lstStyle/>
            <a:p>
              <a:pPr algn="ctr" defTabSz="457010"/>
              <a:endParaRPr lang="en-US">
                <a:solidFill>
                  <a:srgbClr val="FFFFFF"/>
                </a:solidFill>
              </a:endParaRPr>
            </a:p>
          </p:txBody>
        </p:sp>
        <p:sp>
          <p:nvSpPr>
            <p:cNvPr id="19" name="Rounded Rectangle 18"/>
            <p:cNvSpPr/>
            <p:nvPr/>
          </p:nvSpPr>
          <p:spPr>
            <a:xfrm>
              <a:off x="5399088" y="1874837"/>
              <a:ext cx="1676400" cy="457200"/>
            </a:xfrm>
            <a:prstGeom prst="roundRect">
              <a:avLst/>
            </a:prstGeom>
            <a:ln>
              <a:solidFill>
                <a:schemeClr val="tx1">
                  <a:lumMod val="50000"/>
                </a:schemeClr>
              </a:solidFill>
              <a:prstDash val="dash"/>
            </a:ln>
          </p:spPr>
          <p:txBody>
            <a:bodyPr rtlCol="0" anchor="ctr"/>
            <a:lstStyle/>
            <a:p>
              <a:pPr algn="ctr" defTabSz="457010"/>
              <a:r>
                <a:rPr lang="en-US" sz="1700" dirty="0">
                  <a:solidFill>
                    <a:srgbClr val="FFFFFF">
                      <a:lumMod val="50000"/>
                    </a:srgbClr>
                  </a:solidFill>
                </a:rPr>
                <a:t>Cycle level components</a:t>
              </a:r>
            </a:p>
          </p:txBody>
        </p:sp>
        <p:sp>
          <p:nvSpPr>
            <p:cNvPr id="20" name="Rounded Rectangle 19"/>
            <p:cNvSpPr/>
            <p:nvPr/>
          </p:nvSpPr>
          <p:spPr>
            <a:xfrm>
              <a:off x="7304087" y="1874837"/>
              <a:ext cx="1828799" cy="457200"/>
            </a:xfrm>
            <a:prstGeom prst="roundRect">
              <a:avLst/>
            </a:prstGeom>
            <a:ln>
              <a:solidFill>
                <a:schemeClr val="tx1">
                  <a:lumMod val="50000"/>
                </a:schemeClr>
              </a:solidFill>
              <a:prstDash val="dash"/>
            </a:ln>
          </p:spPr>
          <p:txBody>
            <a:bodyPr rtlCol="0" anchor="ctr"/>
            <a:lstStyle/>
            <a:p>
              <a:pPr algn="ctr" defTabSz="457010"/>
              <a:r>
                <a:rPr lang="en-US" sz="1700" dirty="0">
                  <a:solidFill>
                    <a:srgbClr val="FFFFFF">
                      <a:lumMod val="50000"/>
                    </a:srgbClr>
                  </a:solidFill>
                </a:rPr>
                <a:t>High level timing components</a:t>
              </a:r>
            </a:p>
          </p:txBody>
        </p:sp>
      </p:grpSp>
      <p:sp>
        <p:nvSpPr>
          <p:cNvPr id="22" name="Right Brace 21"/>
          <p:cNvSpPr/>
          <p:nvPr/>
        </p:nvSpPr>
        <p:spPr bwMode="auto">
          <a:xfrm>
            <a:off x="5040313" y="2713037"/>
            <a:ext cx="152400" cy="838200"/>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solidFill>
            </a:endParaRPr>
          </a:p>
        </p:txBody>
      </p:sp>
      <p:sp>
        <p:nvSpPr>
          <p:cNvPr id="23" name="Rounded Rectangle 22"/>
          <p:cNvSpPr/>
          <p:nvPr/>
        </p:nvSpPr>
        <p:spPr bwMode="auto">
          <a:xfrm>
            <a:off x="315913" y="2865439"/>
            <a:ext cx="2133600" cy="685800"/>
          </a:xfrm>
          <a:prstGeom prst="roundRect">
            <a:avLst/>
          </a:prstGeom>
          <a:solidFill>
            <a:srgbClr val="008080"/>
          </a:solidFill>
          <a:ln w="25400" cap="flat" cmpd="sng" algn="ctr">
            <a:solidFill>
              <a:schemeClr val="accent1">
                <a:lumMod val="60000"/>
                <a:lumOff val="40000"/>
              </a:schemeClr>
            </a:solidFill>
            <a:prstDash val="solid"/>
            <a:round/>
            <a:headEnd type="none" w="med" len="med"/>
            <a:tailEnd type="none" w="med" len="med"/>
          </a:ln>
          <a:effectLst/>
          <a:extLst/>
        </p:spPr>
        <p:txBody>
          <a:bodyPr vert="horz" wrap="square" lIns="91401" tIns="45701" rIns="91401" bIns="45701" numCol="1" rtlCol="0" anchor="ctr" anchorCtr="0" compatLnSpc="1">
            <a:prstTxWarp prst="textNoShape">
              <a:avLst/>
            </a:prstTxWarp>
          </a:bodyPr>
          <a:lstStyle/>
          <a:p>
            <a:pPr algn="ctr" defTabSz="457010"/>
            <a:r>
              <a:rPr lang="en-US" dirty="0" smtClean="0">
                <a:solidFill>
                  <a:srgbClr val="FFFFFF"/>
                </a:solidFill>
              </a:rPr>
              <a:t>Physical Models (e.g., Power)</a:t>
            </a:r>
            <a:endParaRPr lang="en-US" dirty="0">
              <a:solidFill>
                <a:srgbClr val="FFFFFF"/>
              </a:solidFill>
            </a:endParaRPr>
          </a:p>
        </p:txBody>
      </p:sp>
      <p:cxnSp>
        <p:nvCxnSpPr>
          <p:cNvPr id="25" name="Straight Arrow Connector 24"/>
          <p:cNvCxnSpPr/>
          <p:nvPr/>
        </p:nvCxnSpPr>
        <p:spPr bwMode="auto">
          <a:xfrm flipH="1">
            <a:off x="2449513" y="3017837"/>
            <a:ext cx="381000" cy="0"/>
          </a:xfrm>
          <a:prstGeom prst="straightConnector1">
            <a:avLst/>
          </a:prstGeom>
          <a:noFill/>
          <a:ln w="38100" cap="flat" cmpd="sng" algn="ctr">
            <a:solidFill>
              <a:srgbClr val="080808"/>
            </a:solidFill>
            <a:prstDash val="solid"/>
            <a:round/>
            <a:headEnd type="none" w="med" len="med"/>
            <a:tailEnd type="arrow"/>
          </a:ln>
          <a:effectLst/>
        </p:spPr>
      </p:cxnSp>
      <p:sp>
        <p:nvSpPr>
          <p:cNvPr id="21" name="TextBox 20"/>
          <p:cNvSpPr txBox="1"/>
          <p:nvPr/>
        </p:nvSpPr>
        <p:spPr>
          <a:xfrm>
            <a:off x="4523901" y="2285613"/>
            <a:ext cx="1569660" cy="349968"/>
          </a:xfrm>
          <a:prstGeom prst="rect">
            <a:avLst/>
          </a:prstGeom>
          <a:noFill/>
        </p:spPr>
        <p:txBody>
          <a:bodyPr wrap="none" rtlCol="0">
            <a:spAutoFit/>
          </a:bodyPr>
          <a:lstStyle/>
          <a:p>
            <a:pPr defTabSz="457010"/>
            <a:r>
              <a:rPr lang="en-US" dirty="0" smtClean="0">
                <a:solidFill>
                  <a:srgbClr val="CC00FF"/>
                </a:solidFill>
              </a:rPr>
              <a:t>backpressure</a:t>
            </a:r>
          </a:p>
        </p:txBody>
      </p:sp>
      <p:sp>
        <p:nvSpPr>
          <p:cNvPr id="24" name="Slide Number Placeholder 23"/>
          <p:cNvSpPr>
            <a:spLocks noGrp="1"/>
          </p:cNvSpPr>
          <p:nvPr>
            <p:ph type="sldNum" sz="quarter" idx="10"/>
          </p:nvPr>
        </p:nvSpPr>
        <p:spPr/>
        <p:txBody>
          <a:bodyPr/>
          <a:lstStyle/>
          <a:p>
            <a:fld id="{5789DB3D-6D36-41B1-B5D6-2DA40B15D957}" type="slidenum">
              <a:rPr lang="en-US" smtClean="0">
                <a:solidFill>
                  <a:srgbClr val="E5FFFF"/>
                </a:solidFill>
              </a:rPr>
              <a:pPr/>
              <a:t>14</a:t>
            </a:fld>
            <a:endParaRPr lang="en-US">
              <a:solidFill>
                <a:srgbClr val="E5FFFF"/>
              </a:solidFill>
            </a:endParaRPr>
          </a:p>
        </p:txBody>
      </p:sp>
    </p:spTree>
    <p:extLst>
      <p:ext uri="{BB962C8B-B14F-4D97-AF65-F5344CB8AC3E}">
        <p14:creationId xmlns:p14="http://schemas.microsoft.com/office/powerpoint/2010/main" val="707397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83998"/>
            <a:ext cx="9373581" cy="2015913"/>
          </a:xfrm>
        </p:spPr>
        <p:txBody>
          <a:bodyPr/>
          <a:lstStyle/>
          <a:p>
            <a:pPr algn="ctr"/>
            <a:r>
              <a:rPr lang="en-US" dirty="0" smtClean="0"/>
              <a:t>DEMONSTRATION</a:t>
            </a:r>
            <a:r>
              <a:rPr lang="en-US" sz="2000" dirty="0"/>
              <a:t/>
            </a:r>
            <a:br>
              <a:rPr lang="en-US" sz="2000" dirty="0"/>
            </a:br>
            <a:r>
              <a:rPr lang="en-US" sz="2000" dirty="0"/>
              <a:t>&lt;</a:t>
            </a:r>
            <a:r>
              <a:rPr lang="en-US" sz="2000" i="1" kern="1200" dirty="0">
                <a:solidFill>
                  <a:srgbClr val="3366FF"/>
                </a:solidFill>
                <a:latin typeface="Tahoma" pitchFamily="34" charset="0"/>
                <a:cs typeface="+mn-cs"/>
              </a:rPr>
              <a:t>Architecture-physics co-simulation</a:t>
            </a:r>
            <a:r>
              <a:rPr lang="en-US" sz="2000" i="1" kern="1200" dirty="0">
                <a:solidFill>
                  <a:srgbClr val="161616"/>
                </a:solidFill>
                <a:latin typeface="Tahoma" pitchFamily="34" charset="0"/>
                <a:cs typeface="+mn-cs"/>
              </a:rPr>
              <a:t> via Manifold and Energy </a:t>
            </a:r>
            <a:r>
              <a:rPr lang="en-US" sz="2000" i="1" kern="1200" dirty="0" err="1">
                <a:solidFill>
                  <a:srgbClr val="161616"/>
                </a:solidFill>
                <a:latin typeface="Tahoma" pitchFamily="34" charset="0"/>
                <a:cs typeface="+mn-cs"/>
              </a:rPr>
              <a:t>Introspector</a:t>
            </a:r>
            <a:r>
              <a:rPr lang="en-US" sz="2000" i="1" kern="1200" dirty="0">
                <a:latin typeface="Tahoma" pitchFamily="34" charset="0"/>
                <a:cs typeface="+mn-cs"/>
              </a:rPr>
              <a:t>&gt;</a:t>
            </a:r>
            <a:endParaRPr lang="en-US" sz="2000" i="1"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140</a:t>
            </a:fld>
            <a:endParaRPr lang="en-US">
              <a:solidFill>
                <a:srgbClr val="E5FFFF"/>
              </a:solidFill>
            </a:endParaRPr>
          </a:p>
        </p:txBody>
      </p:sp>
      <p:sp>
        <p:nvSpPr>
          <p:cNvPr id="15" name="TextBox 14"/>
          <p:cNvSpPr txBox="1"/>
          <p:nvPr/>
        </p:nvSpPr>
        <p:spPr>
          <a:xfrm>
            <a:off x="168010" y="1843316"/>
            <a:ext cx="9749102" cy="4326668"/>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400" i="1" dirty="0" smtClean="0">
                <a:solidFill>
                  <a:srgbClr val="008000"/>
                </a:solidFill>
                <a:latin typeface="Courier"/>
                <a:ea typeface="ＭＳ Ｐゴシック" charset="-128"/>
                <a:cs typeface="Courier"/>
              </a:rPr>
              <a:t>// Trace file from the simulation</a:t>
            </a:r>
          </a:p>
          <a:p>
            <a:pPr defTabSz="1007943" eaLnBrk="0">
              <a:lnSpc>
                <a:spcPct val="100000"/>
              </a:lnSpc>
              <a:buClrTx/>
              <a:buSzTx/>
            </a:pPr>
            <a:endParaRPr lang="en-US" sz="1300" i="1" dirty="0">
              <a:solidFill>
                <a:srgbClr val="DADADA">
                  <a:lumMod val="10000"/>
                </a:srgbClr>
              </a:solidFill>
              <a:latin typeface="Courier"/>
              <a:ea typeface="ＭＳ Ｐゴシック" charset="-128"/>
              <a:cs typeface="Courier"/>
            </a:endParaRPr>
          </a:p>
          <a:p>
            <a:pPr defTabSz="457200"/>
            <a:r>
              <a:rPr lang="en-US" sz="1400" dirty="0">
                <a:solidFill>
                  <a:srgbClr val="000000"/>
                </a:solidFill>
                <a:latin typeface="Menlo-Regular"/>
              </a:rPr>
              <a:t>time= 124.0 | </a:t>
            </a:r>
            <a:r>
              <a:rPr lang="en-US" sz="1400" dirty="0" smtClean="0">
                <a:solidFill>
                  <a:srgbClr val="000000"/>
                </a:solidFill>
                <a:latin typeface="Menlo-Regular"/>
              </a:rPr>
              <a:t>core0</a:t>
            </a:r>
          </a:p>
          <a:p>
            <a:pPr defTabSz="457200"/>
            <a:r>
              <a:rPr lang="en-US" sz="1400" dirty="0">
                <a:solidFill>
                  <a:srgbClr val="000000"/>
                </a:solidFill>
                <a:latin typeface="Menlo-Regular"/>
              </a:rPr>
              <a:t>	</a:t>
            </a:r>
            <a:r>
              <a:rPr lang="en-US" sz="1400" dirty="0" err="1" smtClean="0">
                <a:solidFill>
                  <a:srgbClr val="000000"/>
                </a:solidFill>
                <a:latin typeface="Menlo-Regular"/>
              </a:rPr>
              <a:t>instantIPC</a:t>
            </a:r>
            <a:r>
              <a:rPr lang="en-US" sz="1400" dirty="0">
                <a:solidFill>
                  <a:srgbClr val="000000"/>
                </a:solidFill>
                <a:latin typeface="Menlo-Regular"/>
              </a:rPr>
              <a:t>= 0.997120 , </a:t>
            </a:r>
            <a:r>
              <a:rPr lang="en-US" sz="1400" dirty="0" err="1">
                <a:solidFill>
                  <a:srgbClr val="000000"/>
                </a:solidFill>
                <a:latin typeface="Menlo-Regular"/>
              </a:rPr>
              <a:t>avgIPC</a:t>
            </a:r>
            <a:r>
              <a:rPr lang="en-US" sz="1400" dirty="0">
                <a:solidFill>
                  <a:srgbClr val="000000"/>
                </a:solidFill>
                <a:latin typeface="Menlo-Regular"/>
              </a:rPr>
              <a:t>= </a:t>
            </a:r>
            <a:r>
              <a:rPr lang="en-US" sz="1400" dirty="0" smtClean="0">
                <a:solidFill>
                  <a:srgbClr val="000000"/>
                </a:solidFill>
                <a:latin typeface="Menlo-Regular"/>
              </a:rPr>
              <a:t>1.008513</a:t>
            </a:r>
          </a:p>
          <a:p>
            <a:pPr defTabSz="457200"/>
            <a:r>
              <a:rPr lang="en-US" sz="1400" dirty="0">
                <a:solidFill>
                  <a:srgbClr val="000000"/>
                </a:solidFill>
                <a:latin typeface="Menlo-Regular"/>
              </a:rPr>
              <a:t>	</a:t>
            </a:r>
            <a:r>
              <a:rPr lang="en-US" sz="1400" dirty="0" smtClean="0">
                <a:solidFill>
                  <a:srgbClr val="000000"/>
                </a:solidFill>
                <a:latin typeface="Menlo-Regular"/>
              </a:rPr>
              <a:t>power</a:t>
            </a:r>
            <a:r>
              <a:rPr lang="en-US" sz="1400" dirty="0">
                <a:solidFill>
                  <a:srgbClr val="000000"/>
                </a:solidFill>
                <a:latin typeface="Menlo-Regular"/>
              </a:rPr>
              <a:t>= 2.195946 W (dynamic= 1.299701 W, leakage= 0.896246 </a:t>
            </a:r>
            <a:r>
              <a:rPr lang="en-US" sz="1400" dirty="0" smtClean="0">
                <a:solidFill>
                  <a:srgbClr val="000000"/>
                </a:solidFill>
                <a:latin typeface="Menlo-Regular"/>
              </a:rPr>
              <a:t>W, area</a:t>
            </a:r>
            <a:r>
              <a:rPr lang="en-US" sz="1400" dirty="0">
                <a:solidFill>
                  <a:srgbClr val="000000"/>
                </a:solidFill>
                <a:latin typeface="Menlo-Regular"/>
              </a:rPr>
              <a:t>= </a:t>
            </a:r>
            <a:r>
              <a:rPr lang="en-US" sz="1400" dirty="0" smtClean="0">
                <a:solidFill>
                  <a:srgbClr val="000000"/>
                </a:solidFill>
                <a:latin typeface="Menlo-Regular"/>
              </a:rPr>
              <a:t>5.28mm</a:t>
            </a:r>
            <a:r>
              <a:rPr lang="en-US" sz="1400" dirty="0">
                <a:solidFill>
                  <a:srgbClr val="000000"/>
                </a:solidFill>
                <a:latin typeface="Menlo-Regular"/>
              </a:rPr>
              <a:t>^2</a:t>
            </a:r>
            <a:r>
              <a:rPr lang="en-US" sz="1400" dirty="0" smtClean="0">
                <a:solidFill>
                  <a:srgbClr val="000000"/>
                </a:solidFill>
                <a:latin typeface="Menlo-Regular"/>
              </a:rPr>
              <a:t>)</a:t>
            </a:r>
          </a:p>
          <a:p>
            <a:pPr defTabSz="457200"/>
            <a:r>
              <a:rPr lang="en-US" sz="1400" dirty="0">
                <a:solidFill>
                  <a:srgbClr val="000000"/>
                </a:solidFill>
                <a:latin typeface="Menlo-Regular"/>
              </a:rPr>
              <a:t>	</a:t>
            </a:r>
            <a:r>
              <a:rPr lang="en-US" sz="1400" dirty="0" err="1" smtClean="0">
                <a:solidFill>
                  <a:srgbClr val="000000"/>
                </a:solidFill>
                <a:latin typeface="Menlo-Regular"/>
              </a:rPr>
              <a:t>clk</a:t>
            </a:r>
            <a:r>
              <a:rPr lang="en-US" sz="1400" dirty="0">
                <a:solidFill>
                  <a:srgbClr val="000000"/>
                </a:solidFill>
                <a:latin typeface="Menlo-Regular"/>
              </a:rPr>
              <a:t>= 2.000 GHz, temp= 332.3, </a:t>
            </a:r>
            <a:r>
              <a:rPr lang="en-US" sz="1400" dirty="0" err="1">
                <a:solidFill>
                  <a:srgbClr val="000000"/>
                </a:solidFill>
                <a:latin typeface="Menlo-Regular"/>
              </a:rPr>
              <a:t>failure_rate</a:t>
            </a:r>
            <a:r>
              <a:rPr lang="en-US" sz="1400" dirty="0">
                <a:solidFill>
                  <a:srgbClr val="000000"/>
                </a:solidFill>
                <a:latin typeface="Menlo-Regular"/>
              </a:rPr>
              <a:t>= 1.934528e-11 (MTTF= 1.269645</a:t>
            </a:r>
            <a:r>
              <a:rPr lang="en-US" sz="1400" dirty="0" smtClean="0">
                <a:solidFill>
                  <a:srgbClr val="000000"/>
                </a:solidFill>
                <a:latin typeface="Menlo-Regular"/>
              </a:rPr>
              <a:t>)</a:t>
            </a:r>
          </a:p>
          <a:p>
            <a:pPr defTabSz="457200"/>
            <a:endParaRPr lang="en-US" sz="1400" dirty="0">
              <a:solidFill>
                <a:srgbClr val="000000"/>
              </a:solidFill>
              <a:latin typeface="Menlo-Regular"/>
            </a:endParaRPr>
          </a:p>
          <a:p>
            <a:pPr defTabSz="457200"/>
            <a:r>
              <a:rPr lang="en-US" sz="1400" dirty="0">
                <a:solidFill>
                  <a:srgbClr val="000000"/>
                </a:solidFill>
                <a:latin typeface="Menlo-Regular"/>
              </a:rPr>
              <a:t>time= 124.0 | </a:t>
            </a:r>
            <a:r>
              <a:rPr lang="en-US" sz="1400" dirty="0" smtClean="0">
                <a:solidFill>
                  <a:srgbClr val="000000"/>
                </a:solidFill>
                <a:latin typeface="Menlo-Regular"/>
              </a:rPr>
              <a:t>core1</a:t>
            </a:r>
          </a:p>
          <a:p>
            <a:pPr defTabSz="457200"/>
            <a:r>
              <a:rPr lang="en-US" sz="1400" dirty="0">
                <a:solidFill>
                  <a:srgbClr val="000000"/>
                </a:solidFill>
                <a:latin typeface="Menlo-Regular"/>
              </a:rPr>
              <a:t>	</a:t>
            </a:r>
            <a:r>
              <a:rPr lang="en-US" sz="1400" dirty="0" err="1" smtClean="0">
                <a:solidFill>
                  <a:srgbClr val="000000"/>
                </a:solidFill>
                <a:latin typeface="Menlo-Regular"/>
              </a:rPr>
              <a:t>instantIPC</a:t>
            </a:r>
            <a:r>
              <a:rPr lang="en-US" sz="1400" dirty="0">
                <a:solidFill>
                  <a:srgbClr val="000000"/>
                </a:solidFill>
                <a:latin typeface="Menlo-Regular"/>
              </a:rPr>
              <a:t>= 1.088155 , </a:t>
            </a:r>
            <a:r>
              <a:rPr lang="en-US" sz="1400" dirty="0" err="1">
                <a:solidFill>
                  <a:srgbClr val="000000"/>
                </a:solidFill>
                <a:latin typeface="Menlo-Regular"/>
              </a:rPr>
              <a:t>avgIPC</a:t>
            </a:r>
            <a:r>
              <a:rPr lang="en-US" sz="1400" dirty="0">
                <a:solidFill>
                  <a:srgbClr val="000000"/>
                </a:solidFill>
                <a:latin typeface="Menlo-Regular"/>
              </a:rPr>
              <a:t>= 1.089841 </a:t>
            </a:r>
          </a:p>
          <a:p>
            <a:pPr defTabSz="457200"/>
            <a:r>
              <a:rPr lang="en-US" sz="1400" dirty="0" smtClean="0">
                <a:solidFill>
                  <a:srgbClr val="000000"/>
                </a:solidFill>
                <a:latin typeface="Menlo-Regular"/>
              </a:rPr>
              <a:t>	power</a:t>
            </a:r>
            <a:r>
              <a:rPr lang="en-US" sz="1400" dirty="0">
                <a:solidFill>
                  <a:srgbClr val="000000"/>
                </a:solidFill>
                <a:latin typeface="Menlo-Regular"/>
              </a:rPr>
              <a:t>= 2.325650 W (dynamic= 1.418857 W, leakage= 0.906793 </a:t>
            </a:r>
            <a:r>
              <a:rPr lang="en-US" sz="1400" dirty="0" smtClean="0">
                <a:solidFill>
                  <a:srgbClr val="000000"/>
                </a:solidFill>
                <a:latin typeface="Menlo-Regular"/>
              </a:rPr>
              <a:t>W</a:t>
            </a:r>
            <a:r>
              <a:rPr lang="en-US" sz="1400" dirty="0">
                <a:solidFill>
                  <a:srgbClr val="000000"/>
                </a:solidFill>
                <a:latin typeface="Menlo-Regular"/>
              </a:rPr>
              <a:t>, area= </a:t>
            </a:r>
            <a:r>
              <a:rPr lang="en-US" sz="1400" dirty="0" smtClean="0">
                <a:solidFill>
                  <a:srgbClr val="000000"/>
                </a:solidFill>
                <a:latin typeface="Menlo-Regular"/>
              </a:rPr>
              <a:t>5.28mm</a:t>
            </a:r>
            <a:r>
              <a:rPr lang="en-US" sz="1400" dirty="0">
                <a:solidFill>
                  <a:srgbClr val="000000"/>
                </a:solidFill>
                <a:latin typeface="Menlo-Regular"/>
              </a:rPr>
              <a:t>^2</a:t>
            </a:r>
            <a:r>
              <a:rPr lang="en-US" sz="1400" dirty="0" smtClean="0">
                <a:solidFill>
                  <a:srgbClr val="000000"/>
                </a:solidFill>
                <a:latin typeface="Menlo-Regular"/>
              </a:rPr>
              <a:t>)</a:t>
            </a:r>
          </a:p>
          <a:p>
            <a:pPr defTabSz="457200"/>
            <a:r>
              <a:rPr lang="en-US" sz="1400" dirty="0" smtClean="0">
                <a:solidFill>
                  <a:srgbClr val="000000"/>
                </a:solidFill>
                <a:latin typeface="Menlo-Regular"/>
              </a:rPr>
              <a:t>	</a:t>
            </a:r>
            <a:r>
              <a:rPr lang="en-US" sz="1400" dirty="0" err="1" smtClean="0">
                <a:solidFill>
                  <a:srgbClr val="000000"/>
                </a:solidFill>
                <a:latin typeface="Menlo-Regular"/>
              </a:rPr>
              <a:t>clk</a:t>
            </a:r>
            <a:r>
              <a:rPr lang="en-US" sz="1400" dirty="0">
                <a:solidFill>
                  <a:srgbClr val="000000"/>
                </a:solidFill>
                <a:latin typeface="Menlo-Regular"/>
              </a:rPr>
              <a:t>= 2.000 GHz, temp= 335.9, </a:t>
            </a:r>
            <a:r>
              <a:rPr lang="en-US" sz="1400" dirty="0" err="1">
                <a:solidFill>
                  <a:srgbClr val="000000"/>
                </a:solidFill>
                <a:latin typeface="Menlo-Regular"/>
              </a:rPr>
              <a:t>failure_rate</a:t>
            </a:r>
            <a:r>
              <a:rPr lang="en-US" sz="1400" dirty="0">
                <a:solidFill>
                  <a:srgbClr val="000000"/>
                </a:solidFill>
                <a:latin typeface="Menlo-Regular"/>
              </a:rPr>
              <a:t>= 2.228109e-11 (MTTF= 1.102353</a:t>
            </a:r>
            <a:r>
              <a:rPr lang="en-US" sz="1400" dirty="0" smtClean="0">
                <a:solidFill>
                  <a:srgbClr val="000000"/>
                </a:solidFill>
                <a:latin typeface="Menlo-Regular"/>
              </a:rPr>
              <a:t>)</a:t>
            </a:r>
          </a:p>
          <a:p>
            <a:pPr defTabSz="457200"/>
            <a:endParaRPr lang="en-US" sz="1400" dirty="0">
              <a:solidFill>
                <a:srgbClr val="000000"/>
              </a:solidFill>
              <a:latin typeface="Menlo-Regular"/>
            </a:endParaRPr>
          </a:p>
          <a:p>
            <a:pPr defTabSz="457200"/>
            <a:r>
              <a:rPr lang="en-US" sz="1400" dirty="0">
                <a:solidFill>
                  <a:srgbClr val="000000"/>
                </a:solidFill>
                <a:latin typeface="Menlo-Regular"/>
              </a:rPr>
              <a:t>time= 124.0 | </a:t>
            </a:r>
            <a:r>
              <a:rPr lang="en-US" sz="1400" dirty="0" smtClean="0">
                <a:solidFill>
                  <a:srgbClr val="000000"/>
                </a:solidFill>
                <a:latin typeface="Menlo-Regular"/>
              </a:rPr>
              <a:t>core2</a:t>
            </a:r>
          </a:p>
          <a:p>
            <a:pPr defTabSz="457200"/>
            <a:r>
              <a:rPr lang="en-US" sz="1400" dirty="0">
                <a:solidFill>
                  <a:srgbClr val="000000"/>
                </a:solidFill>
                <a:latin typeface="Menlo-Regular"/>
              </a:rPr>
              <a:t>	</a:t>
            </a:r>
            <a:r>
              <a:rPr lang="en-US" sz="1400" dirty="0" err="1" smtClean="0">
                <a:solidFill>
                  <a:srgbClr val="000000"/>
                </a:solidFill>
                <a:latin typeface="Menlo-Regular"/>
              </a:rPr>
              <a:t>instantIPC</a:t>
            </a:r>
            <a:r>
              <a:rPr lang="en-US" sz="1400" dirty="0">
                <a:solidFill>
                  <a:srgbClr val="000000"/>
                </a:solidFill>
                <a:latin typeface="Menlo-Regular"/>
              </a:rPr>
              <a:t>= 1.372630 , </a:t>
            </a:r>
            <a:r>
              <a:rPr lang="en-US" sz="1400" dirty="0" err="1">
                <a:solidFill>
                  <a:srgbClr val="000000"/>
                </a:solidFill>
                <a:latin typeface="Menlo-Regular"/>
              </a:rPr>
              <a:t>avgIPC</a:t>
            </a:r>
            <a:r>
              <a:rPr lang="en-US" sz="1400" dirty="0">
                <a:solidFill>
                  <a:srgbClr val="000000"/>
                </a:solidFill>
                <a:latin typeface="Menlo-Regular"/>
              </a:rPr>
              <a:t>= </a:t>
            </a:r>
            <a:r>
              <a:rPr lang="en-US" sz="1400" dirty="0" smtClean="0">
                <a:solidFill>
                  <a:srgbClr val="000000"/>
                </a:solidFill>
                <a:latin typeface="Menlo-Regular"/>
              </a:rPr>
              <a:t>1.239406</a:t>
            </a:r>
          </a:p>
          <a:p>
            <a:pPr defTabSz="457200"/>
            <a:r>
              <a:rPr lang="en-US" sz="1400" dirty="0">
                <a:solidFill>
                  <a:srgbClr val="000000"/>
                </a:solidFill>
                <a:latin typeface="Menlo-Regular"/>
              </a:rPr>
              <a:t>	</a:t>
            </a:r>
            <a:r>
              <a:rPr lang="en-US" sz="1400" dirty="0" smtClean="0">
                <a:solidFill>
                  <a:srgbClr val="000000"/>
                </a:solidFill>
                <a:latin typeface="Menlo-Regular"/>
              </a:rPr>
              <a:t>power</a:t>
            </a:r>
            <a:r>
              <a:rPr lang="en-US" sz="1400" dirty="0">
                <a:solidFill>
                  <a:srgbClr val="000000"/>
                </a:solidFill>
                <a:latin typeface="Menlo-Regular"/>
              </a:rPr>
              <a:t>= 2.698654 W (dynamic= 1.791860 W, leakage= 0.906793 </a:t>
            </a:r>
            <a:r>
              <a:rPr lang="en-US" sz="1400" dirty="0" smtClean="0">
                <a:solidFill>
                  <a:srgbClr val="000000"/>
                </a:solidFill>
                <a:latin typeface="Menlo-Regular"/>
              </a:rPr>
              <a:t>W</a:t>
            </a:r>
            <a:r>
              <a:rPr lang="en-US" sz="1400" dirty="0">
                <a:solidFill>
                  <a:srgbClr val="000000"/>
                </a:solidFill>
                <a:latin typeface="Menlo-Regular"/>
              </a:rPr>
              <a:t>, area= </a:t>
            </a:r>
            <a:r>
              <a:rPr lang="en-US" sz="1400" dirty="0" smtClean="0">
                <a:solidFill>
                  <a:srgbClr val="000000"/>
                </a:solidFill>
                <a:latin typeface="Menlo-Regular"/>
              </a:rPr>
              <a:t>5.28mm</a:t>
            </a:r>
            <a:r>
              <a:rPr lang="en-US" sz="1400" dirty="0">
                <a:solidFill>
                  <a:srgbClr val="000000"/>
                </a:solidFill>
                <a:latin typeface="Menlo-Regular"/>
              </a:rPr>
              <a:t>^2</a:t>
            </a:r>
            <a:r>
              <a:rPr lang="en-US" sz="1400" dirty="0" smtClean="0">
                <a:solidFill>
                  <a:srgbClr val="000000"/>
                </a:solidFill>
                <a:latin typeface="Menlo-Regular"/>
              </a:rPr>
              <a:t>)</a:t>
            </a:r>
          </a:p>
          <a:p>
            <a:pPr defTabSz="457200"/>
            <a:r>
              <a:rPr lang="en-US" sz="1400" dirty="0">
                <a:solidFill>
                  <a:srgbClr val="000000"/>
                </a:solidFill>
                <a:latin typeface="Menlo-Regular"/>
              </a:rPr>
              <a:t>	</a:t>
            </a:r>
            <a:r>
              <a:rPr lang="en-US" sz="1400" dirty="0" err="1" smtClean="0">
                <a:solidFill>
                  <a:srgbClr val="000000"/>
                </a:solidFill>
                <a:latin typeface="Menlo-Regular"/>
              </a:rPr>
              <a:t>clk</a:t>
            </a:r>
            <a:r>
              <a:rPr lang="en-US" sz="1400" dirty="0">
                <a:solidFill>
                  <a:srgbClr val="000000"/>
                </a:solidFill>
                <a:latin typeface="Menlo-Regular"/>
              </a:rPr>
              <a:t>= 2.000 GHz, temp= 335.8, </a:t>
            </a:r>
            <a:r>
              <a:rPr lang="en-US" sz="1400" dirty="0" err="1">
                <a:solidFill>
                  <a:srgbClr val="000000"/>
                </a:solidFill>
                <a:latin typeface="Menlo-Regular"/>
              </a:rPr>
              <a:t>failure_rate</a:t>
            </a:r>
            <a:r>
              <a:rPr lang="en-US" sz="1400" dirty="0">
                <a:solidFill>
                  <a:srgbClr val="000000"/>
                </a:solidFill>
                <a:latin typeface="Menlo-Regular"/>
              </a:rPr>
              <a:t>= 2.189546e-11 (MTTF= 1.121768</a:t>
            </a:r>
            <a:r>
              <a:rPr lang="en-US" sz="1400" dirty="0" smtClean="0">
                <a:solidFill>
                  <a:srgbClr val="000000"/>
                </a:solidFill>
                <a:latin typeface="Menlo-Regular"/>
              </a:rPr>
              <a:t>)</a:t>
            </a:r>
          </a:p>
          <a:p>
            <a:pPr defTabSz="457200"/>
            <a:endParaRPr lang="en-US" sz="1400" dirty="0">
              <a:solidFill>
                <a:srgbClr val="000000"/>
              </a:solidFill>
              <a:latin typeface="Menlo-Regular"/>
            </a:endParaRPr>
          </a:p>
          <a:p>
            <a:pPr defTabSz="457200"/>
            <a:r>
              <a:rPr lang="en-US" sz="1400" dirty="0">
                <a:solidFill>
                  <a:srgbClr val="000000"/>
                </a:solidFill>
                <a:latin typeface="Menlo-Regular"/>
              </a:rPr>
              <a:t>time= 124.0 | </a:t>
            </a:r>
            <a:r>
              <a:rPr lang="en-US" sz="1400" dirty="0" smtClean="0">
                <a:solidFill>
                  <a:srgbClr val="000000"/>
                </a:solidFill>
                <a:latin typeface="Menlo-Regular"/>
              </a:rPr>
              <a:t>core3</a:t>
            </a:r>
          </a:p>
          <a:p>
            <a:pPr defTabSz="457200"/>
            <a:r>
              <a:rPr lang="en-US" sz="1400" dirty="0">
                <a:solidFill>
                  <a:srgbClr val="000000"/>
                </a:solidFill>
                <a:latin typeface="Menlo-Regular"/>
              </a:rPr>
              <a:t>	</a:t>
            </a:r>
            <a:r>
              <a:rPr lang="en-US" sz="1400" dirty="0" err="1" smtClean="0">
                <a:solidFill>
                  <a:srgbClr val="000000"/>
                </a:solidFill>
                <a:latin typeface="Menlo-Regular"/>
              </a:rPr>
              <a:t>instantIPC</a:t>
            </a:r>
            <a:r>
              <a:rPr lang="en-US" sz="1400" dirty="0">
                <a:solidFill>
                  <a:srgbClr val="000000"/>
                </a:solidFill>
                <a:latin typeface="Menlo-Regular"/>
              </a:rPr>
              <a:t>= 1.124560 , </a:t>
            </a:r>
            <a:r>
              <a:rPr lang="en-US" sz="1400" dirty="0" err="1">
                <a:solidFill>
                  <a:srgbClr val="000000"/>
                </a:solidFill>
                <a:latin typeface="Menlo-Regular"/>
              </a:rPr>
              <a:t>avgIPC</a:t>
            </a:r>
            <a:r>
              <a:rPr lang="en-US" sz="1400" dirty="0">
                <a:solidFill>
                  <a:srgbClr val="000000"/>
                </a:solidFill>
                <a:latin typeface="Menlo-Regular"/>
              </a:rPr>
              <a:t>= </a:t>
            </a:r>
            <a:r>
              <a:rPr lang="en-US" sz="1400" dirty="0" smtClean="0">
                <a:solidFill>
                  <a:srgbClr val="000000"/>
                </a:solidFill>
                <a:latin typeface="Menlo-Regular"/>
              </a:rPr>
              <a:t>1.050577</a:t>
            </a:r>
          </a:p>
          <a:p>
            <a:pPr defTabSz="457200"/>
            <a:r>
              <a:rPr lang="en-US" sz="1400" dirty="0">
                <a:solidFill>
                  <a:srgbClr val="000000"/>
                </a:solidFill>
                <a:latin typeface="Menlo-Regular"/>
              </a:rPr>
              <a:t>	</a:t>
            </a:r>
            <a:r>
              <a:rPr lang="en-US" sz="1400" dirty="0" smtClean="0">
                <a:solidFill>
                  <a:srgbClr val="000000"/>
                </a:solidFill>
                <a:latin typeface="Menlo-Regular"/>
              </a:rPr>
              <a:t>power</a:t>
            </a:r>
            <a:r>
              <a:rPr lang="en-US" sz="1400" dirty="0">
                <a:solidFill>
                  <a:srgbClr val="000000"/>
                </a:solidFill>
                <a:latin typeface="Menlo-Regular"/>
              </a:rPr>
              <a:t>= 2.361293 W (dynamic= 1.465048 W, leakage= 0.896246 </a:t>
            </a:r>
            <a:r>
              <a:rPr lang="en-US" sz="1400" dirty="0" smtClean="0">
                <a:solidFill>
                  <a:srgbClr val="000000"/>
                </a:solidFill>
                <a:latin typeface="Menlo-Regular"/>
              </a:rPr>
              <a:t>W</a:t>
            </a:r>
            <a:r>
              <a:rPr lang="en-US" sz="1400" dirty="0">
                <a:solidFill>
                  <a:srgbClr val="000000"/>
                </a:solidFill>
                <a:latin typeface="Menlo-Regular"/>
              </a:rPr>
              <a:t>, area= </a:t>
            </a:r>
            <a:r>
              <a:rPr lang="en-US" sz="1400" dirty="0" smtClean="0">
                <a:solidFill>
                  <a:srgbClr val="000000"/>
                </a:solidFill>
                <a:latin typeface="Menlo-Regular"/>
              </a:rPr>
              <a:t>5.28mm</a:t>
            </a:r>
            <a:r>
              <a:rPr lang="en-US" sz="1400" dirty="0">
                <a:solidFill>
                  <a:srgbClr val="000000"/>
                </a:solidFill>
                <a:latin typeface="Menlo-Regular"/>
              </a:rPr>
              <a:t>^2</a:t>
            </a:r>
            <a:r>
              <a:rPr lang="en-US" sz="1400" dirty="0" smtClean="0">
                <a:solidFill>
                  <a:srgbClr val="000000"/>
                </a:solidFill>
                <a:latin typeface="Menlo-Regular"/>
              </a:rPr>
              <a:t>)</a:t>
            </a:r>
          </a:p>
          <a:p>
            <a:pPr defTabSz="457200"/>
            <a:r>
              <a:rPr lang="en-US" sz="1400" dirty="0">
                <a:solidFill>
                  <a:srgbClr val="000000"/>
                </a:solidFill>
                <a:latin typeface="Menlo-Regular"/>
              </a:rPr>
              <a:t>	</a:t>
            </a:r>
            <a:r>
              <a:rPr lang="en-US" sz="1400" dirty="0" err="1" smtClean="0">
                <a:solidFill>
                  <a:srgbClr val="000000"/>
                </a:solidFill>
                <a:latin typeface="Menlo-Regular"/>
              </a:rPr>
              <a:t>clk</a:t>
            </a:r>
            <a:r>
              <a:rPr lang="en-US" sz="1400" dirty="0">
                <a:solidFill>
                  <a:srgbClr val="000000"/>
                </a:solidFill>
                <a:latin typeface="Menlo-Regular"/>
              </a:rPr>
              <a:t>= 2.000 GHz, temp= 333.0, </a:t>
            </a:r>
            <a:r>
              <a:rPr lang="en-US" sz="1400" dirty="0" err="1">
                <a:solidFill>
                  <a:srgbClr val="000000"/>
                </a:solidFill>
                <a:latin typeface="Menlo-Regular"/>
              </a:rPr>
              <a:t>failure_rate</a:t>
            </a:r>
            <a:r>
              <a:rPr lang="en-US" sz="1400" dirty="0">
                <a:solidFill>
                  <a:srgbClr val="000000"/>
                </a:solidFill>
                <a:latin typeface="Menlo-Regular"/>
              </a:rPr>
              <a:t>= 1.958338e-11 (MTTF= 1.254208)</a:t>
            </a:r>
          </a:p>
        </p:txBody>
      </p:sp>
    </p:spTree>
    <p:extLst>
      <p:ext uri="{BB962C8B-B14F-4D97-AF65-F5344CB8AC3E}">
        <p14:creationId xmlns:p14="http://schemas.microsoft.com/office/powerpoint/2010/main" val="5796133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176075" y="2183906"/>
            <a:ext cx="2940181" cy="1679928"/>
          </a:xfrm>
          <a:prstGeom prst="rect">
            <a:avLst/>
          </a:prstGeom>
          <a:noFill/>
          <a:ln>
            <a:solidFill>
              <a:srgbClr val="800000"/>
            </a:solidFill>
            <a:prstDash val="dash"/>
          </a:ln>
        </p:spPr>
        <p:txBody>
          <a:bodyPr lIns="100783" tIns="50392" rIns="100783" bIns="50392" rtlCol="0" anchor="ctr"/>
          <a:lstStyle/>
          <a:p>
            <a:pPr algn="r" defTabSz="1007943" eaLnBrk="0">
              <a:lnSpc>
                <a:spcPct val="100000"/>
              </a:lnSpc>
              <a:buClrTx/>
              <a:buSzTx/>
            </a:pPr>
            <a:r>
              <a:rPr lang="en-US" sz="1700" i="1" dirty="0">
                <a:solidFill>
                  <a:srgbClr val="800000"/>
                </a:solidFill>
                <a:latin typeface="Tahoma" pitchFamily="34" charset="0"/>
                <a:ea typeface="ＭＳ Ｐゴシック" charset="-128"/>
              </a:rPr>
              <a:t>Manifold Process 1</a:t>
            </a: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p:txBody>
      </p:sp>
      <p:sp>
        <p:nvSpPr>
          <p:cNvPr id="2" name="Title 1"/>
          <p:cNvSpPr>
            <a:spLocks noGrp="1"/>
          </p:cNvSpPr>
          <p:nvPr>
            <p:ph type="title"/>
          </p:nvPr>
        </p:nvSpPr>
        <p:spPr>
          <a:xfrm>
            <a:off x="336022" y="251989"/>
            <a:ext cx="9373581" cy="2015913"/>
          </a:xfrm>
        </p:spPr>
        <p:txBody>
          <a:bodyPr/>
          <a:lstStyle/>
          <a:p>
            <a:pPr algn="ctr"/>
            <a:r>
              <a:rPr lang="en-US" dirty="0" smtClean="0"/>
              <a:t>PARALLEL INTERFACE:</a:t>
            </a:r>
            <a:br>
              <a:rPr lang="en-US" dirty="0" smtClean="0"/>
            </a:br>
            <a:r>
              <a:rPr lang="en-US" sz="2000" dirty="0"/>
              <a:t/>
            </a:r>
            <a:br>
              <a:rPr lang="en-US" sz="2000" dirty="0"/>
            </a:br>
            <a:r>
              <a:rPr lang="en-US" sz="2000" dirty="0"/>
              <a:t>&lt;</a:t>
            </a:r>
            <a:r>
              <a:rPr lang="en-US" sz="2000" i="1" kern="1200" dirty="0">
                <a:solidFill>
                  <a:srgbClr val="3366FF"/>
                </a:solidFill>
                <a:latin typeface="Tahoma" pitchFamily="34" charset="0"/>
                <a:cs typeface="+mn-cs"/>
              </a:rPr>
              <a:t>Parallel Simulation</a:t>
            </a:r>
            <a:r>
              <a:rPr lang="en-US" sz="2000" i="1" kern="1200" dirty="0">
                <a:solidFill>
                  <a:srgbClr val="161616"/>
                </a:solidFill>
                <a:latin typeface="Tahoma" pitchFamily="34" charset="0"/>
                <a:cs typeface="+mn-cs"/>
              </a:rPr>
              <a:t> via </a:t>
            </a:r>
            <a:r>
              <a:rPr lang="en-US" sz="2000" i="1" kern="1200" dirty="0">
                <a:solidFill>
                  <a:srgbClr val="3366FF"/>
                </a:solidFill>
                <a:latin typeface="Tahoma" pitchFamily="34" charset="0"/>
                <a:cs typeface="+mn-cs"/>
              </a:rPr>
              <a:t>MPI interface</a:t>
            </a:r>
            <a:r>
              <a:rPr lang="en-US" sz="2000" i="1" kern="1200" dirty="0">
                <a:latin typeface="Tahoma" pitchFamily="34" charset="0"/>
                <a:cs typeface="+mn-cs"/>
              </a:rPr>
              <a:t>&gt;</a:t>
            </a:r>
            <a:endParaRPr lang="en-US" sz="2000" i="1" dirty="0"/>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141</a:t>
            </a:fld>
            <a:endParaRPr lang="en-US">
              <a:solidFill>
                <a:srgbClr val="E5FFFF"/>
              </a:solidFill>
            </a:endParaRPr>
          </a:p>
        </p:txBody>
      </p:sp>
      <p:sp>
        <p:nvSpPr>
          <p:cNvPr id="4" name="Rectangle 3"/>
          <p:cNvSpPr/>
          <p:nvPr/>
        </p:nvSpPr>
        <p:spPr>
          <a:xfrm>
            <a:off x="4536281" y="4955787"/>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Package</a:t>
            </a:r>
          </a:p>
          <a:p>
            <a:pPr algn="ctr" defTabSz="1007943" eaLnBrk="0">
              <a:lnSpc>
                <a:spcPct val="100000"/>
              </a:lnSpc>
              <a:buClrTx/>
              <a:buSzTx/>
            </a:pPr>
            <a:r>
              <a:rPr lang="en-US" sz="1300" dirty="0">
                <a:solidFill>
                  <a:srgbClr val="FF0000"/>
                </a:solidFill>
                <a:latin typeface="Tahoma" pitchFamily="34" charset="0"/>
                <a:ea typeface="ＭＳ Ｐゴシック" charset="-128"/>
              </a:rPr>
              <a:t>(thermal)</a:t>
            </a:r>
          </a:p>
        </p:txBody>
      </p:sp>
      <p:sp>
        <p:nvSpPr>
          <p:cNvPr id="5" name="Rectangle 4"/>
          <p:cNvSpPr/>
          <p:nvPr/>
        </p:nvSpPr>
        <p:spPr>
          <a:xfrm>
            <a:off x="1512095" y="6215734"/>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Core0</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6" name="Rectangle 5"/>
          <p:cNvSpPr/>
          <p:nvPr/>
        </p:nvSpPr>
        <p:spPr>
          <a:xfrm>
            <a:off x="3024187" y="6215734"/>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Core1</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7" name="Rectangle 6"/>
          <p:cNvSpPr/>
          <p:nvPr/>
        </p:nvSpPr>
        <p:spPr>
          <a:xfrm>
            <a:off x="4536281" y="6215734"/>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Core2</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8" name="Rectangle 7"/>
          <p:cNvSpPr/>
          <p:nvPr/>
        </p:nvSpPr>
        <p:spPr>
          <a:xfrm>
            <a:off x="6048375" y="6215734"/>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Core3</a:t>
            </a:r>
          </a:p>
          <a:p>
            <a:pPr algn="ctr" defTabSz="1007943" eaLnBrk="0">
              <a:lnSpc>
                <a:spcPct val="100000"/>
              </a:lnSpc>
              <a:buClrTx/>
              <a:buSzTx/>
            </a:pPr>
            <a:r>
              <a:rPr lang="en-US" sz="1300" dirty="0">
                <a:solidFill>
                  <a:srgbClr val="3366FF"/>
                </a:solidFill>
                <a:latin typeface="Tahoma" pitchFamily="34" charset="0"/>
                <a:ea typeface="ＭＳ Ｐゴシック" charset="-128"/>
              </a:rPr>
              <a:t>(Reliability)</a:t>
            </a:r>
          </a:p>
        </p:txBody>
      </p:sp>
      <p:sp>
        <p:nvSpPr>
          <p:cNvPr id="9" name="Rectangle 8"/>
          <p:cNvSpPr/>
          <p:nvPr/>
        </p:nvSpPr>
        <p:spPr>
          <a:xfrm>
            <a:off x="7560470" y="6215734"/>
            <a:ext cx="1176073" cy="671971"/>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Shared L2</a:t>
            </a:r>
          </a:p>
          <a:p>
            <a:pPr algn="ctr" defTabSz="1007943" eaLnBrk="0">
              <a:lnSpc>
                <a:spcPct val="100000"/>
              </a:lnSpc>
              <a:buClrTx/>
              <a:buSzTx/>
            </a:pPr>
            <a:r>
              <a:rPr lang="en-US" sz="1300" dirty="0">
                <a:solidFill>
                  <a:srgbClr val="008000"/>
                </a:solidFill>
                <a:latin typeface="Tahoma" pitchFamily="34" charset="0"/>
                <a:ea typeface="ＭＳ Ｐゴシック" charset="-128"/>
              </a:rPr>
              <a:t>(Energy)</a:t>
            </a:r>
          </a:p>
        </p:txBody>
      </p:sp>
      <p:cxnSp>
        <p:nvCxnSpPr>
          <p:cNvPr id="10" name="Elbow Connector 9"/>
          <p:cNvCxnSpPr>
            <a:stCxn id="4" idx="2"/>
            <a:endCxn id="5" idx="0"/>
          </p:cNvCxnSpPr>
          <p:nvPr/>
        </p:nvCxnSpPr>
        <p:spPr bwMode="auto">
          <a:xfrm rot="5400000">
            <a:off x="3318236" y="4409651"/>
            <a:ext cx="587975" cy="3024188"/>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1" name="Elbow Connector 10"/>
          <p:cNvCxnSpPr>
            <a:stCxn id="4" idx="2"/>
            <a:endCxn id="6" idx="0"/>
          </p:cNvCxnSpPr>
          <p:nvPr/>
        </p:nvCxnSpPr>
        <p:spPr bwMode="auto">
          <a:xfrm rot="5400000">
            <a:off x="4074283" y="5165698"/>
            <a:ext cx="587975" cy="1512094"/>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2" name="Elbow Connector 11"/>
          <p:cNvCxnSpPr>
            <a:stCxn id="4" idx="2"/>
            <a:endCxn id="7" idx="0"/>
          </p:cNvCxnSpPr>
          <p:nvPr/>
        </p:nvCxnSpPr>
        <p:spPr bwMode="auto">
          <a:xfrm rot="5400000">
            <a:off x="4830330" y="5921746"/>
            <a:ext cx="587975" cy="14001"/>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13" name="Elbow Connector 12"/>
          <p:cNvCxnSpPr>
            <a:stCxn id="4" idx="2"/>
            <a:endCxn id="8" idx="0"/>
          </p:cNvCxnSpPr>
          <p:nvPr/>
        </p:nvCxnSpPr>
        <p:spPr bwMode="auto">
          <a:xfrm rot="16200000" flipH="1">
            <a:off x="5586377" y="5165698"/>
            <a:ext cx="587975" cy="1512094"/>
          </a:xfrm>
          <a:prstGeom prst="bentConnector3">
            <a:avLst>
              <a:gd name="adj1" fmla="val 50000"/>
            </a:avLst>
          </a:prstGeom>
          <a:noFill/>
          <a:ln w="19050" cap="flat" cmpd="sng" algn="ctr">
            <a:solidFill>
              <a:srgbClr val="080808"/>
            </a:solidFill>
            <a:prstDash val="solid"/>
            <a:round/>
            <a:headEnd type="none" w="med" len="med"/>
            <a:tailEnd type="arrow"/>
          </a:ln>
          <a:effectLst/>
        </p:spPr>
      </p:cxnSp>
      <p:cxnSp>
        <p:nvCxnSpPr>
          <p:cNvPr id="21" name="Elbow Connector 20"/>
          <p:cNvCxnSpPr>
            <a:stCxn id="4" idx="2"/>
            <a:endCxn id="9" idx="0"/>
          </p:cNvCxnSpPr>
          <p:nvPr/>
        </p:nvCxnSpPr>
        <p:spPr bwMode="auto">
          <a:xfrm rot="16200000" flipH="1">
            <a:off x="6342424" y="4409651"/>
            <a:ext cx="587975" cy="3024188"/>
          </a:xfrm>
          <a:prstGeom prst="bentConnector3">
            <a:avLst>
              <a:gd name="adj1" fmla="val 50000"/>
            </a:avLst>
          </a:prstGeom>
          <a:noFill/>
          <a:ln w="19050" cap="flat" cmpd="sng" algn="ctr">
            <a:solidFill>
              <a:srgbClr val="080808"/>
            </a:solidFill>
            <a:prstDash val="solid"/>
            <a:round/>
            <a:headEnd type="none" w="med" len="med"/>
            <a:tailEnd type="arrow"/>
          </a:ln>
          <a:effectLst/>
        </p:spPr>
      </p:cxnSp>
      <p:sp>
        <p:nvSpPr>
          <p:cNvPr id="27" name="Rectangle 26"/>
          <p:cNvSpPr/>
          <p:nvPr/>
        </p:nvSpPr>
        <p:spPr>
          <a:xfrm>
            <a:off x="1344083" y="5795751"/>
            <a:ext cx="3024188" cy="1259946"/>
          </a:xfrm>
          <a:prstGeom prst="rect">
            <a:avLst/>
          </a:prstGeom>
          <a:noFill/>
          <a:ln w="19050" cmpd="sng">
            <a:solidFill>
              <a:srgbClr val="800000"/>
            </a:solidFill>
            <a:prstDash val="dash"/>
          </a:ln>
        </p:spPr>
        <p:txBody>
          <a:bodyPr lIns="100783" tIns="50392" rIns="100783" bIns="50392" rtlCol="0" anchor="ctr"/>
          <a:lstStyle/>
          <a:p>
            <a:pPr algn="ctr" defTabSz="1007943" eaLnBrk="0">
              <a:lnSpc>
                <a:spcPct val="100000"/>
              </a:lnSpc>
              <a:buClrTx/>
              <a:buSzTx/>
            </a:pPr>
            <a:endParaRPr lang="en-US" sz="1300" dirty="0">
              <a:solidFill>
                <a:srgbClr val="3366FF"/>
              </a:solidFill>
              <a:latin typeface="Tahoma" pitchFamily="34" charset="0"/>
              <a:ea typeface="ＭＳ Ｐゴシック" charset="-128"/>
            </a:endParaRPr>
          </a:p>
        </p:txBody>
      </p:sp>
      <p:sp>
        <p:nvSpPr>
          <p:cNvPr id="28" name="TextBox 27"/>
          <p:cNvSpPr txBox="1"/>
          <p:nvPr/>
        </p:nvSpPr>
        <p:spPr>
          <a:xfrm>
            <a:off x="1274021" y="5375769"/>
            <a:ext cx="1391894" cy="36338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800000"/>
                </a:solidFill>
                <a:latin typeface="Tahoma" pitchFamily="34" charset="0"/>
                <a:ea typeface="ＭＳ Ｐゴシック" charset="-128"/>
              </a:rPr>
              <a:t>EI Process 1</a:t>
            </a:r>
          </a:p>
        </p:txBody>
      </p:sp>
      <p:sp>
        <p:nvSpPr>
          <p:cNvPr id="29" name="Rectangle 28"/>
          <p:cNvSpPr/>
          <p:nvPr/>
        </p:nvSpPr>
        <p:spPr>
          <a:xfrm>
            <a:off x="4469776" y="4787795"/>
            <a:ext cx="4350771" cy="2267903"/>
          </a:xfrm>
          <a:prstGeom prst="rect">
            <a:avLst/>
          </a:prstGeom>
          <a:noFill/>
          <a:ln w="19050" cmpd="sng">
            <a:solidFill>
              <a:srgbClr val="800000"/>
            </a:solidFill>
            <a:prstDash val="dash"/>
          </a:ln>
        </p:spPr>
        <p:txBody>
          <a:bodyPr lIns="100783" tIns="50392" rIns="100783" bIns="50392" rtlCol="0" anchor="ctr"/>
          <a:lstStyle/>
          <a:p>
            <a:pPr algn="ctr" defTabSz="1007943" eaLnBrk="0">
              <a:lnSpc>
                <a:spcPct val="100000"/>
              </a:lnSpc>
              <a:buClrTx/>
              <a:buSzTx/>
            </a:pPr>
            <a:endParaRPr lang="en-US" sz="1300" dirty="0">
              <a:solidFill>
                <a:srgbClr val="3366FF"/>
              </a:solidFill>
              <a:latin typeface="Tahoma" pitchFamily="34" charset="0"/>
              <a:ea typeface="ＭＳ Ｐゴシック" charset="-128"/>
            </a:endParaRPr>
          </a:p>
        </p:txBody>
      </p:sp>
      <p:sp>
        <p:nvSpPr>
          <p:cNvPr id="30" name="TextBox 29"/>
          <p:cNvSpPr txBox="1"/>
          <p:nvPr/>
        </p:nvSpPr>
        <p:spPr>
          <a:xfrm>
            <a:off x="7441403" y="4787796"/>
            <a:ext cx="1391894" cy="36338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800000"/>
                </a:solidFill>
                <a:latin typeface="Tahoma" pitchFamily="34" charset="0"/>
                <a:ea typeface="ＭＳ Ｐゴシック" charset="-128"/>
              </a:rPr>
              <a:t>EI Process 0</a:t>
            </a:r>
          </a:p>
        </p:txBody>
      </p:sp>
      <p:sp>
        <p:nvSpPr>
          <p:cNvPr id="31" name="Rectangle 30"/>
          <p:cNvSpPr/>
          <p:nvPr/>
        </p:nvSpPr>
        <p:spPr>
          <a:xfrm>
            <a:off x="1344083" y="3310858"/>
            <a:ext cx="1176073" cy="419982"/>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Core0</a:t>
            </a:r>
          </a:p>
        </p:txBody>
      </p:sp>
      <p:sp>
        <p:nvSpPr>
          <p:cNvPr id="32" name="Rectangle 31"/>
          <p:cNvSpPr/>
          <p:nvPr/>
        </p:nvSpPr>
        <p:spPr>
          <a:xfrm>
            <a:off x="2856177" y="3310858"/>
            <a:ext cx="1176073" cy="419982"/>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Core1</a:t>
            </a:r>
          </a:p>
        </p:txBody>
      </p:sp>
      <p:sp>
        <p:nvSpPr>
          <p:cNvPr id="33" name="Rectangle 32"/>
          <p:cNvSpPr/>
          <p:nvPr/>
        </p:nvSpPr>
        <p:spPr>
          <a:xfrm>
            <a:off x="4368272" y="3310858"/>
            <a:ext cx="1176073" cy="419982"/>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Core2</a:t>
            </a:r>
          </a:p>
        </p:txBody>
      </p:sp>
      <p:sp>
        <p:nvSpPr>
          <p:cNvPr id="34" name="Rectangle 33"/>
          <p:cNvSpPr/>
          <p:nvPr/>
        </p:nvSpPr>
        <p:spPr>
          <a:xfrm>
            <a:off x="5880366" y="3310858"/>
            <a:ext cx="1176073" cy="419982"/>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Core3</a:t>
            </a:r>
          </a:p>
        </p:txBody>
      </p:sp>
      <p:sp>
        <p:nvSpPr>
          <p:cNvPr id="35" name="Rectangle 34"/>
          <p:cNvSpPr/>
          <p:nvPr/>
        </p:nvSpPr>
        <p:spPr>
          <a:xfrm>
            <a:off x="7392458" y="3310858"/>
            <a:ext cx="1176073" cy="419982"/>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Shared L2</a:t>
            </a:r>
          </a:p>
        </p:txBody>
      </p:sp>
      <p:sp>
        <p:nvSpPr>
          <p:cNvPr id="36" name="Rectangle 35"/>
          <p:cNvSpPr/>
          <p:nvPr/>
        </p:nvSpPr>
        <p:spPr>
          <a:xfrm>
            <a:off x="4301768" y="2218904"/>
            <a:ext cx="4536280" cy="1679928"/>
          </a:xfrm>
          <a:prstGeom prst="rect">
            <a:avLst/>
          </a:prstGeom>
          <a:noFill/>
          <a:ln>
            <a:solidFill>
              <a:srgbClr val="800000"/>
            </a:solidFill>
            <a:prstDash val="dash"/>
          </a:ln>
        </p:spPr>
        <p:txBody>
          <a:bodyPr lIns="100783" tIns="50392" rIns="100783" bIns="50392" rtlCol="0" anchor="ctr"/>
          <a:lstStyle/>
          <a:p>
            <a:pPr algn="r" defTabSz="1007943" eaLnBrk="0">
              <a:lnSpc>
                <a:spcPct val="100000"/>
              </a:lnSpc>
              <a:buClrTx/>
              <a:buSzTx/>
            </a:pPr>
            <a:r>
              <a:rPr lang="en-US" sz="1700" i="1" dirty="0">
                <a:solidFill>
                  <a:srgbClr val="800000"/>
                </a:solidFill>
                <a:latin typeface="Tahoma" pitchFamily="34" charset="0"/>
                <a:ea typeface="ＭＳ Ｐゴシック" charset="-128"/>
              </a:rPr>
              <a:t>Manifold Process 0</a:t>
            </a: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a:p>
            <a:pPr algn="r" defTabSz="1007943" eaLnBrk="0">
              <a:lnSpc>
                <a:spcPct val="100000"/>
              </a:lnSpc>
              <a:buClrTx/>
              <a:buSzTx/>
            </a:pPr>
            <a:endParaRPr lang="en-US" sz="1700" i="1" dirty="0">
              <a:solidFill>
                <a:srgbClr val="800000"/>
              </a:solidFill>
              <a:latin typeface="Tahoma" pitchFamily="34" charset="0"/>
              <a:ea typeface="ＭＳ Ｐゴシック" charset="-128"/>
            </a:endParaRPr>
          </a:p>
        </p:txBody>
      </p:sp>
      <p:sp>
        <p:nvSpPr>
          <p:cNvPr id="37" name="Rectangle 36"/>
          <p:cNvSpPr/>
          <p:nvPr/>
        </p:nvSpPr>
        <p:spPr>
          <a:xfrm>
            <a:off x="1344083" y="2722883"/>
            <a:ext cx="7224448" cy="419982"/>
          </a:xfrm>
          <a:prstGeom prst="rect">
            <a:avLst/>
          </a:prstGeom>
          <a:solidFill>
            <a:schemeClr val="accent3">
              <a:lumMod val="60000"/>
              <a:lumOff val="40000"/>
            </a:schemeClr>
          </a:solidFill>
          <a:ln>
            <a:solidFill>
              <a:srgbClr val="000000"/>
            </a:solidFill>
          </a:ln>
        </p:spPr>
        <p:txBody>
          <a:bodyPr lIns="100783" tIns="50392" rIns="100783" bIns="50392" rtlCol="0" anchor="ctr"/>
          <a:lstStyle/>
          <a:p>
            <a:pPr algn="ctr" defTabSz="1007943" eaLnBrk="0">
              <a:lnSpc>
                <a:spcPct val="100000"/>
              </a:lnSpc>
              <a:buClrTx/>
              <a:buSzTx/>
            </a:pPr>
            <a:r>
              <a:rPr lang="en-US" sz="1300" dirty="0">
                <a:solidFill>
                  <a:srgbClr val="080808"/>
                </a:solidFill>
                <a:latin typeface="Tahoma" pitchFamily="34" charset="0"/>
                <a:ea typeface="ＭＳ Ｐゴシック" charset="-128"/>
              </a:rPr>
              <a:t>Network</a:t>
            </a:r>
          </a:p>
        </p:txBody>
      </p:sp>
      <p:sp>
        <p:nvSpPr>
          <p:cNvPr id="38" name="Up-Down Arrow 37"/>
          <p:cNvSpPr/>
          <p:nvPr/>
        </p:nvSpPr>
        <p:spPr>
          <a:xfrm>
            <a:off x="6300391" y="3947830"/>
            <a:ext cx="420026" cy="755968"/>
          </a:xfrm>
          <a:prstGeom prst="upDownArrow">
            <a:avLst/>
          </a:prstGeom>
          <a:solidFill>
            <a:schemeClr val="tx1">
              <a:lumMod val="65000"/>
            </a:schemeClr>
          </a:solidFill>
          <a:ln>
            <a:solidFill>
              <a:srgbClr val="000000"/>
            </a:solidFill>
          </a:ln>
        </p:spPr>
        <p:txBody>
          <a:bodyPr lIns="100783" tIns="50392" rIns="100783" bIns="50392" rtlCol="0" anchor="ctr"/>
          <a:lstStyle/>
          <a:p>
            <a:pPr algn="ctr" defTabSz="1007943" eaLnBrk="0">
              <a:lnSpc>
                <a:spcPct val="100000"/>
              </a:lnSpc>
              <a:buClrTx/>
              <a:buSzTx/>
            </a:pPr>
            <a:endParaRPr lang="en-US" sz="1300">
              <a:solidFill>
                <a:srgbClr val="080808"/>
              </a:solidFill>
              <a:latin typeface="Tahoma" pitchFamily="34" charset="0"/>
              <a:ea typeface="ＭＳ Ｐゴシック" charset="-128"/>
            </a:endParaRPr>
          </a:p>
        </p:txBody>
      </p:sp>
      <p:sp>
        <p:nvSpPr>
          <p:cNvPr id="40" name="Up-Down Arrow 39"/>
          <p:cNvSpPr/>
          <p:nvPr/>
        </p:nvSpPr>
        <p:spPr>
          <a:xfrm>
            <a:off x="3024188" y="3947830"/>
            <a:ext cx="420026" cy="1763924"/>
          </a:xfrm>
          <a:prstGeom prst="upDownArrow">
            <a:avLst/>
          </a:prstGeom>
          <a:solidFill>
            <a:schemeClr val="tx1">
              <a:lumMod val="65000"/>
            </a:schemeClr>
          </a:solidFill>
          <a:ln>
            <a:solidFill>
              <a:srgbClr val="000000"/>
            </a:solidFill>
          </a:ln>
        </p:spPr>
        <p:txBody>
          <a:bodyPr lIns="100783" tIns="50392" rIns="100783" bIns="50392" rtlCol="0" anchor="ctr"/>
          <a:lstStyle/>
          <a:p>
            <a:pPr algn="ctr" defTabSz="1007943" eaLnBrk="0">
              <a:lnSpc>
                <a:spcPct val="100000"/>
              </a:lnSpc>
              <a:buClrTx/>
              <a:buSzTx/>
            </a:pPr>
            <a:endParaRPr lang="en-US" sz="1300">
              <a:solidFill>
                <a:srgbClr val="080808"/>
              </a:solidFill>
              <a:latin typeface="Tahoma" pitchFamily="34" charset="0"/>
              <a:ea typeface="ＭＳ Ｐゴシック" charset="-128"/>
            </a:endParaRPr>
          </a:p>
        </p:txBody>
      </p:sp>
      <p:sp>
        <p:nvSpPr>
          <p:cNvPr id="41" name="TextBox 40"/>
          <p:cNvSpPr txBox="1"/>
          <p:nvPr/>
        </p:nvSpPr>
        <p:spPr>
          <a:xfrm>
            <a:off x="3621017" y="4115824"/>
            <a:ext cx="2549775" cy="363388"/>
          </a:xfrm>
          <a:prstGeom prst="rect">
            <a:avLst/>
          </a:prstGeom>
          <a:noFill/>
        </p:spPr>
        <p:txBody>
          <a:bodyPr wrap="none" lIns="100783" tIns="50392" rIns="100783" bIns="50392" rtlCol="0">
            <a:spAutoFit/>
          </a:bodyPr>
          <a:lstStyle/>
          <a:p>
            <a:pPr algn="ctr" defTabSz="1007943" eaLnBrk="0">
              <a:lnSpc>
                <a:spcPct val="100000"/>
              </a:lnSpc>
              <a:buClrTx/>
              <a:buSzTx/>
            </a:pPr>
            <a:r>
              <a:rPr lang="en-US" sz="1700" i="1" dirty="0">
                <a:solidFill>
                  <a:srgbClr val="080808"/>
                </a:solidFill>
                <a:latin typeface="Tahoma" pitchFamily="34" charset="0"/>
                <a:ea typeface="ＭＳ Ｐゴシック" charset="-128"/>
              </a:rPr>
              <a:t>MPI Inter-communicator</a:t>
            </a:r>
          </a:p>
        </p:txBody>
      </p:sp>
    </p:spTree>
    <p:extLst>
      <p:ext uri="{BB962C8B-B14F-4D97-AF65-F5344CB8AC3E}">
        <p14:creationId xmlns:p14="http://schemas.microsoft.com/office/powerpoint/2010/main" val="126050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Parallel EI Configuration</a:t>
            </a:r>
            <a:endParaRPr lang="en-US" dirty="0"/>
          </a:p>
        </p:txBody>
      </p:sp>
      <p:sp>
        <p:nvSpPr>
          <p:cNvPr id="3" name="Slide Number Placeholder 2"/>
          <p:cNvSpPr>
            <a:spLocks noGrp="1"/>
          </p:cNvSpPr>
          <p:nvPr>
            <p:ph type="sldNum" sz="quarter" idx="10"/>
          </p:nvPr>
        </p:nvSpPr>
        <p:spPr>
          <a:xfrm>
            <a:off x="9515341" y="7162443"/>
            <a:ext cx="427026" cy="234490"/>
          </a:xfrm>
        </p:spPr>
        <p:txBody>
          <a:bodyPr/>
          <a:lstStyle/>
          <a:p>
            <a:fld id="{749B7D15-C262-4ED0-9E5E-CF4A35BB834D}" type="slidenum">
              <a:rPr lang="en-US" smtClean="0">
                <a:solidFill>
                  <a:srgbClr val="E5FFFF"/>
                </a:solidFill>
              </a:rPr>
              <a:pPr/>
              <a:t>142</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The EI supports </a:t>
            </a:r>
            <a:r>
              <a:rPr lang="en-US" i="1" dirty="0">
                <a:solidFill>
                  <a:srgbClr val="3366FF"/>
                </a:solidFill>
              </a:rPr>
              <a:t>parallel simulation</a:t>
            </a:r>
            <a:r>
              <a:rPr lang="en-US" dirty="0">
                <a:solidFill>
                  <a:srgbClr val="161616"/>
                </a:solidFill>
              </a:rPr>
              <a:t> via the </a:t>
            </a:r>
            <a:r>
              <a:rPr lang="en-US" i="1" dirty="0">
                <a:solidFill>
                  <a:srgbClr val="3366FF"/>
                </a:solidFill>
              </a:rPr>
              <a:t>MPI interface</a:t>
            </a:r>
            <a:r>
              <a:rPr lang="en-US" dirty="0">
                <a:solidFill>
                  <a:srgbClr val="161616"/>
                </a:solidFill>
              </a:rPr>
              <a:t>.</a:t>
            </a:r>
          </a:p>
          <a:p>
            <a:pPr marL="201568" indent="-201568" defTabSz="1007943">
              <a:lnSpc>
                <a:spcPct val="100000"/>
              </a:lnSpc>
              <a:spcBef>
                <a:spcPts val="1652"/>
              </a:spcBef>
            </a:pPr>
            <a:r>
              <a:rPr lang="en-US" dirty="0">
                <a:solidFill>
                  <a:srgbClr val="161616"/>
                </a:solidFill>
              </a:rPr>
              <a:t> The </a:t>
            </a:r>
            <a:r>
              <a:rPr lang="en-US" i="1" dirty="0">
                <a:solidFill>
                  <a:srgbClr val="3366FF"/>
                </a:solidFill>
              </a:rPr>
              <a:t>pseudo component hierarchy</a:t>
            </a:r>
            <a:r>
              <a:rPr lang="en-US" dirty="0">
                <a:solidFill>
                  <a:srgbClr val="161616"/>
                </a:solidFill>
              </a:rPr>
              <a:t> can be partitioned into </a:t>
            </a:r>
            <a:r>
              <a:rPr lang="en-US" i="1" dirty="0">
                <a:solidFill>
                  <a:srgbClr val="3366FF"/>
                </a:solidFill>
              </a:rPr>
              <a:t>multiple MPI processes</a:t>
            </a:r>
            <a:r>
              <a:rPr lang="en-US" dirty="0">
                <a:solidFill>
                  <a:srgbClr val="161616"/>
                </a:solidFill>
              </a:rPr>
              <a:t>.</a:t>
            </a:r>
            <a:endParaRPr lang="en-US" sz="2000" dirty="0">
              <a:solidFill>
                <a:srgbClr val="161616"/>
              </a:solidFill>
            </a:endParaRPr>
          </a:p>
        </p:txBody>
      </p:sp>
      <p:sp>
        <p:nvSpPr>
          <p:cNvPr id="7" name="TextBox 6"/>
          <p:cNvSpPr txBox="1"/>
          <p:nvPr/>
        </p:nvSpPr>
        <p:spPr>
          <a:xfrm>
            <a:off x="168010" y="2460354"/>
            <a:ext cx="4788297" cy="47836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Example – Rank0</a:t>
            </a:r>
          </a:p>
          <a:p>
            <a:pPr defTabSz="1007943" eaLnBrk="0">
              <a:lnSpc>
                <a:spcPct val="100000"/>
              </a:lnSpc>
              <a:buClrTx/>
              <a:buSzTx/>
            </a:pPr>
            <a:r>
              <a:rPr lang="en-US" sz="1300" dirty="0">
                <a:solidFill>
                  <a:srgbClr val="FF0000"/>
                </a:solidFill>
                <a:latin typeface="Courier"/>
                <a:ea typeface="ＭＳ Ｐゴシック" charset="-128"/>
                <a:cs typeface="Courier"/>
              </a:rPr>
              <a:t>component: </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package</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model = “3d-ice”;</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ambient_temperature</a:t>
            </a:r>
            <a:r>
              <a:rPr lang="en-US" sz="1300" dirty="0">
                <a:solidFill>
                  <a:srgbClr val="161616"/>
                </a:solidFill>
                <a:latin typeface="Courier"/>
                <a:ea typeface="ＭＳ Ｐゴシック" charset="-128"/>
                <a:cs typeface="Courier"/>
              </a:rPr>
              <a:t> = 300.0;</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grid_rows</a:t>
            </a:r>
            <a:r>
              <a:rPr lang="en-US" sz="1300" dirty="0">
                <a:solidFill>
                  <a:srgbClr val="161616"/>
                </a:solidFill>
                <a:latin typeface="Courier"/>
                <a:ea typeface="ＭＳ Ｐゴシック" charset="-128"/>
                <a:cs typeface="Courier"/>
              </a:rPr>
              <a:t> = 100;</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3D-ICE PARAMETERS */</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component</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core0</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package.core0</a:t>
            </a: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remote = true;</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package.core0</a:t>
            </a:r>
          </a:p>
          <a:p>
            <a:pPr defTabSz="1007943" eaLnBrk="0">
              <a:lnSpc>
                <a:spcPct val="100000"/>
              </a:lnSpc>
              <a:buClrTx/>
              <a:buSzTx/>
            </a:pPr>
            <a:r>
              <a:rPr lang="en-US" sz="1300" dirty="0">
                <a:solidFill>
                  <a:srgbClr val="008000"/>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core1</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package.core1</a:t>
            </a: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remote = true;</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package.core1</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core2</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package.core2</a:t>
            </a: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model = “none”;</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package.core2</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 package</a:t>
            </a: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endParaRPr lang="en-US" sz="1300" dirty="0">
              <a:solidFill>
                <a:srgbClr val="161616"/>
              </a:solidFill>
              <a:latin typeface="Courier"/>
              <a:ea typeface="ＭＳ Ｐゴシック" charset="-128"/>
              <a:cs typeface="Courier"/>
            </a:endParaRPr>
          </a:p>
        </p:txBody>
      </p:sp>
      <p:sp>
        <p:nvSpPr>
          <p:cNvPr id="9" name="TextBox 8"/>
          <p:cNvSpPr txBox="1"/>
          <p:nvPr/>
        </p:nvSpPr>
        <p:spPr>
          <a:xfrm>
            <a:off x="5124319" y="2445807"/>
            <a:ext cx="4788297" cy="37658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Example – Rank1</a:t>
            </a:r>
          </a:p>
          <a:p>
            <a:pPr defTabSz="1007943" eaLnBrk="0">
              <a:lnSpc>
                <a:spcPct val="100000"/>
              </a:lnSpc>
              <a:buClrTx/>
              <a:buSzTx/>
            </a:pPr>
            <a:r>
              <a:rPr lang="en-US" sz="1300" dirty="0">
                <a:solidFill>
                  <a:srgbClr val="FF0000"/>
                </a:solidFill>
                <a:latin typeface="Courier"/>
                <a:ea typeface="ＭＳ Ｐゴシック" charset="-128"/>
                <a:cs typeface="Courier"/>
              </a:rPr>
              <a:t>component: </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package</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package</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remote = true;</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FF0000"/>
                </a:solidFill>
                <a:latin typeface="Courier"/>
                <a:ea typeface="ＭＳ Ｐゴシック" charset="-128"/>
                <a:cs typeface="Courier"/>
              </a:rPr>
              <a:t>        component</a:t>
            </a: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00FF"/>
                </a:solidFill>
                <a:latin typeface="Courier"/>
                <a:ea typeface="ＭＳ Ｐゴシック" charset="-128"/>
                <a:cs typeface="Courier"/>
              </a:rPr>
              <a:t>core0</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package.core</a:t>
            </a:r>
            <a:endParaRPr lang="en-US" sz="1300" dirty="0">
              <a:solidFill>
                <a:srgbClr val="161616"/>
              </a:solidFill>
              <a:latin typeface="Courier"/>
              <a:ea typeface="ＭＳ Ｐゴシック" charset="-128"/>
              <a:cs typeface="Courier"/>
            </a:endParaRP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library</a:t>
            </a:r>
            <a:r>
              <a:rPr lang="en-US" sz="1300" dirty="0">
                <a:solidFill>
                  <a:srgbClr val="161616"/>
                </a:solidFill>
                <a:latin typeface="Courier"/>
                <a:ea typeface="ＭＳ Ｐゴシック" charset="-128"/>
                <a:cs typeface="Courier"/>
              </a:rPr>
              <a:t>: {</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model = “none”;</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voltage = 0.8;</a:t>
            </a:r>
          </a:p>
          <a:p>
            <a:pPr marL="503920" lvl="1" indent="0"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clock_frequency</a:t>
            </a:r>
            <a:r>
              <a:rPr lang="en-US" sz="1300" dirty="0">
                <a:solidFill>
                  <a:srgbClr val="161616"/>
                </a:solidFill>
                <a:latin typeface="Courier"/>
                <a:ea typeface="ＭＳ Ｐゴシック" charset="-128"/>
                <a:cs typeface="Courier"/>
              </a:rPr>
              <a:t> = 2.0e9;</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 </a:t>
            </a:r>
            <a:r>
              <a:rPr lang="en-US" sz="1300" dirty="0">
                <a:solidFill>
                  <a:srgbClr val="008000"/>
                </a:solidFill>
                <a:latin typeface="Courier"/>
                <a:ea typeface="ＭＳ Ｐゴシック" charset="-128"/>
                <a:cs typeface="Courier"/>
              </a:rPr>
              <a:t>// </a:t>
            </a:r>
            <a:r>
              <a:rPr lang="en-US" sz="1300" dirty="0" err="1">
                <a:solidFill>
                  <a:srgbClr val="008000"/>
                </a:solidFill>
                <a:latin typeface="Courier"/>
                <a:ea typeface="ＭＳ Ｐゴシック" charset="-128"/>
                <a:cs typeface="Courier"/>
              </a:rPr>
              <a:t>package.core</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 package</a:t>
            </a: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endParaRPr lang="en-US" sz="1300" dirty="0">
              <a:solidFill>
                <a:srgbClr val="161616"/>
              </a:solidFill>
              <a:latin typeface="Courier"/>
              <a:ea typeface="ＭＳ Ｐゴシック" charset="-128"/>
              <a:cs typeface="Courier"/>
            </a:endParaRPr>
          </a:p>
        </p:txBody>
      </p:sp>
    </p:spTree>
    <p:extLst>
      <p:ext uri="{BB962C8B-B14F-4D97-AF65-F5344CB8AC3E}">
        <p14:creationId xmlns:p14="http://schemas.microsoft.com/office/powerpoint/2010/main" val="28365822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Parallel API Example (1)</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143</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The MPI process creates the Energy </a:t>
            </a:r>
            <a:r>
              <a:rPr lang="en-US" dirty="0" err="1">
                <a:solidFill>
                  <a:srgbClr val="161616"/>
                </a:solidFill>
              </a:rPr>
              <a:t>Introspector</a:t>
            </a:r>
            <a:r>
              <a:rPr lang="en-US" dirty="0">
                <a:solidFill>
                  <a:srgbClr val="161616"/>
                </a:solidFill>
              </a:rPr>
              <a:t>.</a:t>
            </a:r>
          </a:p>
        </p:txBody>
      </p:sp>
      <p:sp>
        <p:nvSpPr>
          <p:cNvPr id="6" name="TextBox 5"/>
          <p:cNvSpPr txBox="1"/>
          <p:nvPr/>
        </p:nvSpPr>
        <p:spPr>
          <a:xfrm>
            <a:off x="168011" y="1816489"/>
            <a:ext cx="9744604" cy="4987218"/>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i="1" dirty="0">
                <a:solidFill>
                  <a:srgbClr val="DADADA">
                    <a:lumMod val="10000"/>
                  </a:srgbClr>
                </a:solidFill>
                <a:latin typeface="Courier"/>
                <a:ea typeface="ＭＳ Ｐゴシック" charset="-128"/>
                <a:cs typeface="Courier"/>
              </a:rPr>
              <a:t>// Example – Parallel Simulation</a:t>
            </a:r>
          </a:p>
          <a:p>
            <a:pPr defTabSz="1007943" eaLnBrk="0">
              <a:lnSpc>
                <a:spcPct val="100000"/>
              </a:lnSpc>
              <a:buClrTx/>
              <a:buSzTx/>
            </a:pPr>
            <a:r>
              <a:rPr lang="en-US" sz="1300" dirty="0">
                <a:solidFill>
                  <a:srgbClr val="008000"/>
                </a:solidFill>
                <a:latin typeface="Courier"/>
                <a:ea typeface="ＭＳ Ｐゴシック" charset="-128"/>
                <a:cs typeface="Courier"/>
              </a:rPr>
              <a:t>/* MAIN FUNCTION: CREATE AND SPLIT THE MPI COMMUNICATOR FOR MANIFOLD AND EI */</a:t>
            </a:r>
          </a:p>
          <a:p>
            <a:pPr defTabSz="1007943" eaLnBrk="0">
              <a:lnSpc>
                <a:spcPct val="100000"/>
              </a:lnSpc>
              <a:buClrTx/>
              <a:buSzTx/>
            </a:pPr>
            <a:r>
              <a:rPr lang="en-US" sz="1300" dirty="0" err="1">
                <a:solidFill>
                  <a:srgbClr val="0000FF"/>
                </a:solidFill>
                <a:latin typeface="Courier"/>
                <a:ea typeface="ＭＳ Ｐゴシック" charset="-128"/>
                <a:cs typeface="Courier"/>
              </a:rPr>
              <a:t>MPI_Comm</a:t>
            </a: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INTER_COMM, LOCAL_COMM;</a:t>
            </a:r>
          </a:p>
          <a:p>
            <a:pPr defTabSz="1007943" eaLnBrk="0">
              <a:lnSpc>
                <a:spcPct val="100000"/>
              </a:lnSpc>
              <a:buClrTx/>
              <a:buSzTx/>
            </a:pPr>
            <a:r>
              <a:rPr lang="en-US" sz="1300" dirty="0" err="1">
                <a:solidFill>
                  <a:srgbClr val="161616"/>
                </a:solidFill>
                <a:latin typeface="Courier"/>
                <a:ea typeface="ＭＳ Ｐゴシック" charset="-128"/>
                <a:cs typeface="Courier"/>
              </a:rPr>
              <a:t>MPI_Comm_split</a:t>
            </a:r>
            <a:r>
              <a:rPr lang="en-US" sz="1300" dirty="0">
                <a:solidFill>
                  <a:srgbClr val="161616"/>
                </a:solidFill>
                <a:latin typeface="Courier"/>
                <a:ea typeface="ＭＳ Ｐゴシック" charset="-128"/>
                <a:cs typeface="Courier"/>
              </a:rPr>
              <a:t>(</a:t>
            </a:r>
            <a:r>
              <a:rPr lang="en-US" sz="1300" dirty="0">
                <a:solidFill>
                  <a:srgbClr val="0000FF"/>
                </a:solidFill>
                <a:latin typeface="Courier"/>
                <a:ea typeface="ＭＳ Ｐゴシック" charset="-128"/>
                <a:cs typeface="Courier"/>
              </a:rPr>
              <a:t>MPI_COMM_WORLD</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MyRank</a:t>
            </a:r>
            <a:r>
              <a:rPr lang="en-US" sz="1300" dirty="0">
                <a:solidFill>
                  <a:srgbClr val="161616"/>
                </a:solidFill>
                <a:latin typeface="Courier"/>
                <a:ea typeface="ＭＳ Ｐゴシック" charset="-128"/>
                <a:cs typeface="Courier"/>
              </a:rPr>
              <a:t>&lt;</a:t>
            </a:r>
            <a:r>
              <a:rPr lang="en-US" sz="1300" dirty="0" err="1">
                <a:solidFill>
                  <a:srgbClr val="161616"/>
                </a:solidFill>
                <a:latin typeface="Courier"/>
                <a:ea typeface="ＭＳ Ｐゴシック" charset="-128"/>
                <a:cs typeface="Courier"/>
              </a:rPr>
              <a:t>Manifold_NPs</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Rank,&amp;LOCAL_COMM</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err="1">
                <a:solidFill>
                  <a:srgbClr val="161616"/>
                </a:solidFill>
                <a:latin typeface="Courier"/>
                <a:ea typeface="ＭＳ Ｐゴシック" charset="-128"/>
                <a:cs typeface="Courier"/>
              </a:rPr>
              <a:t>MPI_Intercomm_create</a:t>
            </a:r>
            <a:r>
              <a:rPr lang="en-US" sz="1300" dirty="0">
                <a:solidFill>
                  <a:srgbClr val="161616"/>
                </a:solidFill>
                <a:latin typeface="Courier"/>
                <a:ea typeface="ＭＳ Ｐゴシック" charset="-128"/>
                <a:cs typeface="Courier"/>
              </a:rPr>
              <a:t>(LOCAL_COMM,0,MPI_COMM_WORLD,MyRank&lt;</a:t>
            </a:r>
            <a:r>
              <a:rPr lang="en-US" sz="1300" dirty="0" err="1">
                <a:solidFill>
                  <a:srgbClr val="161616"/>
                </a:solidFill>
                <a:latin typeface="Courier"/>
                <a:ea typeface="ＭＳ Ｐゴシック" charset="-128"/>
                <a:cs typeface="Courier"/>
              </a:rPr>
              <a:t>Manifold_NPs</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Manifold_NPs:0,1234,&amp;INTER_COMM);</a:t>
            </a:r>
          </a:p>
          <a:p>
            <a:pPr defTabSz="1007943" eaLnBrk="0">
              <a:lnSpc>
                <a:spcPct val="100000"/>
              </a:lnSpc>
              <a:buClrTx/>
              <a:buSzTx/>
            </a:pPr>
            <a:endParaRPr lang="en-US" sz="1300" dirty="0">
              <a:solidFill>
                <a:srgbClr val="0000FF"/>
              </a:solidFill>
              <a:latin typeface="Courier"/>
              <a:ea typeface="ＭＳ Ｐゴシック" charset="-128"/>
              <a:cs typeface="Courier"/>
            </a:endParaRPr>
          </a:p>
          <a:p>
            <a:pPr defTabSz="1007943" eaLnBrk="0">
              <a:lnSpc>
                <a:spcPct val="100000"/>
              </a:lnSpc>
              <a:buClrTx/>
              <a:buSzTx/>
            </a:pPr>
            <a:r>
              <a:rPr lang="en-US" sz="1300" dirty="0">
                <a:solidFill>
                  <a:srgbClr val="008000"/>
                </a:solidFill>
                <a:latin typeface="Courier"/>
                <a:ea typeface="ＭＳ Ｐゴシック" charset="-128"/>
                <a:cs typeface="Courier"/>
              </a:rPr>
              <a:t>/* CREATE AND CONFIGURE THE ENERGY INTROSPECTOR */</a:t>
            </a:r>
          </a:p>
          <a:p>
            <a:pPr defTabSz="1007943" eaLnBrk="0">
              <a:lnSpc>
                <a:spcPct val="100000"/>
              </a:lnSpc>
              <a:buClrTx/>
              <a:buSzTx/>
            </a:pPr>
            <a:r>
              <a:rPr lang="en-US" sz="1300" dirty="0" err="1">
                <a:solidFill>
                  <a:srgbClr val="0000FF"/>
                </a:solidFill>
                <a:latin typeface="Courier"/>
                <a:ea typeface="ＭＳ Ｐゴシック" charset="-128"/>
                <a:cs typeface="Courier"/>
              </a:rPr>
              <a:t>energy_introspector_t</a:t>
            </a: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ei</a:t>
            </a:r>
            <a:r>
              <a:rPr lang="en-US" sz="1300" dirty="0">
                <a:solidFill>
                  <a:srgbClr val="161616"/>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new</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energy_introspector_t</a:t>
            </a:r>
            <a:r>
              <a:rPr lang="en-US" sz="1300" dirty="0">
                <a:solidFill>
                  <a:srgbClr val="161616"/>
                </a:solidFill>
                <a:latin typeface="Courier"/>
                <a:ea typeface="ＭＳ Ｐゴシック" charset="-128"/>
                <a:cs typeface="Courier"/>
              </a:rPr>
              <a:t>(“input-rank0.config”,</a:t>
            </a:r>
          </a:p>
          <a:p>
            <a:pPr defTabSz="1007943" eaLnBrk="0">
              <a:lnSpc>
                <a:spcPct val="100000"/>
              </a:lnSpc>
              <a:buClrTx/>
              <a:buSzTx/>
            </a:pPr>
            <a:r>
              <a:rPr lang="en-US" sz="1300" dirty="0">
                <a:solidFill>
                  <a:srgbClr val="161616"/>
                </a:solidFill>
                <a:latin typeface="Courier"/>
                <a:ea typeface="ＭＳ Ｐゴシック" charset="-128"/>
                <a:cs typeface="Courier"/>
              </a:rPr>
              <a:t>                                                      INTER_COMM,LOCAL_COMM);</a:t>
            </a:r>
          </a:p>
          <a:p>
            <a:pPr defTabSz="1007943" eaLnBrk="0">
              <a:lnSpc>
                <a:spcPct val="100000"/>
              </a:lnSpc>
              <a:buClrTx/>
              <a:buSzTx/>
            </a:pPr>
            <a:r>
              <a:rPr lang="en-US" sz="1300" dirty="0" err="1">
                <a:solidFill>
                  <a:srgbClr val="161616"/>
                </a:solidFill>
                <a:latin typeface="Courier"/>
                <a:ea typeface="ＭＳ Ｐゴシック" charset="-128"/>
                <a:cs typeface="Courier"/>
              </a:rPr>
              <a:t>ei</a:t>
            </a:r>
            <a:r>
              <a:rPr lang="en-US" sz="1300" dirty="0">
                <a:solidFill>
                  <a:srgbClr val="161616"/>
                </a:solidFill>
                <a:latin typeface="Courier"/>
                <a:ea typeface="ＭＳ Ｐゴシック" charset="-128"/>
                <a:cs typeface="Courier"/>
              </a:rPr>
              <a:t>-&gt;configure(); </a:t>
            </a:r>
            <a:r>
              <a:rPr lang="en-US" sz="1300" dirty="0">
                <a:solidFill>
                  <a:srgbClr val="008000"/>
                </a:solidFill>
                <a:latin typeface="Courier"/>
                <a:ea typeface="ＭＳ Ｐゴシック" charset="-128"/>
                <a:cs typeface="Courier"/>
              </a:rPr>
              <a:t>// Configure EI</a:t>
            </a:r>
            <a:endParaRPr lang="en-US" sz="1300" dirty="0">
              <a:solidFill>
                <a:srgbClr val="161616"/>
              </a:solidFill>
              <a:latin typeface="Courier"/>
              <a:ea typeface="ＭＳ Ｐゴシック" charset="-128"/>
              <a:cs typeface="Courier"/>
            </a:endParaRPr>
          </a:p>
          <a:p>
            <a:pPr defTabSz="1007943" eaLnBrk="0">
              <a:lnSpc>
                <a:spcPct val="100000"/>
              </a:lnSpc>
              <a:buClrTx/>
              <a:buSzTx/>
            </a:pP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Manifold :: </a:t>
            </a:r>
            <a:r>
              <a:rPr lang="en-US" sz="1300" dirty="0" err="1">
                <a:solidFill>
                  <a:srgbClr val="DADADA">
                    <a:lumMod val="10000"/>
                  </a:srgbClr>
                </a:solidFill>
                <a:latin typeface="Courier"/>
                <a:ea typeface="ＭＳ Ｐゴシック" charset="-128"/>
                <a:cs typeface="Courier"/>
              </a:rPr>
              <a:t>Init</a:t>
            </a:r>
            <a:r>
              <a:rPr lang="en-US" sz="1300" dirty="0">
                <a:solidFill>
                  <a:srgbClr val="DADADA">
                    <a:lumMod val="10000"/>
                  </a:srgbClr>
                </a:solidFill>
                <a:latin typeface="Courier"/>
                <a:ea typeface="ＭＳ Ｐゴシック" charset="-128"/>
                <a:cs typeface="Courier"/>
              </a:rPr>
              <a:t>(argc,</a:t>
            </a:r>
            <a:r>
              <a:rPr lang="en-US" sz="1300" dirty="0" err="1">
                <a:solidFill>
                  <a:srgbClr val="DADADA">
                    <a:lumMod val="10000"/>
                  </a:srgbClr>
                </a:solidFill>
                <a:latin typeface="Courier"/>
                <a:ea typeface="ＭＳ Ｐゴシック" charset="-128"/>
                <a:cs typeface="Courier"/>
              </a:rPr>
              <a:t>argv</a:t>
            </a:r>
            <a:r>
              <a:rPr lang="en-US" sz="1300" dirty="0">
                <a:solidFill>
                  <a:srgbClr val="DADADA">
                    <a:lumMod val="10000"/>
                  </a:srgbClr>
                </a:solidFill>
                <a:latin typeface="Courier"/>
                <a:ea typeface="ＭＳ Ｐゴシック" charset="-128"/>
                <a:cs typeface="Courier"/>
              </a:rPr>
              <a:t>,&amp;LOCAL_COMM);</a:t>
            </a:r>
            <a:r>
              <a:rPr lang="en-US" sz="1300" dirty="0">
                <a:solidFill>
                  <a:srgbClr val="008000"/>
                </a:solidFill>
                <a:latin typeface="Courier"/>
                <a:ea typeface="ＭＳ Ｐゴシック" charset="-128"/>
                <a:cs typeface="Courier"/>
              </a:rPr>
              <a:t> // Manifold runs within its MPI communicator</a:t>
            </a: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8000"/>
                </a:solidFill>
                <a:latin typeface="Courier"/>
                <a:ea typeface="ＭＳ Ｐゴシック" charset="-128"/>
                <a:cs typeface="Courier"/>
              </a:rPr>
              <a:t>/* INSTANTIATE EI CLIENT – PARALLEL SIMULATION */</a:t>
            </a:r>
          </a:p>
          <a:p>
            <a:pPr defTabSz="1007943" eaLnBrk="0">
              <a:lnSpc>
                <a:spcPct val="100000"/>
              </a:lnSpc>
              <a:buClrTx/>
              <a:buSzTx/>
            </a:pPr>
            <a:r>
              <a:rPr lang="en-US" sz="1300" dirty="0" err="1">
                <a:solidFill>
                  <a:srgbClr val="0000FF"/>
                </a:solidFill>
                <a:latin typeface="Courier"/>
                <a:ea typeface="ＭＳ Ｐゴシック" charset="-128"/>
                <a:cs typeface="Courier"/>
              </a:rPr>
              <a:t>Core_t</a:t>
            </a:r>
            <a:r>
              <a:rPr lang="en-US" sz="1300" dirty="0">
                <a:solidFill>
                  <a:srgbClr val="0000FF"/>
                </a:solidFill>
                <a:latin typeface="Courier"/>
                <a:ea typeface="ＭＳ Ｐゴシック" charset="-128"/>
                <a:cs typeface="Courier"/>
              </a:rPr>
              <a:t> </a:t>
            </a:r>
            <a:r>
              <a:rPr lang="en-US" sz="1300" dirty="0">
                <a:solidFill>
                  <a:srgbClr val="DADADA">
                    <a:lumMod val="10000"/>
                  </a:srgbClr>
                </a:solidFill>
                <a:latin typeface="Courier"/>
                <a:ea typeface="ＭＳ Ｐゴシック" charset="-128"/>
                <a:cs typeface="Courier"/>
              </a:rPr>
              <a:t>*core = Component :: </a:t>
            </a:r>
            <a:r>
              <a:rPr lang="en-US" sz="1300" dirty="0" err="1">
                <a:solidFill>
                  <a:srgbClr val="DADADA">
                    <a:lumMod val="10000"/>
                  </a:srgbClr>
                </a:solidFill>
                <a:latin typeface="Courier"/>
                <a:ea typeface="ＭＳ Ｐゴシック" charset="-128"/>
                <a:cs typeface="Courier"/>
              </a:rPr>
              <a:t>GetComponent</a:t>
            </a:r>
            <a:r>
              <a:rPr lang="en-US" sz="1300" dirty="0">
                <a:solidFill>
                  <a:srgbClr val="DADADA">
                    <a:lumMod val="10000"/>
                  </a:srgbClr>
                </a:solidFill>
                <a:latin typeface="Courier"/>
                <a:ea typeface="ＭＳ Ｐゴシック" charset="-128"/>
                <a:cs typeface="Courier"/>
              </a:rPr>
              <a:t>&lt;</a:t>
            </a:r>
            <a:r>
              <a:rPr lang="en-US" sz="1300" dirty="0" err="1">
                <a:solidFill>
                  <a:srgbClr val="DADADA">
                    <a:lumMod val="10000"/>
                  </a:srgbClr>
                </a:solidFill>
                <a:latin typeface="Courier"/>
                <a:ea typeface="ＭＳ Ｐゴシック" charset="-128"/>
                <a:cs typeface="Courier"/>
              </a:rPr>
              <a:t>core_t</a:t>
            </a:r>
            <a:r>
              <a:rPr lang="en-US" sz="1300" dirty="0">
                <a:solidFill>
                  <a:srgbClr val="DADADA">
                    <a:lumMod val="10000"/>
                  </a:srgbClr>
                </a:solidFill>
                <a:latin typeface="Courier"/>
                <a:ea typeface="ＭＳ Ｐゴシック" charset="-128"/>
                <a:cs typeface="Courier"/>
              </a:rPr>
              <a:t>&gt;(</a:t>
            </a:r>
            <a:r>
              <a:rPr lang="en-US" sz="1300" dirty="0" err="1">
                <a:solidFill>
                  <a:srgbClr val="DADADA">
                    <a:lumMod val="10000"/>
                  </a:srgbClr>
                </a:solidFill>
                <a:latin typeface="Courier"/>
                <a:ea typeface="ＭＳ Ｐゴシック" charset="-128"/>
                <a:cs typeface="Courier"/>
              </a:rPr>
              <a:t>ManifoldCoreID</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core-&gt;</a:t>
            </a:r>
            <a:r>
              <a:rPr lang="en-US" sz="1300" dirty="0" err="1">
                <a:solidFill>
                  <a:srgbClr val="DADADA">
                    <a:lumMod val="10000"/>
                  </a:srgbClr>
                </a:solidFill>
                <a:latin typeface="Courier"/>
                <a:ea typeface="ＭＳ Ｐゴシック" charset="-128"/>
                <a:cs typeface="Courier"/>
              </a:rPr>
              <a:t>connect_EI</a:t>
            </a:r>
            <a:r>
              <a:rPr lang="en-US" sz="1300" dirty="0">
                <a:solidFill>
                  <a:srgbClr val="DADADA">
                    <a:lumMod val="10000"/>
                  </a:srgbClr>
                </a:solidFill>
                <a:latin typeface="Courier"/>
                <a:ea typeface="ＭＳ Ｐゴシック" charset="-128"/>
                <a:cs typeface="Courier"/>
              </a:rPr>
              <a:t>(&amp;INTER_COMM, Rank);</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core-&gt;</a:t>
            </a:r>
            <a:r>
              <a:rPr lang="en-US" sz="1300" dirty="0" err="1">
                <a:solidFill>
                  <a:srgbClr val="DADADA">
                    <a:lumMod val="10000"/>
                  </a:srgbClr>
                </a:solidFill>
                <a:latin typeface="Courier"/>
                <a:ea typeface="ＭＳ Ｐゴシック" charset="-128"/>
                <a:cs typeface="Courier"/>
              </a:rPr>
              <a:t>set_sampling_interval</a:t>
            </a:r>
            <a:r>
              <a:rPr lang="en-US" sz="1300" dirty="0">
                <a:solidFill>
                  <a:srgbClr val="DADADA">
                    <a:lumMod val="10000"/>
                  </a:srgbClr>
                </a:solidFill>
                <a:latin typeface="Courier"/>
                <a:ea typeface="ＭＳ Ｐゴシック" charset="-128"/>
                <a:cs typeface="Courier"/>
              </a:rPr>
              <a:t>(0.0001);</a:t>
            </a:r>
          </a:p>
          <a:p>
            <a:pPr defTabSz="1007943" eaLnBrk="0">
              <a:lnSpc>
                <a:spcPct val="100000"/>
              </a:lnSpc>
              <a:buClrTx/>
              <a:buSzTx/>
            </a:pPr>
            <a:endParaRPr lang="en-US" sz="1300" dirty="0">
              <a:solidFill>
                <a:srgbClr val="DADADA">
                  <a:lumMod val="10000"/>
                </a:srgbClr>
              </a:solidFill>
              <a:latin typeface="Courier"/>
              <a:ea typeface="ＭＳ Ｐゴシック" charset="-128"/>
              <a:cs typeface="Courier"/>
            </a:endParaRP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Manifold :: Run();</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a:t>
            </a:r>
          </a:p>
        </p:txBody>
      </p:sp>
    </p:spTree>
    <p:extLst>
      <p:ext uri="{BB962C8B-B14F-4D97-AF65-F5344CB8AC3E}">
        <p14:creationId xmlns:p14="http://schemas.microsoft.com/office/powerpoint/2010/main" val="50996220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Parallel API Example (2)</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144</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652"/>
              </a:spcBef>
            </a:pPr>
            <a:r>
              <a:rPr lang="en-US" dirty="0">
                <a:solidFill>
                  <a:srgbClr val="161616"/>
                </a:solidFill>
              </a:rPr>
              <a:t> The EI client is used to communicate over MPI processes.</a:t>
            </a:r>
            <a:endParaRPr lang="en-US" sz="2000" dirty="0">
              <a:solidFill>
                <a:srgbClr val="161616"/>
              </a:solidFill>
            </a:endParaRPr>
          </a:p>
        </p:txBody>
      </p:sp>
      <p:sp>
        <p:nvSpPr>
          <p:cNvPr id="7" name="TextBox 6"/>
          <p:cNvSpPr txBox="1"/>
          <p:nvPr/>
        </p:nvSpPr>
        <p:spPr>
          <a:xfrm>
            <a:off x="168011" y="1852057"/>
            <a:ext cx="9744604" cy="4783659"/>
          </a:xfrm>
          <a:prstGeom prst="rect">
            <a:avLst/>
          </a:prstGeom>
          <a:noFill/>
          <a:ln>
            <a:solidFill>
              <a:schemeClr val="accent4">
                <a:lumMod val="50000"/>
              </a:schemeClr>
            </a:solidFill>
          </a:ln>
        </p:spPr>
        <p:txBody>
          <a:bodyPr wrap="square" lIns="100783" tIns="50392" rIns="100783" bIns="50392" rtlCol="0">
            <a:spAutoFit/>
          </a:bodyPr>
          <a:lstStyle/>
          <a:p>
            <a:pPr defTabSz="1007943" eaLnBrk="0">
              <a:lnSpc>
                <a:spcPct val="100000"/>
              </a:lnSpc>
              <a:buClrTx/>
              <a:buSzTx/>
            </a:pPr>
            <a:r>
              <a:rPr lang="en-US" sz="1300" dirty="0">
                <a:solidFill>
                  <a:srgbClr val="008000"/>
                </a:solidFill>
                <a:latin typeface="Courier"/>
                <a:ea typeface="ＭＳ Ｐゴシック" charset="-128"/>
                <a:cs typeface="Courier"/>
              </a:rPr>
              <a:t>/* WITHIN A MANIFOLD MODEL */</a:t>
            </a:r>
          </a:p>
          <a:p>
            <a:pPr defTabSz="1007943" eaLnBrk="0">
              <a:lnSpc>
                <a:spcPct val="100000"/>
              </a:lnSpc>
              <a:buClrTx/>
              <a:buSzTx/>
            </a:pPr>
            <a:r>
              <a:rPr lang="en-US" sz="1300" dirty="0">
                <a:solidFill>
                  <a:srgbClr val="0000FF"/>
                </a:solidFill>
                <a:latin typeface="Courier"/>
                <a:ea typeface="ＭＳ Ｐゴシック" charset="-128"/>
                <a:cs typeface="Courier"/>
              </a:rPr>
              <a:t>void</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core_t</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connect_EI</a:t>
            </a:r>
            <a:r>
              <a:rPr lang="en-US" sz="1300" dirty="0">
                <a:solidFill>
                  <a:srgbClr val="161616"/>
                </a:solidFill>
                <a:latin typeface="Courier"/>
                <a:ea typeface="ＭＳ Ｐゴシック" charset="-128"/>
                <a:cs typeface="Courier"/>
              </a:rPr>
              <a:t>(</a:t>
            </a:r>
            <a:r>
              <a:rPr lang="en-US" sz="1300" dirty="0" err="1">
                <a:solidFill>
                  <a:srgbClr val="0000FF"/>
                </a:solidFill>
                <a:latin typeface="Courier"/>
                <a:ea typeface="ＭＳ Ｐゴシック" charset="-128"/>
                <a:cs typeface="Courier"/>
              </a:rPr>
              <a:t>MPI_Comm</a:t>
            </a:r>
            <a:r>
              <a:rPr lang="en-US" sz="1300" dirty="0">
                <a:solidFill>
                  <a:srgbClr val="0000FF"/>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InterComm</a:t>
            </a:r>
            <a:r>
              <a:rPr lang="en-US" sz="1300" dirty="0">
                <a:solidFill>
                  <a:srgbClr val="161616"/>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EIRank</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Create EI client interface</a:t>
            </a: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EI_client_t</a:t>
            </a: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EI_client</a:t>
            </a:r>
            <a:r>
              <a:rPr lang="en-US" sz="1300" dirty="0">
                <a:solidFill>
                  <a:srgbClr val="161616"/>
                </a:solidFill>
                <a:latin typeface="Courier"/>
                <a:ea typeface="ＭＳ Ｐゴシック" charset="-128"/>
                <a:cs typeface="Courier"/>
              </a:rPr>
              <a:t> = </a:t>
            </a:r>
            <a:r>
              <a:rPr lang="en-US" sz="1300" dirty="0">
                <a:solidFill>
                  <a:srgbClr val="FF0000"/>
                </a:solidFill>
                <a:latin typeface="Courier"/>
                <a:ea typeface="ＭＳ Ｐゴシック" charset="-128"/>
                <a:cs typeface="Courier"/>
              </a:rPr>
              <a:t>new </a:t>
            </a:r>
            <a:r>
              <a:rPr lang="en-US" sz="1300" dirty="0" err="1">
                <a:solidFill>
                  <a:srgbClr val="161616"/>
                </a:solidFill>
                <a:latin typeface="Courier"/>
                <a:ea typeface="ＭＳ Ｐゴシック" charset="-128"/>
                <a:cs typeface="Courier"/>
              </a:rPr>
              <a:t>EI_client</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InterComm,EIRank</a:t>
            </a:r>
            <a:r>
              <a:rPr lang="en-US" sz="1300" dirty="0">
                <a:solidFill>
                  <a:srgbClr val="161616"/>
                </a:solidFill>
                <a:latin typeface="Courier"/>
                <a:ea typeface="ＭＳ Ｐゴシック" charset="-128"/>
                <a:cs typeface="Courier"/>
              </a:rPr>
              <a:t>);</a:t>
            </a:r>
          </a:p>
          <a:p>
            <a:pPr defTabSz="1007943" eaLnBrk="0">
              <a:lnSpc>
                <a:spcPct val="100000"/>
              </a:lnSpc>
              <a:buClrTx/>
              <a:buSzTx/>
            </a:pP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8000"/>
                </a:solidFill>
                <a:latin typeface="Courier"/>
                <a:ea typeface="ＭＳ Ｐゴシック" charset="-128"/>
                <a:cs typeface="Courier"/>
              </a:rPr>
              <a:t>  // Get the pseudo component ID of modeled processor components</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package_id</a:t>
            </a:r>
            <a:r>
              <a:rPr lang="en-US" sz="1300" dirty="0">
                <a:solidFill>
                  <a:srgbClr val="161616"/>
                </a:solidFill>
                <a:latin typeface="Courier"/>
                <a:ea typeface="ＭＳ Ｐゴシック" charset="-128"/>
                <a:cs typeface="Courier"/>
              </a:rPr>
              <a:t> = </a:t>
            </a:r>
            <a:r>
              <a:rPr lang="en-US" sz="1300" dirty="0" err="1">
                <a:solidFill>
                  <a:srgbClr val="161616"/>
                </a:solidFill>
                <a:latin typeface="Courier"/>
                <a:ea typeface="ＭＳ Ｐゴシック" charset="-128"/>
                <a:cs typeface="Courier"/>
              </a:rPr>
              <a:t>EI_client</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get_component_id</a:t>
            </a:r>
            <a:r>
              <a:rPr lang="en-US" sz="1300" dirty="0">
                <a:solidFill>
                  <a:srgbClr val="161616"/>
                </a:solidFill>
                <a:latin typeface="Courier"/>
                <a:ea typeface="ＭＳ Ｐゴシック" charset="-128"/>
                <a:cs typeface="Courier"/>
              </a:rPr>
              <a:t>(“package”);</a:t>
            </a:r>
          </a:p>
          <a:p>
            <a:pPr defTabSz="1007943" eaLnBrk="0">
              <a:lnSpc>
                <a:spcPct val="100000"/>
              </a:lnSpc>
              <a:buClrTx/>
              <a:buSzTx/>
            </a:pPr>
            <a:r>
              <a:rPr lang="en-US" sz="1300" dirty="0">
                <a:solidFill>
                  <a:srgbClr val="161616"/>
                </a:solidFill>
                <a:latin typeface="Courier"/>
                <a:ea typeface="ＭＳ Ｐゴシック" charset="-128"/>
                <a:cs typeface="Courier"/>
              </a:rPr>
              <a:t>  assert(</a:t>
            </a:r>
            <a:r>
              <a:rPr lang="en-US" sz="1300" dirty="0" err="1">
                <a:solidFill>
                  <a:srgbClr val="161616"/>
                </a:solidFill>
                <a:latin typeface="Courier"/>
                <a:ea typeface="ＭＳ Ｐゴシック" charset="-128"/>
                <a:cs typeface="Courier"/>
              </a:rPr>
              <a:t>package_id</a:t>
            </a:r>
            <a:r>
              <a:rPr lang="en-US" sz="1300" dirty="0">
                <a:solidFill>
                  <a:srgbClr val="161616"/>
                </a:solidFill>
                <a:latin typeface="Courier"/>
                <a:ea typeface="ＭＳ Ｐゴシック" charset="-128"/>
                <a:cs typeface="Courier"/>
              </a:rPr>
              <a:t> != INVALID_COMP_ID);</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a:t>
            </a:r>
          </a:p>
          <a:p>
            <a:pPr defTabSz="1007943" eaLnBrk="0">
              <a:lnSpc>
                <a:spcPct val="100000"/>
              </a:lnSpc>
              <a:buClrTx/>
              <a:buSzTx/>
            </a:pPr>
            <a:endParaRPr lang="en-US" sz="1300" dirty="0">
              <a:solidFill>
                <a:srgbClr val="0000FF"/>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void</a:t>
            </a: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core_t</a:t>
            </a:r>
            <a:r>
              <a:rPr lang="en-US" sz="1300" dirty="0">
                <a:solidFill>
                  <a:srgbClr val="DADADA">
                    <a:lumMod val="10000"/>
                  </a:srgbClr>
                </a:solidFill>
                <a:latin typeface="Courier"/>
                <a:ea typeface="ＭＳ Ｐゴシック" charset="-128"/>
                <a:cs typeface="Courier"/>
              </a:rPr>
              <a:t>::tick()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a:solidFill>
                  <a:srgbClr val="FF0000"/>
                </a:solidFill>
                <a:latin typeface="Courier"/>
                <a:ea typeface="ＭＳ Ｐゴシック" charset="-128"/>
                <a:cs typeface="Courier"/>
              </a:rPr>
              <a:t>if</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NowTicks</a:t>
            </a:r>
            <a:r>
              <a:rPr lang="en-US" sz="1300" dirty="0">
                <a:solidFill>
                  <a:srgbClr val="DADADA">
                    <a:lumMod val="10000"/>
                  </a:srgbClr>
                </a:solidFill>
                <a:latin typeface="Courier"/>
                <a:ea typeface="ＭＳ Ｐゴシック" charset="-128"/>
                <a:cs typeface="Courier"/>
              </a:rPr>
              <a:t>() % </a:t>
            </a:r>
            <a:r>
              <a:rPr lang="en-US" sz="1300" dirty="0" err="1">
                <a:solidFill>
                  <a:srgbClr val="DADADA">
                    <a:lumMod val="10000"/>
                  </a:srgbClr>
                </a:solidFill>
                <a:latin typeface="Courier"/>
                <a:ea typeface="ＭＳ Ｐゴシック" charset="-128"/>
                <a:cs typeface="Courier"/>
              </a:rPr>
              <a:t>sampling_interval</a:t>
            </a:r>
            <a:r>
              <a:rPr lang="en-US" sz="1300" dirty="0">
                <a:solidFill>
                  <a:srgbClr val="DADADA">
                    <a:lumMod val="10000"/>
                  </a:srgbClr>
                </a:solidFill>
                <a:latin typeface="Courier"/>
                <a:ea typeface="ＭＳ Ｐゴシック" charset="-128"/>
                <a:cs typeface="Courier"/>
              </a:rPr>
              <a:t> == 0) {</a:t>
            </a:r>
          </a:p>
          <a:p>
            <a:pPr defTabSz="1007943" eaLnBrk="0">
              <a:lnSpc>
                <a:spcPct val="100000"/>
              </a:lnSpc>
              <a:buClrTx/>
              <a:buSzTx/>
            </a:pPr>
            <a:r>
              <a:rPr lang="en-US" sz="1300" dirty="0">
                <a:solidFill>
                  <a:srgbClr val="008000"/>
                </a:solidFill>
                <a:latin typeface="Courier"/>
                <a:ea typeface="ＭＳ Ｐゴシック" charset="-128"/>
                <a:cs typeface="Courier"/>
              </a:rPr>
              <a:t>    /* ARCHITECTURE SIMULATION IS PERFORMED, AND COUNTERS ARE COLLECTED FOR DATA CACHE */</a:t>
            </a:r>
          </a:p>
          <a:p>
            <a:pPr defTabSz="1007943" eaLnBrk="0">
              <a:lnSpc>
                <a:spcPct val="100000"/>
              </a:lnSpc>
              <a:buClrTx/>
              <a:buSzTx/>
            </a:pPr>
            <a:r>
              <a:rPr lang="en-US" sz="1300" dirty="0">
                <a:solidFill>
                  <a:srgbClr val="DADADA">
                    <a:lumMod val="10000"/>
                  </a:srgbClr>
                </a:solidFill>
                <a:latin typeface="Courier"/>
                <a:ea typeface="ＭＳ Ｐゴシック" charset="-128"/>
                <a:cs typeface="Courier"/>
              </a:rPr>
              <a:t>    </a:t>
            </a:r>
            <a:r>
              <a:rPr lang="en-US" sz="1300" dirty="0" err="1">
                <a:solidFill>
                  <a:srgbClr val="DADADA">
                    <a:lumMod val="10000"/>
                  </a:srgbClr>
                </a:solidFill>
                <a:latin typeface="Courier"/>
                <a:ea typeface="ＭＳ Ｐゴシック" charset="-128"/>
                <a:cs typeface="Courier"/>
              </a:rPr>
              <a:t>EI_client</a:t>
            </a:r>
            <a:r>
              <a:rPr lang="en-US" sz="1300" dirty="0">
                <a:solidFill>
                  <a:srgbClr val="DADADA">
                    <a:lumMod val="10000"/>
                  </a:srgbClr>
                </a:solidFill>
                <a:latin typeface="Courier"/>
                <a:ea typeface="ＭＳ Ｐゴシック" charset="-128"/>
                <a:cs typeface="Courier"/>
              </a:rPr>
              <a:t>-&gt;</a:t>
            </a:r>
            <a:r>
              <a:rPr lang="en-US" sz="1300" dirty="0" err="1">
                <a:solidFill>
                  <a:srgbClr val="DADADA">
                    <a:lumMod val="10000"/>
                  </a:srgbClr>
                </a:solidFill>
                <a:latin typeface="Courier"/>
                <a:ea typeface="ＭＳ Ｐゴシック" charset="-128"/>
                <a:cs typeface="Courier"/>
              </a:rPr>
              <a:t>calculate_power</a:t>
            </a:r>
            <a:r>
              <a:rPr lang="en-US" sz="1300" dirty="0">
                <a:solidFill>
                  <a:srgbClr val="DADADA">
                    <a:lumMod val="10000"/>
                  </a:srgbClr>
                </a:solidFill>
                <a:latin typeface="Courier"/>
                <a:ea typeface="ＭＳ Ｐゴシック" charset="-128"/>
                <a:cs typeface="Courier"/>
              </a:rPr>
              <a:t>(</a:t>
            </a:r>
            <a:r>
              <a:rPr lang="en-US" sz="1300" dirty="0" err="1">
                <a:solidFill>
                  <a:srgbClr val="DADADA">
                    <a:lumMod val="10000"/>
                  </a:srgbClr>
                </a:solidFill>
                <a:latin typeface="Courier"/>
                <a:ea typeface="ＭＳ Ｐゴシック" charset="-128"/>
                <a:cs typeface="Courier"/>
              </a:rPr>
              <a:t>data_cache_id,time,period,data_cache_counter</a:t>
            </a:r>
            <a:r>
              <a:rPr lang="en-US" sz="1300" dirty="0">
                <a:solidFill>
                  <a:srgbClr val="DADADA">
                    <a:lumMod val="10000"/>
                  </a:srgbClr>
                </a:solidFill>
                <a:latin typeface="Courier"/>
                <a:ea typeface="ＭＳ Ｐゴシック" charset="-128"/>
                <a:cs typeface="Courier"/>
              </a:rPr>
              <a:t>);</a:t>
            </a:r>
          </a:p>
          <a:p>
            <a:pPr defTabSz="1007943" eaLnBrk="0">
              <a:lnSpc>
                <a:spcPct val="100000"/>
              </a:lnSpc>
              <a:buClrTx/>
              <a:buSzTx/>
            </a:pPr>
            <a:r>
              <a:rPr lang="en-US" sz="1300" dirty="0">
                <a:solidFill>
                  <a:srgbClr val="008000"/>
                </a:solidFill>
                <a:latin typeface="Courier"/>
                <a:ea typeface="ＭＳ Ｐゴシック" charset="-128"/>
                <a:cs typeface="Courier"/>
              </a:rPr>
              <a:t>    /* </a:t>
            </a:r>
            <a:r>
              <a:rPr lang="en-US" sz="1300" dirty="0" err="1">
                <a:solidFill>
                  <a:srgbClr val="008000"/>
                </a:solidFill>
                <a:latin typeface="Courier"/>
                <a:ea typeface="ＭＳ Ｐゴシック" charset="-128"/>
                <a:cs typeface="Courier"/>
              </a:rPr>
              <a:t>calculate_power</a:t>
            </a:r>
            <a:r>
              <a:rPr lang="en-US" sz="1300" dirty="0">
                <a:solidFill>
                  <a:srgbClr val="008000"/>
                </a:solidFill>
                <a:latin typeface="Courier"/>
                <a:ea typeface="ＭＳ Ｐゴシック" charset="-128"/>
                <a:cs typeface="Courier"/>
              </a:rPr>
              <a:t>() IS CALLED FOR ALL COMPONENTS WHERE POWER IS CHARACTERIZED */</a:t>
            </a:r>
          </a:p>
          <a:p>
            <a:pPr defTabSz="1007943" eaLnBrk="0">
              <a:lnSpc>
                <a:spcPct val="100000"/>
              </a:lnSpc>
              <a:buClrTx/>
              <a:buSzTx/>
            </a:pP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EI_client</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calculate_temperature</a:t>
            </a:r>
            <a:r>
              <a:rPr lang="en-US" sz="1300" dirty="0">
                <a:solidFill>
                  <a:srgbClr val="161616"/>
                </a:solidFill>
                <a:latin typeface="Courier"/>
                <a:ea typeface="ＭＳ Ｐゴシック" charset="-128"/>
                <a:cs typeface="Courier"/>
              </a:rPr>
              <a:t>(</a:t>
            </a:r>
            <a:r>
              <a:rPr lang="en-US" sz="1300" dirty="0" err="1">
                <a:solidFill>
                  <a:srgbClr val="161616"/>
                </a:solidFill>
                <a:latin typeface="Courier"/>
                <a:ea typeface="ＭＳ Ｐゴシック" charset="-128"/>
                <a:cs typeface="Courier"/>
              </a:rPr>
              <a:t>time,period</a:t>
            </a:r>
            <a:r>
              <a:rPr lang="en-US" sz="1300" dirty="0">
                <a:solidFill>
                  <a:srgbClr val="161616"/>
                </a:solidFill>
                <a:latin typeface="Courier"/>
                <a:ea typeface="ＭＳ Ｐゴシック" charset="-128"/>
                <a:cs typeface="Courier"/>
              </a:rPr>
              <a:t>,</a:t>
            </a:r>
            <a:r>
              <a:rPr lang="en-US" sz="1300" dirty="0">
                <a:solidFill>
                  <a:srgbClr val="008000"/>
                </a:solidFill>
                <a:latin typeface="Courier"/>
                <a:ea typeface="ＭＳ Ｐゴシック" charset="-128"/>
                <a:cs typeface="Courier"/>
              </a:rPr>
              <a:t>/*</a:t>
            </a:r>
            <a:r>
              <a:rPr lang="en-US" sz="1300" dirty="0" err="1">
                <a:solidFill>
                  <a:srgbClr val="008000"/>
                </a:solidFill>
                <a:latin typeface="Courier"/>
                <a:ea typeface="ＭＳ Ｐゴシック" charset="-128"/>
                <a:cs typeface="Courier"/>
              </a:rPr>
              <a:t>PowerSync</a:t>
            </a:r>
            <a:r>
              <a:rPr lang="en-US" sz="1300" dirty="0">
                <a:solidFill>
                  <a:srgbClr val="008000"/>
                </a:solidFill>
                <a:latin typeface="Courier"/>
                <a:ea typeface="ＭＳ Ｐゴシック" charset="-128"/>
                <a:cs typeface="Courier"/>
              </a:rPr>
              <a:t>?*/</a:t>
            </a:r>
            <a:r>
              <a:rPr lang="en-US" sz="1300" dirty="0">
                <a:solidFill>
                  <a:srgbClr val="FF0000"/>
                </a:solidFill>
                <a:latin typeface="Courier"/>
                <a:ea typeface="ＭＳ Ｐゴシック" charset="-128"/>
                <a:cs typeface="Courier"/>
              </a:rPr>
              <a:t>true</a:t>
            </a:r>
            <a:r>
              <a:rPr lang="en-US" sz="1300" dirty="0">
                <a:solidFill>
                  <a:srgbClr val="161616"/>
                </a:solidFill>
                <a:latin typeface="Courier"/>
                <a:ea typeface="ＭＳ Ｐゴシック" charset="-128"/>
                <a:cs typeface="Courier"/>
              </a:rPr>
              <a:t>);</a:t>
            </a:r>
          </a:p>
          <a:p>
            <a:pPr defTabSz="1007943" eaLnBrk="0">
              <a:lnSpc>
                <a:spcPct val="100000"/>
              </a:lnSpc>
              <a:buClrTx/>
              <a:buSzTx/>
            </a:pPr>
            <a:endParaRPr lang="en-US" sz="1300" dirty="0">
              <a:solidFill>
                <a:srgbClr val="161616"/>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    Kelvin </a:t>
            </a:r>
            <a:r>
              <a:rPr lang="en-US" sz="1300" dirty="0" err="1">
                <a:solidFill>
                  <a:srgbClr val="161616"/>
                </a:solidFill>
                <a:latin typeface="Courier"/>
                <a:ea typeface="ＭＳ Ｐゴシック" charset="-128"/>
                <a:cs typeface="Courier"/>
              </a:rPr>
              <a:t>core_temp</a:t>
            </a:r>
            <a:r>
              <a:rPr lang="en-US" sz="1300" dirty="0">
                <a:solidFill>
                  <a:srgbClr val="161616"/>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power_t</a:t>
            </a:r>
            <a:r>
              <a:rPr lang="en-US" sz="1300" dirty="0">
                <a:solidFill>
                  <a:srgbClr val="161616"/>
                </a:solidFill>
                <a:latin typeface="Courier"/>
                <a:ea typeface="ＭＳ Ｐゴシック" charset="-128"/>
                <a:cs typeface="Courier"/>
              </a:rPr>
              <a:t> </a:t>
            </a:r>
            <a:r>
              <a:rPr lang="en-US" sz="1300" dirty="0" err="1">
                <a:solidFill>
                  <a:srgbClr val="161616"/>
                </a:solidFill>
                <a:latin typeface="Courier"/>
                <a:ea typeface="ＭＳ Ｐゴシック" charset="-128"/>
                <a:cs typeface="Courier"/>
              </a:rPr>
              <a:t>core_power</a:t>
            </a:r>
            <a:r>
              <a:rPr lang="en-US" sz="1300" dirty="0">
                <a:solidFill>
                  <a:srgbClr val="161616"/>
                </a:solidFill>
                <a:latin typeface="Courier"/>
                <a:ea typeface="ＭＳ Ｐゴシック" charset="-128"/>
                <a:cs typeface="Courier"/>
              </a:rPr>
              <a:t>; </a:t>
            </a:r>
            <a:r>
              <a:rPr lang="en-US" sz="1300" dirty="0">
                <a:solidFill>
                  <a:srgbClr val="008000"/>
                </a:solidFill>
                <a:latin typeface="Courier"/>
                <a:ea typeface="ＭＳ Ｐゴシック" charset="-128"/>
                <a:cs typeface="Courier"/>
              </a:rPr>
              <a:t>// Data are already </a:t>
            </a:r>
            <a:r>
              <a:rPr lang="en-US" sz="1300" dirty="0" err="1">
                <a:solidFill>
                  <a:srgbClr val="008000"/>
                </a:solidFill>
                <a:latin typeface="Courier"/>
                <a:ea typeface="ＭＳ Ｐゴシック" charset="-128"/>
                <a:cs typeface="Courier"/>
              </a:rPr>
              <a:t>sync’ed</a:t>
            </a:r>
            <a:endParaRPr lang="en-US" sz="1300" dirty="0">
              <a:solidFill>
                <a:srgbClr val="008000"/>
              </a:solidFill>
              <a:latin typeface="Courier"/>
              <a:ea typeface="ＭＳ Ｐゴシック" charset="-128"/>
              <a:cs typeface="Courier"/>
            </a:endParaRPr>
          </a:p>
          <a:p>
            <a:pPr defTabSz="1007943" eaLnBrk="0">
              <a:lnSpc>
                <a:spcPct val="100000"/>
              </a:lnSpc>
              <a:buClrTx/>
              <a:buSzTx/>
            </a:pPr>
            <a:r>
              <a:rPr lang="en-US" sz="1300" dirty="0">
                <a:solidFill>
                  <a:srgbClr val="0000FF"/>
                </a:solidFill>
                <a:latin typeface="Courier"/>
                <a:ea typeface="ＭＳ Ｐゴシック" charset="-128"/>
                <a:cs typeface="Courier"/>
              </a:rPr>
              <a:t>    </a:t>
            </a:r>
            <a:r>
              <a:rPr lang="en-US" sz="1300" dirty="0" err="1">
                <a:solidFill>
                  <a:srgbClr val="0000FF"/>
                </a:solidFill>
                <a:latin typeface="Courier"/>
                <a:ea typeface="ＭＳ Ｐゴシック" charset="-128"/>
                <a:cs typeface="Courier"/>
              </a:rPr>
              <a:t>int</a:t>
            </a:r>
            <a:r>
              <a:rPr lang="en-US" sz="1300" dirty="0">
                <a:solidFill>
                  <a:srgbClr val="0000FF"/>
                </a:solidFill>
                <a:latin typeface="Courier"/>
                <a:ea typeface="ＭＳ Ｐゴシック" charset="-128"/>
                <a:cs typeface="Courier"/>
              </a:rPr>
              <a:t> </a:t>
            </a:r>
            <a:r>
              <a:rPr lang="en-US" sz="1300" dirty="0">
                <a:solidFill>
                  <a:srgbClr val="161616"/>
                </a:solidFill>
                <a:latin typeface="Courier"/>
                <a:ea typeface="ＭＳ Ｐゴシック" charset="-128"/>
                <a:cs typeface="Courier"/>
              </a:rPr>
              <a:t>err = </a:t>
            </a:r>
            <a:r>
              <a:rPr lang="en-US" sz="1300" dirty="0" err="1">
                <a:solidFill>
                  <a:srgbClr val="161616"/>
                </a:solidFill>
                <a:latin typeface="Courier"/>
                <a:ea typeface="ＭＳ Ｐゴシック" charset="-128"/>
                <a:cs typeface="Courier"/>
              </a:rPr>
              <a:t>EI_client</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pull_data</a:t>
            </a:r>
            <a:r>
              <a:rPr lang="en-US" sz="1300" dirty="0">
                <a:solidFill>
                  <a:srgbClr val="161616"/>
                </a:solidFill>
                <a:latin typeface="Courier"/>
                <a:ea typeface="ＭＳ Ｐゴシック" charset="-128"/>
                <a:cs typeface="Courier"/>
              </a:rPr>
              <a:t>(core_id,time,period,EI_DATA_POWER,&amp;</a:t>
            </a:r>
            <a:r>
              <a:rPr lang="en-US" sz="1300" dirty="0" err="1">
                <a:solidFill>
                  <a:srgbClr val="161616"/>
                </a:solidFill>
                <a:latin typeface="Courier"/>
                <a:ea typeface="ＭＳ Ｐゴシック" charset="-128"/>
                <a:cs typeface="Courier"/>
              </a:rPr>
              <a:t>core_power</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err = </a:t>
            </a:r>
            <a:r>
              <a:rPr lang="en-US" sz="1300" dirty="0" err="1">
                <a:solidFill>
                  <a:srgbClr val="161616"/>
                </a:solidFill>
                <a:latin typeface="Courier"/>
                <a:ea typeface="ＭＳ Ｐゴシック" charset="-128"/>
                <a:cs typeface="Courier"/>
              </a:rPr>
              <a:t>EI_client</a:t>
            </a:r>
            <a:r>
              <a:rPr lang="en-US" sz="1300" dirty="0">
                <a:solidFill>
                  <a:srgbClr val="161616"/>
                </a:solidFill>
                <a:latin typeface="Courier"/>
                <a:ea typeface="ＭＳ Ｐゴシック" charset="-128"/>
                <a:cs typeface="Courier"/>
              </a:rPr>
              <a:t>-&gt;</a:t>
            </a:r>
            <a:r>
              <a:rPr lang="en-US" sz="1300" dirty="0" err="1">
                <a:solidFill>
                  <a:srgbClr val="161616"/>
                </a:solidFill>
                <a:latin typeface="Courier"/>
                <a:ea typeface="ＭＳ Ｐゴシック" charset="-128"/>
                <a:cs typeface="Courier"/>
              </a:rPr>
              <a:t>pull_data</a:t>
            </a:r>
            <a:r>
              <a:rPr lang="en-US" sz="1300" dirty="0">
                <a:solidFill>
                  <a:srgbClr val="161616"/>
                </a:solidFill>
                <a:latin typeface="Courier"/>
                <a:ea typeface="ＭＳ Ｐゴシック" charset="-128"/>
                <a:cs typeface="Courier"/>
              </a:rPr>
              <a:t>(core_id,time,period,EI_DATA_TEMPERATURE,&amp;</a:t>
            </a:r>
            <a:r>
              <a:rPr lang="en-US" sz="1300" dirty="0" err="1">
                <a:solidFill>
                  <a:srgbClr val="161616"/>
                </a:solidFill>
                <a:latin typeface="Courier"/>
                <a:ea typeface="ＭＳ Ｐゴシック" charset="-128"/>
                <a:cs typeface="Courier"/>
              </a:rPr>
              <a:t>core_temp</a:t>
            </a:r>
            <a:r>
              <a:rPr lang="en-US" sz="1300" dirty="0">
                <a:solidFill>
                  <a:srgbClr val="161616"/>
                </a:solidFill>
                <a:latin typeface="Courier"/>
                <a:ea typeface="ＭＳ Ｐゴシック" charset="-128"/>
                <a:cs typeface="Courier"/>
              </a:rPr>
              <a:t>);</a:t>
            </a:r>
          </a:p>
          <a:p>
            <a:pPr defTabSz="1007943" eaLnBrk="0">
              <a:lnSpc>
                <a:spcPct val="100000"/>
              </a:lnSpc>
              <a:buClrTx/>
              <a:buSzTx/>
            </a:pPr>
            <a:r>
              <a:rPr lang="en-US" sz="1300" dirty="0">
                <a:solidFill>
                  <a:srgbClr val="161616"/>
                </a:solidFill>
                <a:latin typeface="Courier"/>
                <a:ea typeface="ＭＳ Ｐゴシック" charset="-128"/>
                <a:cs typeface="Courier"/>
              </a:rPr>
              <a:t>  }</a:t>
            </a:r>
          </a:p>
          <a:p>
            <a:pPr defTabSz="1007943" eaLnBrk="0">
              <a:lnSpc>
                <a:spcPct val="100000"/>
              </a:lnSpc>
              <a:buClrTx/>
              <a:buSzTx/>
            </a:pPr>
            <a:r>
              <a:rPr lang="en-US" sz="1300" dirty="0">
                <a:solidFill>
                  <a:srgbClr val="161616"/>
                </a:solidFill>
                <a:latin typeface="Courier"/>
                <a:ea typeface="ＭＳ Ｐゴシック" charset="-128"/>
                <a:cs typeface="Courier"/>
              </a:rPr>
              <a:t>}</a:t>
            </a:r>
          </a:p>
        </p:txBody>
      </p:sp>
    </p:spTree>
    <p:extLst>
      <p:ext uri="{BB962C8B-B14F-4D97-AF65-F5344CB8AC3E}">
        <p14:creationId xmlns:p14="http://schemas.microsoft.com/office/powerpoint/2010/main" val="207590952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524" y="246740"/>
            <a:ext cx="9373581" cy="1044705"/>
          </a:xfrm>
        </p:spPr>
        <p:txBody>
          <a:bodyPr/>
          <a:lstStyle/>
          <a:p>
            <a:r>
              <a:rPr lang="en-US" dirty="0" smtClean="0"/>
              <a:t>EI: Summary</a:t>
            </a:r>
            <a:endParaRPr lang="en-US" dirty="0"/>
          </a:p>
        </p:txBody>
      </p:sp>
      <p:sp>
        <p:nvSpPr>
          <p:cNvPr id="5" name="Content Placeholder 4"/>
          <p:cNvSpPr>
            <a:spLocks noGrp="1"/>
          </p:cNvSpPr>
          <p:nvPr>
            <p:ph idx="4294967295"/>
          </p:nvPr>
        </p:nvSpPr>
        <p:spPr>
          <a:xfrm>
            <a:off x="383275" y="1562683"/>
            <a:ext cx="9382331" cy="5354770"/>
          </a:xfrm>
        </p:spPr>
        <p:txBody>
          <a:bodyPr/>
          <a:lstStyle/>
          <a:p>
            <a:r>
              <a:rPr lang="en-US" dirty="0" smtClean="0"/>
              <a:t> The Energy </a:t>
            </a:r>
            <a:r>
              <a:rPr lang="en-US" dirty="0" err="1" smtClean="0"/>
              <a:t>Introspector</a:t>
            </a:r>
            <a:r>
              <a:rPr lang="en-US" dirty="0" smtClean="0"/>
              <a:t> is an </a:t>
            </a:r>
            <a:r>
              <a:rPr lang="en-US" i="1" dirty="0" smtClean="0">
                <a:solidFill>
                  <a:srgbClr val="FF0000"/>
                </a:solidFill>
              </a:rPr>
              <a:t>enabler</a:t>
            </a:r>
            <a:r>
              <a:rPr lang="en-US" dirty="0" smtClean="0">
                <a:solidFill>
                  <a:srgbClr val="FF0000"/>
                </a:solidFill>
              </a:rPr>
              <a:t> </a:t>
            </a:r>
            <a:r>
              <a:rPr lang="en-US" dirty="0" smtClean="0"/>
              <a:t>for architecture-physics exploration.</a:t>
            </a:r>
          </a:p>
          <a:p>
            <a:pPr marL="0" indent="0">
              <a:buNone/>
            </a:pPr>
            <a:r>
              <a:rPr lang="en-US" dirty="0" smtClean="0"/>
              <a:t> </a:t>
            </a:r>
          </a:p>
          <a:p>
            <a:r>
              <a:rPr lang="en-US" dirty="0" smtClean="0"/>
              <a:t>Any </a:t>
            </a:r>
            <a:r>
              <a:rPr lang="en-US" i="1" dirty="0" smtClean="0">
                <a:solidFill>
                  <a:srgbClr val="3366FF"/>
                </a:solidFill>
              </a:rPr>
              <a:t>new models</a:t>
            </a:r>
            <a:r>
              <a:rPr lang="en-US" dirty="0" smtClean="0"/>
              <a:t> can be incorporated into the interface, and we plan to add more models.</a:t>
            </a:r>
          </a:p>
          <a:p>
            <a:endParaRPr lang="en-US" dirty="0" smtClean="0"/>
          </a:p>
          <a:p>
            <a:r>
              <a:rPr lang="en-US" dirty="0" smtClean="0"/>
              <a:t> For an access to the latest EI:</a:t>
            </a:r>
          </a:p>
          <a:p>
            <a:pPr marL="0" indent="0">
              <a:buNone/>
            </a:pPr>
            <a:endParaRPr lang="en-US" sz="1800" dirty="0" smtClean="0"/>
          </a:p>
          <a:p>
            <a:pPr marL="0" indent="0">
              <a:buNone/>
            </a:pPr>
            <a:r>
              <a:rPr lang="en-US" sz="1800" dirty="0" err="1" smtClean="0">
                <a:solidFill>
                  <a:srgbClr val="4C4C4C"/>
                </a:solidFill>
              </a:rPr>
              <a:t>svn</a:t>
            </a:r>
            <a:r>
              <a:rPr lang="en-US" sz="1800" dirty="0" smtClean="0">
                <a:solidFill>
                  <a:srgbClr val="4C4C4C"/>
                </a:solidFill>
              </a:rPr>
              <a:t> co https://</a:t>
            </a:r>
            <a:r>
              <a:rPr lang="en-US" sz="1800" dirty="0" err="1" smtClean="0">
                <a:solidFill>
                  <a:srgbClr val="4C4C4C"/>
                </a:solidFill>
              </a:rPr>
              <a:t>svn.ece.gatech.edu</a:t>
            </a:r>
            <a:r>
              <a:rPr lang="en-US" sz="1800" dirty="0" smtClean="0">
                <a:solidFill>
                  <a:srgbClr val="4C4C4C"/>
                </a:solidFill>
              </a:rPr>
              <a:t>/repos/Manifold/trunk/code/models/</a:t>
            </a:r>
            <a:r>
              <a:rPr lang="en-US" sz="1800" dirty="0" err="1" smtClean="0">
                <a:solidFill>
                  <a:srgbClr val="4C4C4C"/>
                </a:solidFill>
              </a:rPr>
              <a:t>energy_introspector</a:t>
            </a:r>
            <a:r>
              <a:rPr lang="en-US" sz="1800" dirty="0" smtClean="0">
                <a:solidFill>
                  <a:srgbClr val="4C4C4C"/>
                </a:solidFill>
              </a:rPr>
              <a:t>/</a:t>
            </a:r>
            <a:endParaRPr lang="en-US" sz="1800" dirty="0">
              <a:solidFill>
                <a:srgbClr val="4C4C4C"/>
              </a:solidFill>
            </a:endParaRPr>
          </a:p>
        </p:txBody>
      </p:sp>
      <p:sp>
        <p:nvSpPr>
          <p:cNvPr id="3" name="Slide Number Placeholder 2"/>
          <p:cNvSpPr>
            <a:spLocks noGrp="1"/>
          </p:cNvSpPr>
          <p:nvPr>
            <p:ph type="sldNum" sz="quarter" idx="10"/>
          </p:nvPr>
        </p:nvSpPr>
        <p:spPr>
          <a:xfrm>
            <a:off x="9515341" y="7298937"/>
            <a:ext cx="427026" cy="234490"/>
          </a:xfrm>
        </p:spPr>
        <p:txBody>
          <a:bodyPr/>
          <a:lstStyle/>
          <a:p>
            <a:fld id="{749B7D15-C262-4ED0-9E5E-CF4A35BB834D}" type="slidenum">
              <a:rPr lang="en-US" smtClean="0">
                <a:solidFill>
                  <a:srgbClr val="E5FFFF"/>
                </a:solidFill>
              </a:rPr>
              <a:pPr/>
              <a:t>145</a:t>
            </a:fld>
            <a:endParaRPr lang="en-US">
              <a:solidFill>
                <a:srgbClr val="E5FFFF"/>
              </a:solidFill>
            </a:endParaRPr>
          </a:p>
        </p:txBody>
      </p:sp>
    </p:spTree>
    <p:extLst>
      <p:ext uri="{BB962C8B-B14F-4D97-AF65-F5344CB8AC3E}">
        <p14:creationId xmlns:p14="http://schemas.microsoft.com/office/powerpoint/2010/main" val="250467236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0"/>
            <a:ext cx="9373581" cy="1044705"/>
          </a:xfrm>
        </p:spPr>
        <p:txBody>
          <a:bodyPr/>
          <a:lstStyle/>
          <a:p>
            <a:r>
              <a:rPr lang="en-US" dirty="0" smtClean="0"/>
              <a:t>Outline</a:t>
            </a:r>
            <a:endParaRPr lang="en-US" dirty="0"/>
          </a:p>
        </p:txBody>
      </p:sp>
      <p:sp>
        <p:nvSpPr>
          <p:cNvPr id="3" name="Content Placeholder 2"/>
          <p:cNvSpPr>
            <a:spLocks noGrp="1"/>
          </p:cNvSpPr>
          <p:nvPr>
            <p:ph idx="4294967295"/>
          </p:nvPr>
        </p:nvSpPr>
        <p:spPr>
          <a:xfrm>
            <a:off x="383275" y="1562683"/>
            <a:ext cx="9382331" cy="5354770"/>
          </a:xfrm>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t>Multicore Emulator Front-End</a:t>
            </a:r>
          </a:p>
          <a:p>
            <a:pPr>
              <a:spcBef>
                <a:spcPts val="1200"/>
              </a:spcBef>
            </a:pPr>
            <a:r>
              <a:rPr lang="en-US" dirty="0" smtClean="0">
                <a:solidFill>
                  <a:srgbClr val="000000"/>
                </a:solidFill>
              </a:rPr>
              <a:t>Component Models</a:t>
            </a:r>
          </a:p>
          <a:p>
            <a:pPr lvl="1"/>
            <a:r>
              <a:rPr lang="en-US" dirty="0" smtClean="0"/>
              <a:t>Cores</a:t>
            </a:r>
          </a:p>
          <a:p>
            <a:pPr lvl="1"/>
            <a:r>
              <a:rPr lang="en-US" dirty="0" smtClean="0">
                <a:solidFill>
                  <a:srgbClr val="000000"/>
                </a:solidFill>
              </a:rPr>
              <a:t>Network</a:t>
            </a:r>
          </a:p>
          <a:p>
            <a:pPr lvl="1"/>
            <a:r>
              <a:rPr lang="en-US" dirty="0" smtClean="0">
                <a:solidFill>
                  <a:srgbClr val="000000"/>
                </a:solidFill>
              </a:rPr>
              <a:t>Memory System</a:t>
            </a:r>
          </a:p>
          <a:p>
            <a:pPr>
              <a:spcBef>
                <a:spcPts val="1200"/>
              </a:spcBef>
            </a:pPr>
            <a:r>
              <a:rPr lang="en-US" dirty="0" smtClean="0"/>
              <a:t>Building and Running Manifold Simulations</a:t>
            </a:r>
          </a:p>
          <a:p>
            <a:pPr>
              <a:spcBef>
                <a:spcPts val="1200"/>
              </a:spcBef>
            </a:pPr>
            <a:r>
              <a:rPr lang="en-US" dirty="0" smtClean="0"/>
              <a:t>Physical Modeling: Energy Introspector</a:t>
            </a:r>
          </a:p>
          <a:p>
            <a:pPr>
              <a:spcBef>
                <a:spcPts val="1200"/>
              </a:spcBef>
            </a:pPr>
            <a:r>
              <a:rPr lang="en-US" dirty="0" smtClean="0">
                <a:solidFill>
                  <a:srgbClr val="0000FF"/>
                </a:solidFill>
                <a:hlinkClick r:id="rId2" action="ppaction://hlinkpres?slideindex=1&amp;slidetitle="/>
              </a:rPr>
              <a:t>Some Example Simulators</a:t>
            </a:r>
            <a:endParaRPr lang="en-US" dirty="0" smtClean="0">
              <a:solidFill>
                <a:srgbClr val="0000FF"/>
              </a:solidFill>
            </a:endParaRPr>
          </a:p>
        </p:txBody>
      </p:sp>
      <p:sp>
        <p:nvSpPr>
          <p:cNvPr id="4"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solidFill>
                  <a:srgbClr val="E5FFFF"/>
                </a:solidFill>
              </a:rPr>
              <a:pPr/>
              <a:t>146</a:t>
            </a:fld>
            <a:endParaRPr lang="en-US">
              <a:solidFill>
                <a:srgbClr val="E5FFFF"/>
              </a:solidFill>
            </a:endParaRPr>
          </a:p>
        </p:txBody>
      </p:sp>
    </p:spTree>
    <p:extLst>
      <p:ext uri="{BB962C8B-B14F-4D97-AF65-F5344CB8AC3E}">
        <p14:creationId xmlns:p14="http://schemas.microsoft.com/office/powerpoint/2010/main" val="41053976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Manifold Enable?</a:t>
            </a:r>
            <a:endParaRPr lang="en-US" dirty="0"/>
          </a:p>
        </p:txBody>
      </p:sp>
      <p:sp>
        <p:nvSpPr>
          <p:cNvPr id="3" name="Content Placeholder 2"/>
          <p:cNvSpPr>
            <a:spLocks noGrp="1"/>
          </p:cNvSpPr>
          <p:nvPr>
            <p:ph idx="1"/>
          </p:nvPr>
        </p:nvSpPr>
        <p:spPr>
          <a:xfrm>
            <a:off x="383290" y="1189037"/>
            <a:ext cx="9382331" cy="5354770"/>
          </a:xfrm>
        </p:spPr>
        <p:txBody>
          <a:bodyPr/>
          <a:lstStyle/>
          <a:p>
            <a:pPr>
              <a:spcBef>
                <a:spcPts val="2646"/>
              </a:spcBef>
            </a:pPr>
            <a:r>
              <a:rPr lang="en-US" dirty="0" smtClean="0"/>
              <a:t>Manifold enables cross-disciplinary evaluations</a:t>
            </a:r>
            <a:endParaRPr lang="en-US" dirty="0" smtClean="0">
              <a:solidFill>
                <a:srgbClr val="3366FF"/>
              </a:solidFill>
            </a:endParaRPr>
          </a:p>
          <a:p>
            <a:pPr>
              <a:spcBef>
                <a:spcPts val="1323"/>
              </a:spcBef>
            </a:pPr>
            <a:r>
              <a:rPr lang="en-US" dirty="0" smtClean="0"/>
              <a:t>Applications </a:t>
            </a:r>
            <a:r>
              <a:rPr lang="en-US" dirty="0" smtClean="0">
                <a:sym typeface="Wingdings"/>
              </a:rPr>
              <a:t></a:t>
            </a:r>
            <a:r>
              <a:rPr lang="en-US" dirty="0">
                <a:sym typeface="Wingdings"/>
              </a:rPr>
              <a:t> Power </a:t>
            </a:r>
            <a:r>
              <a:rPr lang="en-US" dirty="0" smtClean="0">
                <a:sym typeface="Wingdings"/>
              </a:rPr>
              <a:t> Thermal </a:t>
            </a:r>
            <a:r>
              <a:rPr lang="en-US" dirty="0">
                <a:sym typeface="Wingdings"/>
              </a:rPr>
              <a:t></a:t>
            </a:r>
            <a:r>
              <a:rPr lang="en-US" dirty="0" smtClean="0">
                <a:sym typeface="Wingdings"/>
              </a:rPr>
              <a:t> Cooling</a:t>
            </a:r>
          </a:p>
          <a:p>
            <a:pPr>
              <a:spcBef>
                <a:spcPts val="2646"/>
              </a:spcBef>
            </a:pPr>
            <a:endParaRPr lang="en-US" dirty="0">
              <a:sym typeface="Wingdings"/>
            </a:endParaRPr>
          </a:p>
          <a:p>
            <a:pPr>
              <a:spcBef>
                <a:spcPts val="2646"/>
              </a:spcBef>
            </a:pPr>
            <a:endParaRPr lang="en-US" dirty="0" smtClean="0"/>
          </a:p>
          <a:p>
            <a:pPr>
              <a:spcBef>
                <a:spcPts val="2646"/>
              </a:spcBef>
            </a:pPr>
            <a:r>
              <a:rPr lang="en-US" dirty="0" smtClean="0"/>
              <a:t>Multi-scale simulation </a:t>
            </a:r>
            <a:r>
              <a:rPr lang="en-US" dirty="0" smtClean="0">
                <a:sym typeface="Wingdings"/>
              </a:rPr>
              <a:t> cycle-level to functional</a:t>
            </a:r>
          </a:p>
          <a:p>
            <a:pPr>
              <a:spcBef>
                <a:spcPts val="2646"/>
              </a:spcBef>
            </a:pPr>
            <a:r>
              <a:rPr lang="en-US" dirty="0" smtClean="0">
                <a:sym typeface="Wingdings"/>
              </a:rPr>
              <a:t>Tradeoff studies</a:t>
            </a:r>
            <a:endParaRPr lang="en-US" dirty="0" smtClean="0"/>
          </a:p>
        </p:txBody>
      </p:sp>
      <p:sp>
        <p:nvSpPr>
          <p:cNvPr id="4" name="Slide Number Placeholder 3"/>
          <p:cNvSpPr>
            <a:spLocks noGrp="1"/>
          </p:cNvSpPr>
          <p:nvPr>
            <p:ph type="sldNum" sz="quarter" idx="10"/>
          </p:nvPr>
        </p:nvSpPr>
        <p:spPr>
          <a:xfrm>
            <a:off x="9515341" y="6925291"/>
            <a:ext cx="427026" cy="234490"/>
          </a:xfrm>
        </p:spPr>
        <p:txBody>
          <a:bodyPr/>
          <a:lstStyle/>
          <a:p>
            <a:pPr>
              <a:defRPr/>
            </a:pPr>
            <a:fld id="{6A1A8065-AA14-4691-BF68-A6A7F1AAA3ED}" type="slidenum">
              <a:rPr lang="en-US" smtClean="0"/>
              <a:pPr>
                <a:defRPr/>
              </a:pPr>
              <a:t>147</a:t>
            </a:fld>
            <a:endParaRPr lang="en-US" dirty="0"/>
          </a:p>
        </p:txBody>
      </p:sp>
      <p:grpSp>
        <p:nvGrpSpPr>
          <p:cNvPr id="5" name="Group 4"/>
          <p:cNvGrpSpPr/>
          <p:nvPr/>
        </p:nvGrpSpPr>
        <p:grpSpPr>
          <a:xfrm>
            <a:off x="3360209" y="4893100"/>
            <a:ext cx="3004688" cy="2315737"/>
            <a:chOff x="5653216" y="2286000"/>
            <a:chExt cx="2725512" cy="2100794"/>
          </a:xfrm>
        </p:grpSpPr>
        <p:sp>
          <p:nvSpPr>
            <p:cNvPr id="6" name="Oval 5"/>
            <p:cNvSpPr/>
            <p:nvPr/>
          </p:nvSpPr>
          <p:spPr bwMode="auto">
            <a:xfrm>
              <a:off x="6796216" y="2590800"/>
              <a:ext cx="381000" cy="381000"/>
            </a:xfrm>
            <a:prstGeom prst="ellipse">
              <a:avLst/>
            </a:prstGeom>
            <a:no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943" eaLnBrk="0">
                <a:lnSpc>
                  <a:spcPct val="100000"/>
                </a:lnSpc>
                <a:buClrTx/>
                <a:buSzTx/>
              </a:pPr>
              <a:endParaRPr lang="en-US" sz="1300">
                <a:solidFill>
                  <a:srgbClr val="000000"/>
                </a:solidFill>
                <a:latin typeface="Tahoma" pitchFamily="34" charset="0"/>
              </a:endParaRPr>
            </a:p>
          </p:txBody>
        </p:sp>
        <p:sp>
          <p:nvSpPr>
            <p:cNvPr id="7" name="Oval 6"/>
            <p:cNvSpPr/>
            <p:nvPr/>
          </p:nvSpPr>
          <p:spPr bwMode="auto">
            <a:xfrm>
              <a:off x="7541981" y="3581400"/>
              <a:ext cx="381000" cy="381000"/>
            </a:xfrm>
            <a:prstGeom prst="ellipse">
              <a:avLst/>
            </a:prstGeom>
            <a:no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943" eaLnBrk="0">
                <a:lnSpc>
                  <a:spcPct val="100000"/>
                </a:lnSpc>
                <a:buClrTx/>
                <a:buSzTx/>
              </a:pPr>
              <a:endParaRPr lang="en-US" sz="1300">
                <a:solidFill>
                  <a:srgbClr val="000000"/>
                </a:solidFill>
                <a:latin typeface="Tahoma" pitchFamily="34" charset="0"/>
              </a:endParaRPr>
            </a:p>
          </p:txBody>
        </p:sp>
        <p:sp>
          <p:nvSpPr>
            <p:cNvPr id="8" name="Oval 7"/>
            <p:cNvSpPr/>
            <p:nvPr/>
          </p:nvSpPr>
          <p:spPr bwMode="auto">
            <a:xfrm>
              <a:off x="6017981" y="3581400"/>
              <a:ext cx="381000" cy="381000"/>
            </a:xfrm>
            <a:prstGeom prst="ellipse">
              <a:avLst/>
            </a:prstGeom>
            <a:no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943" eaLnBrk="0">
                <a:lnSpc>
                  <a:spcPct val="100000"/>
                </a:lnSpc>
                <a:buClrTx/>
                <a:buSzTx/>
              </a:pPr>
              <a:endParaRPr lang="en-US" sz="1300">
                <a:solidFill>
                  <a:srgbClr val="000000"/>
                </a:solidFill>
                <a:latin typeface="Tahoma" pitchFamily="34" charset="0"/>
              </a:endParaRPr>
            </a:p>
          </p:txBody>
        </p:sp>
        <p:cxnSp>
          <p:nvCxnSpPr>
            <p:cNvPr id="9" name="Straight Arrow Connector 8"/>
            <p:cNvCxnSpPr>
              <a:stCxn id="6" idx="3"/>
              <a:endCxn id="8" idx="7"/>
            </p:cNvCxnSpPr>
            <p:nvPr/>
          </p:nvCxnSpPr>
          <p:spPr bwMode="auto">
            <a:xfrm flipH="1">
              <a:off x="6343185" y="2916004"/>
              <a:ext cx="508827" cy="721192"/>
            </a:xfrm>
            <a:prstGeom prst="straightConnector1">
              <a:avLst/>
            </a:prstGeom>
            <a:noFill/>
            <a:ln w="19050" cap="rnd" cmpd="sng" algn="ctr">
              <a:solidFill>
                <a:srgbClr val="080808"/>
              </a:solidFill>
              <a:prstDash val="solid"/>
              <a:miter lim="800000"/>
              <a:headEnd type="arrow"/>
              <a:tailEnd type="arrow"/>
            </a:ln>
            <a:effectLst/>
          </p:spPr>
        </p:cxnSp>
        <p:cxnSp>
          <p:nvCxnSpPr>
            <p:cNvPr id="10" name="Straight Arrow Connector 9"/>
            <p:cNvCxnSpPr>
              <a:stCxn id="6" idx="5"/>
              <a:endCxn id="7" idx="1"/>
            </p:cNvCxnSpPr>
            <p:nvPr/>
          </p:nvCxnSpPr>
          <p:spPr bwMode="auto">
            <a:xfrm>
              <a:off x="7121420" y="2916004"/>
              <a:ext cx="476357" cy="721192"/>
            </a:xfrm>
            <a:prstGeom prst="straightConnector1">
              <a:avLst/>
            </a:prstGeom>
            <a:noFill/>
            <a:ln w="19050" cap="rnd" cmpd="sng" algn="ctr">
              <a:solidFill>
                <a:srgbClr val="080808"/>
              </a:solidFill>
              <a:prstDash val="solid"/>
              <a:miter lim="800000"/>
              <a:headEnd type="arrow"/>
              <a:tailEnd type="arrow"/>
            </a:ln>
            <a:effectLst/>
          </p:spPr>
        </p:cxnSp>
        <p:cxnSp>
          <p:nvCxnSpPr>
            <p:cNvPr id="11" name="Straight Arrow Connector 10"/>
            <p:cNvCxnSpPr>
              <a:stCxn id="8" idx="6"/>
              <a:endCxn id="7" idx="2"/>
            </p:cNvCxnSpPr>
            <p:nvPr/>
          </p:nvCxnSpPr>
          <p:spPr bwMode="auto">
            <a:xfrm>
              <a:off x="6398981" y="3771900"/>
              <a:ext cx="1143000" cy="0"/>
            </a:xfrm>
            <a:prstGeom prst="straightConnector1">
              <a:avLst/>
            </a:prstGeom>
            <a:noFill/>
            <a:ln w="19050" cap="rnd" cmpd="sng" algn="ctr">
              <a:solidFill>
                <a:srgbClr val="080808"/>
              </a:solidFill>
              <a:prstDash val="solid"/>
              <a:miter lim="800000"/>
              <a:headEnd type="arrow"/>
              <a:tailEnd type="arrow"/>
            </a:ln>
            <a:effectLst/>
          </p:spPr>
        </p:cxnSp>
        <p:sp>
          <p:nvSpPr>
            <p:cNvPr id="12" name="TextBox 11"/>
            <p:cNvSpPr txBox="1"/>
            <p:nvPr/>
          </p:nvSpPr>
          <p:spPr>
            <a:xfrm>
              <a:off x="6398981" y="2286000"/>
              <a:ext cx="1366155" cy="320393"/>
            </a:xfrm>
            <a:prstGeom prst="rect">
              <a:avLst/>
            </a:prstGeom>
            <a:noFill/>
          </p:spPr>
          <p:txBody>
            <a:bodyPr wrap="none" rtlCol="0">
              <a:spAutoFit/>
            </a:bodyPr>
            <a:lstStyle/>
            <a:p>
              <a:pPr defTabSz="456536"/>
              <a:r>
                <a:rPr lang="en-US" dirty="0" smtClean="0">
                  <a:solidFill>
                    <a:srgbClr val="000000"/>
                  </a:solidFill>
                </a:rPr>
                <a:t>Performance</a:t>
              </a:r>
              <a:endParaRPr lang="en-US" dirty="0">
                <a:solidFill>
                  <a:srgbClr val="000000"/>
                </a:solidFill>
              </a:endParaRPr>
            </a:p>
          </p:txBody>
        </p:sp>
        <p:sp>
          <p:nvSpPr>
            <p:cNvPr id="13" name="TextBox 12"/>
            <p:cNvSpPr txBox="1"/>
            <p:nvPr/>
          </p:nvSpPr>
          <p:spPr>
            <a:xfrm>
              <a:off x="7315200" y="4066401"/>
              <a:ext cx="1063528" cy="320393"/>
            </a:xfrm>
            <a:prstGeom prst="rect">
              <a:avLst/>
            </a:prstGeom>
            <a:noFill/>
          </p:spPr>
          <p:txBody>
            <a:bodyPr wrap="none" rtlCol="0">
              <a:spAutoFit/>
            </a:bodyPr>
            <a:lstStyle/>
            <a:p>
              <a:pPr defTabSz="456536"/>
              <a:r>
                <a:rPr lang="en-US" dirty="0" smtClean="0">
                  <a:solidFill>
                    <a:srgbClr val="000000"/>
                  </a:solidFill>
                </a:rPr>
                <a:t>Reliability</a:t>
              </a:r>
              <a:endParaRPr lang="en-US" dirty="0">
                <a:solidFill>
                  <a:srgbClr val="000000"/>
                </a:solidFill>
              </a:endParaRPr>
            </a:p>
          </p:txBody>
        </p:sp>
        <p:sp>
          <p:nvSpPr>
            <p:cNvPr id="14" name="TextBox 13"/>
            <p:cNvSpPr txBox="1"/>
            <p:nvPr/>
          </p:nvSpPr>
          <p:spPr>
            <a:xfrm>
              <a:off x="5653216" y="4066401"/>
              <a:ext cx="1482605" cy="320393"/>
            </a:xfrm>
            <a:prstGeom prst="rect">
              <a:avLst/>
            </a:prstGeom>
            <a:noFill/>
          </p:spPr>
          <p:txBody>
            <a:bodyPr wrap="none" rtlCol="0">
              <a:spAutoFit/>
            </a:bodyPr>
            <a:lstStyle/>
            <a:p>
              <a:pPr defTabSz="456536"/>
              <a:r>
                <a:rPr lang="en-US" dirty="0" smtClean="0">
                  <a:solidFill>
                    <a:srgbClr val="000000"/>
                  </a:solidFill>
                </a:rPr>
                <a:t>Energy/Power</a:t>
              </a:r>
              <a:endParaRPr lang="en-US" dirty="0">
                <a:solidFill>
                  <a:srgbClr val="000000"/>
                </a:solidFill>
              </a:endParaRPr>
            </a:p>
          </p:txBody>
        </p:sp>
        <p:sp>
          <p:nvSpPr>
            <p:cNvPr id="15" name="Curved Left Arrow 14"/>
            <p:cNvSpPr/>
            <p:nvPr/>
          </p:nvSpPr>
          <p:spPr bwMode="auto">
            <a:xfrm>
              <a:off x="7024816" y="3200400"/>
              <a:ext cx="228600" cy="457200"/>
            </a:xfrm>
            <a:prstGeom prst="curvedLeftArrow">
              <a:avLst/>
            </a:prstGeom>
            <a:solidFill>
              <a:schemeClr val="bg1">
                <a:lumMod val="60000"/>
                <a:lumOff val="40000"/>
              </a:schemeClr>
            </a:solidFill>
            <a:ln w="63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943" eaLnBrk="0">
                <a:lnSpc>
                  <a:spcPct val="100000"/>
                </a:lnSpc>
                <a:buClrTx/>
                <a:buSzTx/>
              </a:pPr>
              <a:endParaRPr lang="en-US" sz="1300">
                <a:solidFill>
                  <a:srgbClr val="000000"/>
                </a:solidFill>
                <a:latin typeface="Tahoma" pitchFamily="34" charset="0"/>
              </a:endParaRPr>
            </a:p>
          </p:txBody>
        </p:sp>
        <p:sp>
          <p:nvSpPr>
            <p:cNvPr id="16" name="Curved Left Arrow 15"/>
            <p:cNvSpPr/>
            <p:nvPr/>
          </p:nvSpPr>
          <p:spPr bwMode="auto">
            <a:xfrm flipH="1" flipV="1">
              <a:off x="6643816" y="3200400"/>
              <a:ext cx="228600" cy="457200"/>
            </a:xfrm>
            <a:prstGeom prst="curvedLeftArrow">
              <a:avLst/>
            </a:prstGeom>
            <a:solidFill>
              <a:schemeClr val="bg1">
                <a:lumMod val="60000"/>
                <a:lumOff val="40000"/>
              </a:schemeClr>
            </a:solidFill>
            <a:ln w="63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943" eaLnBrk="0">
                <a:lnSpc>
                  <a:spcPct val="100000"/>
                </a:lnSpc>
                <a:buClrTx/>
                <a:buSzTx/>
              </a:pPr>
              <a:endParaRPr lang="en-US" sz="1300">
                <a:solidFill>
                  <a:srgbClr val="000000"/>
                </a:solidFill>
                <a:latin typeface="Tahoma" pitchFamily="34" charset="0"/>
              </a:endParaRPr>
            </a:p>
          </p:txBody>
        </p:sp>
      </p:grpSp>
      <p:grpSp>
        <p:nvGrpSpPr>
          <p:cNvPr id="19" name="Group 18"/>
          <p:cNvGrpSpPr/>
          <p:nvPr/>
        </p:nvGrpSpPr>
        <p:grpSpPr>
          <a:xfrm>
            <a:off x="7202388" y="2589636"/>
            <a:ext cx="1502988" cy="1037360"/>
            <a:chOff x="7335024" y="4949711"/>
            <a:chExt cx="1363341" cy="941075"/>
          </a:xfrm>
        </p:grpSpPr>
        <p:pic>
          <p:nvPicPr>
            <p:cNvPr id="20" name="Picture 19"/>
            <p:cNvPicPr>
              <a:picLocks noChangeAspect="1"/>
            </p:cNvPicPr>
            <p:nvPr/>
          </p:nvPicPr>
          <p:blipFill>
            <a:blip r:embed="rId2"/>
            <a:stretch>
              <a:fillRect/>
            </a:stretch>
          </p:blipFill>
          <p:spPr>
            <a:xfrm>
              <a:off x="7335024" y="4949711"/>
              <a:ext cx="1198756" cy="894456"/>
            </a:xfrm>
            <a:prstGeom prst="rect">
              <a:avLst/>
            </a:prstGeom>
          </p:spPr>
        </p:pic>
        <p:sp>
          <p:nvSpPr>
            <p:cNvPr id="21" name="TextBox 20"/>
            <p:cNvSpPr txBox="1"/>
            <p:nvPr/>
          </p:nvSpPr>
          <p:spPr>
            <a:xfrm>
              <a:off x="7443094" y="5715000"/>
              <a:ext cx="1255271" cy="175786"/>
            </a:xfrm>
            <a:prstGeom prst="rect">
              <a:avLst/>
            </a:prstGeom>
            <a:noFill/>
          </p:spPr>
          <p:txBody>
            <a:bodyPr wrap="none" rtlCol="0">
              <a:spAutoFit/>
            </a:bodyPr>
            <a:lstStyle/>
            <a:p>
              <a:pPr defTabSz="456536"/>
              <a:r>
                <a:rPr lang="en-US" sz="700" i="1" dirty="0" err="1">
                  <a:solidFill>
                    <a:srgbClr val="FFFFFF"/>
                  </a:solidFill>
                </a:rPr>
                <a:t>www.commons.wikimedia.org</a:t>
              </a:r>
              <a:endParaRPr lang="en-US" sz="700" i="1" dirty="0">
                <a:solidFill>
                  <a:srgbClr val="FFFFFF"/>
                </a:solidFill>
              </a:endParaRPr>
            </a:p>
          </p:txBody>
        </p:sp>
      </p:grpSp>
      <p:grpSp>
        <p:nvGrpSpPr>
          <p:cNvPr id="25" name="Group 24"/>
          <p:cNvGrpSpPr/>
          <p:nvPr/>
        </p:nvGrpSpPr>
        <p:grpSpPr>
          <a:xfrm>
            <a:off x="4204155" y="2643322"/>
            <a:ext cx="1473618" cy="1067669"/>
            <a:chOff x="4615365" y="4998415"/>
            <a:chExt cx="1336699" cy="968570"/>
          </a:xfrm>
        </p:grpSpPr>
        <p:pic>
          <p:nvPicPr>
            <p:cNvPr id="26" name="Picture 25"/>
            <p:cNvPicPr>
              <a:picLocks noChangeAspect="1"/>
            </p:cNvPicPr>
            <p:nvPr/>
          </p:nvPicPr>
          <p:blipFill>
            <a:blip r:embed="rId3"/>
            <a:stretch>
              <a:fillRect/>
            </a:stretch>
          </p:blipFill>
          <p:spPr>
            <a:xfrm>
              <a:off x="4615365" y="4998415"/>
              <a:ext cx="1265973" cy="956956"/>
            </a:xfrm>
            <a:prstGeom prst="rect">
              <a:avLst/>
            </a:prstGeom>
          </p:spPr>
        </p:pic>
        <p:sp>
          <p:nvSpPr>
            <p:cNvPr id="27" name="TextBox 26"/>
            <p:cNvSpPr txBox="1"/>
            <p:nvPr/>
          </p:nvSpPr>
          <p:spPr>
            <a:xfrm>
              <a:off x="5257800" y="5791200"/>
              <a:ext cx="694264" cy="175785"/>
            </a:xfrm>
            <a:prstGeom prst="rect">
              <a:avLst/>
            </a:prstGeom>
            <a:noFill/>
          </p:spPr>
          <p:txBody>
            <a:bodyPr wrap="none" rtlCol="0">
              <a:spAutoFit/>
            </a:bodyPr>
            <a:lstStyle/>
            <a:p>
              <a:pPr defTabSz="456536"/>
              <a:r>
                <a:rPr lang="en-US" sz="700" i="1" dirty="0">
                  <a:solidFill>
                    <a:srgbClr val="FFFFFF"/>
                  </a:solidFill>
                </a:rPr>
                <a:t>imaging1.com</a:t>
              </a:r>
            </a:p>
          </p:txBody>
        </p:sp>
      </p:grpSp>
      <p:sp>
        <p:nvSpPr>
          <p:cNvPr id="34" name="Left-Right Arrow 33"/>
          <p:cNvSpPr/>
          <p:nvPr/>
        </p:nvSpPr>
        <p:spPr bwMode="auto">
          <a:xfrm>
            <a:off x="2998619" y="2927607"/>
            <a:ext cx="756047" cy="335986"/>
          </a:xfrm>
          <a:prstGeom prst="leftRightArrow">
            <a:avLst/>
          </a:prstGeom>
          <a:solidFill>
            <a:srgbClr val="2B5481">
              <a:lumMod val="40000"/>
              <a:lumOff val="60000"/>
            </a:srgbClr>
          </a:solidFill>
          <a:ln w="3175" cap="flat" cmpd="sng" algn="ctr">
            <a:solidFill>
              <a:srgbClr val="080808"/>
            </a:solidFill>
            <a:prstDash val="solid"/>
            <a:round/>
            <a:headEnd type="none" w="med" len="med"/>
            <a:tailEnd type="none" w="med" len="med"/>
          </a:ln>
          <a:effectLst/>
        </p:spPr>
        <p:txBody>
          <a:bodyPr vert="horz" wrap="square" lIns="100794" tIns="50397" rIns="100794" bIns="50397" numCol="1" rtlCol="0" anchor="ctr" anchorCtr="0" compatLnSpc="1">
            <a:prstTxWarp prst="textNoShape">
              <a:avLst/>
            </a:prstTxWarp>
            <a:noAutofit/>
          </a:bodyPr>
          <a:lstStyle/>
          <a:p>
            <a:pPr algn="ctr" defTabSz="1007943" eaLnBrk="0">
              <a:lnSpc>
                <a:spcPct val="100000"/>
              </a:lnSpc>
              <a:buClrTx/>
              <a:buSzTx/>
              <a:defRPr/>
            </a:pPr>
            <a:endParaRPr lang="en-US" sz="1300" kern="0">
              <a:solidFill>
                <a:srgbClr val="080808"/>
              </a:solidFill>
              <a:latin typeface="Tahoma" pitchFamily="34" charset="0"/>
            </a:endParaRPr>
          </a:p>
        </p:txBody>
      </p:sp>
      <p:sp>
        <p:nvSpPr>
          <p:cNvPr id="35" name="Left-Right Arrow 34"/>
          <p:cNvSpPr/>
          <p:nvPr/>
        </p:nvSpPr>
        <p:spPr bwMode="auto">
          <a:xfrm>
            <a:off x="6022806" y="2927607"/>
            <a:ext cx="756047" cy="335986"/>
          </a:xfrm>
          <a:prstGeom prst="leftRightArrow">
            <a:avLst/>
          </a:prstGeom>
          <a:solidFill>
            <a:srgbClr val="2B5481">
              <a:lumMod val="40000"/>
              <a:lumOff val="60000"/>
            </a:srgbClr>
          </a:solidFill>
          <a:ln w="3175" cap="flat" cmpd="sng" algn="ctr">
            <a:solidFill>
              <a:srgbClr val="080808"/>
            </a:solidFill>
            <a:prstDash val="solid"/>
            <a:round/>
            <a:headEnd type="none" w="med" len="med"/>
            <a:tailEnd type="none" w="med" len="med"/>
          </a:ln>
          <a:effectLst/>
        </p:spPr>
        <p:txBody>
          <a:bodyPr vert="horz" wrap="square" lIns="100794" tIns="50397" rIns="100794" bIns="50397" numCol="1" rtlCol="0" anchor="ctr" anchorCtr="0" compatLnSpc="1">
            <a:prstTxWarp prst="textNoShape">
              <a:avLst/>
            </a:prstTxWarp>
            <a:noAutofit/>
          </a:bodyPr>
          <a:lstStyle/>
          <a:p>
            <a:pPr algn="ctr" defTabSz="1007943" eaLnBrk="0">
              <a:lnSpc>
                <a:spcPct val="100000"/>
              </a:lnSpc>
              <a:buClrTx/>
              <a:buSzTx/>
              <a:defRPr/>
            </a:pPr>
            <a:endParaRPr lang="en-US" sz="1300" kern="0">
              <a:solidFill>
                <a:srgbClr val="080808"/>
              </a:solidFill>
              <a:latin typeface="Tahoma" pitchFamily="34" charset="0"/>
            </a:endParaRPr>
          </a:p>
        </p:txBody>
      </p:sp>
      <p:grpSp>
        <p:nvGrpSpPr>
          <p:cNvPr id="28" name="Group 27"/>
          <p:cNvGrpSpPr/>
          <p:nvPr/>
        </p:nvGrpSpPr>
        <p:grpSpPr>
          <a:xfrm>
            <a:off x="1687512" y="2796591"/>
            <a:ext cx="1154112" cy="736671"/>
            <a:chOff x="228600" y="2612377"/>
            <a:chExt cx="2514599" cy="2028463"/>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600" y="2827821"/>
              <a:ext cx="2514599" cy="1813019"/>
            </a:xfrm>
            <a:prstGeom prst="rect">
              <a:avLst/>
            </a:prstGeom>
          </p:spPr>
        </p:pic>
        <p:sp>
          <p:nvSpPr>
            <p:cNvPr id="30" name="TextBox 29"/>
            <p:cNvSpPr txBox="1"/>
            <p:nvPr/>
          </p:nvSpPr>
          <p:spPr>
            <a:xfrm>
              <a:off x="714206" y="2612377"/>
              <a:ext cx="813043" cy="215444"/>
            </a:xfrm>
            <a:prstGeom prst="rect">
              <a:avLst/>
            </a:prstGeom>
            <a:noFill/>
          </p:spPr>
          <p:txBody>
            <a:bodyPr wrap="none" rtlCol="0">
              <a:spAutoFit/>
            </a:bodyPr>
            <a:lstStyle/>
            <a:p>
              <a:pPr defTabSz="456536"/>
              <a:r>
                <a:rPr lang="en-US" sz="800" dirty="0" smtClean="0">
                  <a:solidFill>
                    <a:srgbClr val="FFFFFF"/>
                  </a:solidFill>
                </a:rPr>
                <a:t>Large Graphs</a:t>
              </a:r>
              <a:endParaRPr lang="en-US" sz="800" dirty="0">
                <a:solidFill>
                  <a:srgbClr val="FFFFFF"/>
                </a:solidFill>
              </a:endParaRPr>
            </a:p>
          </p:txBody>
        </p:sp>
      </p:grpSp>
      <p:pic>
        <p:nvPicPr>
          <p:cNvPr id="31" name="Content Placeholder 4"/>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44512" y="2796591"/>
            <a:ext cx="1295934" cy="712714"/>
          </a:xfrm>
          <a:prstGeom prst="rect">
            <a:avLst/>
          </a:prstGeom>
        </p:spPr>
      </p:pic>
      <p:pic>
        <p:nvPicPr>
          <p:cNvPr id="32" name="Picture 31"/>
          <p:cNvPicPr>
            <a:picLocks noChangeAspect="1"/>
          </p:cNvPicPr>
          <p:nvPr/>
        </p:nvPicPr>
        <p:blipFill>
          <a:blip r:embed="rId6"/>
          <a:stretch>
            <a:fillRect/>
          </a:stretch>
        </p:blipFill>
        <p:spPr>
          <a:xfrm>
            <a:off x="1001712" y="2263191"/>
            <a:ext cx="1066278" cy="731837"/>
          </a:xfrm>
          <a:prstGeom prst="rect">
            <a:avLst/>
          </a:prstGeom>
        </p:spPr>
      </p:pic>
    </p:spTree>
    <p:extLst>
      <p:ext uri="{BB962C8B-B14F-4D97-AF65-F5344CB8AC3E}">
        <p14:creationId xmlns:p14="http://schemas.microsoft.com/office/powerpoint/2010/main" val="111709467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503243" y="307975"/>
            <a:ext cx="9070975" cy="1250950"/>
          </a:xfrm>
          <a:ln/>
        </p:spPr>
        <p:txBody>
          <a:bodyPr tIns="38751"/>
          <a:lstStyle/>
          <a:p>
            <a:pPr>
              <a:tabLst>
                <a:tab pos="722851" algn="l"/>
                <a:tab pos="1445696" algn="l"/>
                <a:tab pos="2168548" algn="l"/>
                <a:tab pos="2891400" algn="l"/>
                <a:tab pos="3614248" algn="l"/>
                <a:tab pos="4337102" algn="l"/>
                <a:tab pos="5059951" algn="l"/>
                <a:tab pos="5782801" algn="l"/>
                <a:tab pos="6505650" algn="l"/>
                <a:tab pos="7228501" algn="l"/>
                <a:tab pos="7951352" algn="l"/>
                <a:tab pos="8674200" algn="l"/>
              </a:tabLst>
            </a:pPr>
            <a:r>
              <a:rPr lang="en-US" dirty="0" smtClean="0"/>
              <a:t>Some Example Simulators</a:t>
            </a:r>
            <a:endParaRPr lang="en-US" dirty="0"/>
          </a:p>
        </p:txBody>
      </p:sp>
      <p:sp>
        <p:nvSpPr>
          <p:cNvPr id="41986" name="Rectangle 2"/>
          <p:cNvSpPr>
            <a:spLocks noGrp="1" noChangeArrowheads="1"/>
          </p:cNvSpPr>
          <p:nvPr>
            <p:ph idx="1"/>
          </p:nvPr>
        </p:nvSpPr>
        <p:spPr>
          <a:xfrm>
            <a:off x="503243" y="1768478"/>
            <a:ext cx="9070975" cy="4989513"/>
          </a:xfrm>
          <a:ln/>
        </p:spPr>
        <p:txBody>
          <a:bodyPr/>
          <a:lstStyle/>
          <a:p>
            <a:pPr>
              <a:spcBef>
                <a:spcPts val="2400"/>
              </a:spcBef>
            </a:pPr>
            <a:r>
              <a:rPr lang="en-US" dirty="0" smtClean="0"/>
              <a:t>Power capping studies</a:t>
            </a:r>
          </a:p>
          <a:p>
            <a:pPr>
              <a:spcBef>
                <a:spcPts val="2400"/>
              </a:spcBef>
            </a:pPr>
            <a:r>
              <a:rPr lang="en-US" dirty="0" smtClean="0"/>
              <a:t>Reliability studies</a:t>
            </a:r>
          </a:p>
          <a:p>
            <a:pPr>
              <a:spcBef>
                <a:spcPts val="2400"/>
              </a:spcBef>
            </a:pPr>
            <a:r>
              <a:rPr lang="en-US" dirty="0" smtClean="0"/>
              <a:t>Workload </a:t>
            </a:r>
            <a:r>
              <a:rPr lang="en-US" dirty="0">
                <a:sym typeface="Wingdings"/>
              </a:rPr>
              <a:t> </a:t>
            </a:r>
            <a:r>
              <a:rPr lang="en-US" dirty="0" smtClean="0"/>
              <a:t>Cooling </a:t>
            </a:r>
            <a:r>
              <a:rPr lang="en-US" dirty="0"/>
              <a:t>i</a:t>
            </a:r>
            <a:r>
              <a:rPr lang="en-US" dirty="0" smtClean="0"/>
              <a:t>nteraction</a:t>
            </a:r>
            <a:endParaRPr lang="en-US" dirty="0"/>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148</a:t>
            </a:fld>
            <a:endParaRPr lang="en-US">
              <a:solidFill>
                <a:srgbClr val="E5FFFF"/>
              </a:solidFill>
            </a:endParaRPr>
          </a:p>
        </p:txBody>
      </p:sp>
    </p:spTree>
    <p:extLst>
      <p:ext uri="{BB962C8B-B14F-4D97-AF65-F5344CB8AC3E}">
        <p14:creationId xmlns:p14="http://schemas.microsoft.com/office/powerpoint/2010/main" val="37846288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8BF915FC-A0AC-46EB-AE0C-20A0EB1DF5BD}" type="slidenum">
              <a:rPr lang="en-US"/>
              <a:pPr/>
              <a:t>149</a:t>
            </a:fld>
            <a:endParaRPr lang="en-US"/>
          </a:p>
        </p:txBody>
      </p:sp>
      <p:sp>
        <p:nvSpPr>
          <p:cNvPr id="23554" name="Rectangle 2"/>
          <p:cNvSpPr>
            <a:spLocks noGrp="1" noChangeArrowheads="1"/>
          </p:cNvSpPr>
          <p:nvPr>
            <p:ph type="title" idx="4294967295"/>
          </p:nvPr>
        </p:nvSpPr>
        <p:spPr>
          <a:xfrm>
            <a:off x="0" y="352425"/>
            <a:ext cx="7961313" cy="655638"/>
          </a:xfrm>
          <a:ln/>
        </p:spPr>
        <p:txBody>
          <a:bodyPr/>
          <a:lstStyle/>
          <a:p>
            <a:r>
              <a:rPr lang="en-US" dirty="0" smtClean="0"/>
              <a:t>Power Capping: Simulation Model</a:t>
            </a:r>
            <a:endParaRPr lang="en-US" dirty="0"/>
          </a:p>
        </p:txBody>
      </p:sp>
      <p:pic>
        <p:nvPicPr>
          <p:cNvPr id="23555"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6111" y="1874837"/>
            <a:ext cx="4261499" cy="278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pic>
        <p:nvPicPr>
          <p:cNvPr id="23556"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311" y="5303837"/>
            <a:ext cx="4605625" cy="121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sp>
        <p:nvSpPr>
          <p:cNvPr id="2" name="TextBox 1"/>
          <p:cNvSpPr txBox="1"/>
          <p:nvPr/>
        </p:nvSpPr>
        <p:spPr>
          <a:xfrm>
            <a:off x="6972433" y="5627759"/>
            <a:ext cx="2328650" cy="478548"/>
          </a:xfrm>
          <a:prstGeom prst="rect">
            <a:avLst/>
          </a:prstGeom>
          <a:noFill/>
        </p:spPr>
        <p:txBody>
          <a:bodyPr wrap="none" lIns="100794" tIns="50397" rIns="100794" bIns="50397" rtlCol="0">
            <a:spAutoFit/>
          </a:bodyPr>
          <a:lstStyle/>
          <a:p>
            <a:pPr defTabSz="456536" hangingPunct="1"/>
            <a:r>
              <a:rPr lang="en-US" sz="2600" dirty="0">
                <a:solidFill>
                  <a:srgbClr val="000000"/>
                </a:solidFill>
                <a:ea typeface="굴림" pitchFamily="34" charset="-127"/>
              </a:rPr>
              <a:t>Power Targets</a:t>
            </a:r>
          </a:p>
        </p:txBody>
      </p:sp>
      <p:sp>
        <p:nvSpPr>
          <p:cNvPr id="7" name="TextBox 6"/>
          <p:cNvSpPr txBox="1"/>
          <p:nvPr/>
        </p:nvSpPr>
        <p:spPr>
          <a:xfrm>
            <a:off x="6300391" y="1847920"/>
            <a:ext cx="3696229" cy="2711159"/>
          </a:xfrm>
          <a:prstGeom prst="rect">
            <a:avLst/>
          </a:prstGeom>
          <a:noFill/>
        </p:spPr>
        <p:txBody>
          <a:bodyPr wrap="square" lIns="100794" tIns="50397" rIns="100794" bIns="50397" rtlCol="0">
            <a:spAutoFit/>
          </a:bodyPr>
          <a:lstStyle/>
          <a:p>
            <a:pPr marL="377979" indent="-377979" defTabSz="456536" hangingPunct="1">
              <a:buFont typeface="Wingdings" pitchFamily="2" charset="2"/>
              <a:buChar char="§"/>
            </a:pPr>
            <a:r>
              <a:rPr lang="en-US" sz="2600" dirty="0">
                <a:solidFill>
                  <a:srgbClr val="000000"/>
                </a:solidFill>
                <a:ea typeface="굴림" pitchFamily="34" charset="-127"/>
              </a:rPr>
              <a:t>Controller gain is adjusted every 5 </a:t>
            </a:r>
            <a:r>
              <a:rPr lang="en-US" sz="2600" dirty="0" err="1">
                <a:solidFill>
                  <a:srgbClr val="000000"/>
                </a:solidFill>
                <a:ea typeface="굴림" pitchFamily="34" charset="-127"/>
              </a:rPr>
              <a:t>ms</a:t>
            </a:r>
            <a:endParaRPr lang="en-US" sz="2600" dirty="0">
              <a:solidFill>
                <a:srgbClr val="000000"/>
              </a:solidFill>
              <a:ea typeface="굴림" pitchFamily="34" charset="-127"/>
            </a:endParaRPr>
          </a:p>
          <a:p>
            <a:pPr marL="377979" indent="-377979" defTabSz="456536" hangingPunct="1">
              <a:buFont typeface="Wingdings" pitchFamily="2" charset="2"/>
              <a:buChar char="§"/>
            </a:pPr>
            <a:endParaRPr lang="en-US" sz="2600" dirty="0">
              <a:solidFill>
                <a:srgbClr val="000000"/>
              </a:solidFill>
              <a:ea typeface="굴림" pitchFamily="34" charset="-127"/>
            </a:endParaRPr>
          </a:p>
          <a:p>
            <a:pPr marL="377979" indent="-377979" defTabSz="456536" hangingPunct="1">
              <a:buFont typeface="Wingdings" pitchFamily="2" charset="2"/>
              <a:buChar char="§"/>
            </a:pPr>
            <a:r>
              <a:rPr lang="en-US" sz="2600" dirty="0">
                <a:solidFill>
                  <a:srgbClr val="000000"/>
                </a:solidFill>
                <a:ea typeface="굴림" pitchFamily="34" charset="-127"/>
              </a:rPr>
              <a:t>Each core has its own core and power </a:t>
            </a:r>
            <a:r>
              <a:rPr lang="en-US" sz="2600" dirty="0" smtClean="0">
                <a:solidFill>
                  <a:srgbClr val="000000"/>
                </a:solidFill>
                <a:ea typeface="굴림" pitchFamily="34" charset="-127"/>
              </a:rPr>
              <a:t>budget – two OOO and two IO cores.</a:t>
            </a:r>
            <a:endParaRPr lang="en-US" sz="2600" dirty="0">
              <a:solidFill>
                <a:srgbClr val="000000"/>
              </a:solidFill>
              <a:ea typeface="굴림" pitchFamily="34" charset="-127"/>
            </a:endParaRPr>
          </a:p>
        </p:txBody>
      </p:sp>
    </p:spTree>
    <p:extLst>
      <p:ext uri="{BB962C8B-B14F-4D97-AF65-F5344CB8AC3E}">
        <p14:creationId xmlns:p14="http://schemas.microsoft.com/office/powerpoint/2010/main" val="36539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bwMode="auto">
          <a:xfrm>
            <a:off x="163512" y="2378764"/>
            <a:ext cx="3851986" cy="2594225"/>
          </a:xfrm>
          <a:prstGeom prst="roundRect">
            <a:avLst/>
          </a:prstGeom>
          <a:solidFill>
            <a:srgbClr val="FFCC99"/>
          </a:solidFill>
          <a:ln w="19050" cap="flat" cmpd="sng" algn="ctr">
            <a:solidFill>
              <a:srgbClr val="080808"/>
            </a:solidFill>
            <a:prstDash val="solid"/>
            <a:round/>
            <a:headEnd type="none" w="med" len="med"/>
            <a:tailEnd type="none" w="med" len="med"/>
          </a:ln>
          <a:effectLst/>
        </p:spPr>
        <p:txBody>
          <a:bodyPr vert="horz" wrap="square" lIns="100783" tIns="50392" rIns="100783" bIns="50392" numCol="1" rtlCol="0" anchor="ctr" anchorCtr="0" compatLnSpc="1">
            <a:prstTxWarp prst="textNoShape">
              <a:avLst/>
            </a:prstTxWarp>
            <a:noAutofit/>
          </a:bodyPr>
          <a:lstStyle/>
          <a:p>
            <a:pPr algn="ctr" defTabSz="1007838" eaLnBrk="0">
              <a:lnSpc>
                <a:spcPct val="100000"/>
              </a:lnSpc>
              <a:buClrTx/>
              <a:buSzTx/>
            </a:pPr>
            <a:endParaRPr lang="en-US" sz="1300">
              <a:solidFill>
                <a:srgbClr val="080808"/>
              </a:solidFill>
              <a:latin typeface="Tahoma" pitchFamily="34" charset="0"/>
              <a:ea typeface="ＭＳ Ｐゴシック" charset="-128"/>
            </a:endParaRPr>
          </a:p>
        </p:txBody>
      </p:sp>
      <p:sp>
        <p:nvSpPr>
          <p:cNvPr id="36" name="Rounded Rectangle 35"/>
          <p:cNvSpPr/>
          <p:nvPr/>
        </p:nvSpPr>
        <p:spPr bwMode="auto">
          <a:xfrm>
            <a:off x="5435475" y="2386827"/>
            <a:ext cx="4403217" cy="2586162"/>
          </a:xfrm>
          <a:prstGeom prst="roundRect">
            <a:avLst/>
          </a:prstGeom>
          <a:solidFill>
            <a:srgbClr val="FFCC99"/>
          </a:solidFill>
          <a:ln w="19050" cap="flat" cmpd="sng" algn="ctr">
            <a:solidFill>
              <a:srgbClr val="080808"/>
            </a:solidFill>
            <a:prstDash val="solid"/>
            <a:round/>
            <a:headEnd type="none" w="med" len="med"/>
            <a:tailEnd type="none" w="med" len="med"/>
          </a:ln>
          <a:effectLst/>
        </p:spPr>
        <p:txBody>
          <a:bodyPr vert="horz" wrap="square" lIns="100783" tIns="50392" rIns="100783" bIns="50392" numCol="1" rtlCol="0" anchor="ctr" anchorCtr="0" compatLnSpc="1">
            <a:prstTxWarp prst="textNoShape">
              <a:avLst/>
            </a:prstTxWarp>
            <a:noAutofit/>
          </a:bodyPr>
          <a:lstStyle/>
          <a:p>
            <a:pPr algn="ctr" defTabSz="1007838" eaLnBrk="0">
              <a:lnSpc>
                <a:spcPct val="100000"/>
              </a:lnSpc>
              <a:buClrTx/>
              <a:buSzTx/>
            </a:pPr>
            <a:endParaRPr lang="en-US" sz="1300">
              <a:solidFill>
                <a:srgbClr val="080808"/>
              </a:solidFill>
              <a:latin typeface="Tahoma" pitchFamily="34" charset="0"/>
              <a:ea typeface="ＭＳ Ｐゴシック" charset="-128"/>
            </a:endParaRPr>
          </a:p>
        </p:txBody>
      </p:sp>
      <p:sp>
        <p:nvSpPr>
          <p:cNvPr id="5" name="Title 4"/>
          <p:cNvSpPr>
            <a:spLocks noGrp="1"/>
          </p:cNvSpPr>
          <p:nvPr>
            <p:ph type="title"/>
          </p:nvPr>
        </p:nvSpPr>
        <p:spPr>
          <a:xfrm>
            <a:off x="388524" y="246742"/>
            <a:ext cx="9373581" cy="712835"/>
          </a:xfrm>
        </p:spPr>
        <p:txBody>
          <a:bodyPr/>
          <a:lstStyle/>
          <a:p>
            <a:r>
              <a:rPr lang="en-US" dirty="0" smtClean="0">
                <a:effectLst/>
              </a:rPr>
              <a:t>Execution Model: Software Organization</a:t>
            </a:r>
            <a:endParaRPr lang="en-US" dirty="0">
              <a:effectLst/>
            </a:endParaRPr>
          </a:p>
        </p:txBody>
      </p:sp>
      <p:sp>
        <p:nvSpPr>
          <p:cNvPr id="7" name="Rectangle 6"/>
          <p:cNvSpPr>
            <a:spLocks noChangeArrowheads="1"/>
          </p:cNvSpPr>
          <p:nvPr/>
        </p:nvSpPr>
        <p:spPr bwMode="auto">
          <a:xfrm>
            <a:off x="379774" y="4199043"/>
            <a:ext cx="3353208" cy="661472"/>
          </a:xfrm>
          <a:prstGeom prst="rect">
            <a:avLst/>
          </a:prstGeom>
          <a:solidFill>
            <a:srgbClr val="C787EB"/>
          </a:solidFill>
          <a:ln w="9525">
            <a:noFill/>
            <a:miter lim="800000"/>
            <a:headEnd/>
            <a:tailEnd/>
          </a:ln>
          <a:effectLst>
            <a:outerShdw dist="23000" dir="5400000" rotWithShape="0">
              <a:srgbClr val="808080">
                <a:alpha val="34999"/>
              </a:srgbClr>
            </a:outerShdw>
          </a:effectLst>
          <a:scene3d>
            <a:camera prst="orthographicFront"/>
            <a:lightRig rig="threePt" dir="t"/>
          </a:scene3d>
          <a:sp3d>
            <a:bevelT/>
          </a:sp3d>
        </p:spPr>
        <p:txBody>
          <a:bodyPr lIns="100783" tIns="50392" rIns="100783" bIns="50392" anchor="ctr"/>
          <a:lstStyle/>
          <a:p>
            <a:pPr algn="ctr" defTabSz="1007943" eaLnBrk="0" fontAlgn="auto">
              <a:lnSpc>
                <a:spcPct val="100000"/>
              </a:lnSpc>
              <a:spcBef>
                <a:spcPts val="0"/>
              </a:spcBef>
              <a:spcAft>
                <a:spcPts val="0"/>
              </a:spcAft>
              <a:buClrTx/>
              <a:buSzTx/>
              <a:defRPr/>
            </a:pPr>
            <a:r>
              <a:rPr lang="en-US" sz="1300" dirty="0">
                <a:solidFill>
                  <a:srgbClr val="080808"/>
                </a:solidFill>
                <a:latin typeface="Tahoma"/>
                <a:ea typeface="ＭＳ Ｐゴシック" charset="-128"/>
              </a:rPr>
              <a:t>Manifold Kernel</a:t>
            </a:r>
          </a:p>
        </p:txBody>
      </p:sp>
      <p:sp>
        <p:nvSpPr>
          <p:cNvPr id="8" name="Rectangle 7"/>
          <p:cNvSpPr>
            <a:spLocks noChangeArrowheads="1"/>
          </p:cNvSpPr>
          <p:nvPr/>
        </p:nvSpPr>
        <p:spPr bwMode="auto">
          <a:xfrm>
            <a:off x="5560097" y="4199043"/>
            <a:ext cx="4049751" cy="661472"/>
          </a:xfrm>
          <a:prstGeom prst="rect">
            <a:avLst/>
          </a:prstGeom>
          <a:solidFill>
            <a:srgbClr val="C787EB"/>
          </a:solidFill>
          <a:ln w="9525">
            <a:noFill/>
            <a:miter lim="800000"/>
            <a:headEnd/>
            <a:tailEnd/>
          </a:ln>
          <a:effectLst>
            <a:outerShdw dist="23000" dir="5400000" rotWithShape="0">
              <a:srgbClr val="808080">
                <a:alpha val="34999"/>
              </a:srgbClr>
            </a:outerShdw>
          </a:effectLst>
          <a:scene3d>
            <a:camera prst="orthographicFront"/>
            <a:lightRig rig="threePt" dir="t"/>
          </a:scene3d>
          <a:sp3d>
            <a:bevelT/>
          </a:sp3d>
        </p:spPr>
        <p:txBody>
          <a:bodyPr lIns="100783" tIns="50392" rIns="100783" bIns="50392" anchor="ctr"/>
          <a:lstStyle/>
          <a:p>
            <a:pPr algn="ctr" defTabSz="1007943" eaLnBrk="0" fontAlgn="auto">
              <a:lnSpc>
                <a:spcPct val="100000"/>
              </a:lnSpc>
              <a:spcBef>
                <a:spcPts val="0"/>
              </a:spcBef>
              <a:spcAft>
                <a:spcPts val="0"/>
              </a:spcAft>
              <a:buClrTx/>
              <a:buSzTx/>
              <a:defRPr/>
            </a:pPr>
            <a:r>
              <a:rPr lang="en-US" sz="1300" dirty="0">
                <a:solidFill>
                  <a:srgbClr val="080808"/>
                </a:solidFill>
                <a:latin typeface="Tahoma"/>
                <a:ea typeface="ＭＳ Ｐゴシック" charset="-128"/>
              </a:rPr>
              <a:t>Manifold Kernel</a:t>
            </a:r>
          </a:p>
        </p:txBody>
      </p:sp>
      <p:sp>
        <p:nvSpPr>
          <p:cNvPr id="10" name="TextBox 8"/>
          <p:cNvSpPr txBox="1">
            <a:spLocks noChangeArrowheads="1"/>
          </p:cNvSpPr>
          <p:nvPr/>
        </p:nvSpPr>
        <p:spPr bwMode="auto">
          <a:xfrm>
            <a:off x="1248143" y="5038434"/>
            <a:ext cx="1406646" cy="301823"/>
          </a:xfrm>
          <a:prstGeom prst="rect">
            <a:avLst/>
          </a:prstGeom>
          <a:noFill/>
          <a:ln w="9525">
            <a:noFill/>
            <a:miter lim="800000"/>
            <a:headEnd/>
            <a:tailEnd/>
          </a:ln>
        </p:spPr>
        <p:txBody>
          <a:bodyPr wrap="square" lIns="100783" tIns="50392" rIns="100783" bIns="50392">
            <a:spAutoFit/>
          </a:bodyPr>
          <a:lstStyle/>
          <a:p>
            <a:pPr algn="ctr" defTabSz="1007943" eaLnBrk="0">
              <a:lnSpc>
                <a:spcPct val="100000"/>
              </a:lnSpc>
              <a:buClrTx/>
              <a:buSzTx/>
            </a:pPr>
            <a:r>
              <a:rPr lang="en-US" sz="1300" dirty="0" smtClean="0">
                <a:solidFill>
                  <a:srgbClr val="080808"/>
                </a:solidFill>
                <a:latin typeface="Calibri" charset="0"/>
                <a:ea typeface="ＭＳ Ｐゴシック" charset="-128"/>
              </a:rPr>
              <a:t>Physical Core </a:t>
            </a:r>
            <a:r>
              <a:rPr lang="en-US" sz="1300" dirty="0">
                <a:solidFill>
                  <a:srgbClr val="080808"/>
                </a:solidFill>
                <a:latin typeface="Calibri" charset="0"/>
                <a:ea typeface="ＭＳ Ｐゴシック" charset="-128"/>
              </a:rPr>
              <a:t>0</a:t>
            </a:r>
          </a:p>
        </p:txBody>
      </p:sp>
      <p:sp>
        <p:nvSpPr>
          <p:cNvPr id="11" name="TextBox 9"/>
          <p:cNvSpPr txBox="1">
            <a:spLocks noChangeArrowheads="1"/>
          </p:cNvSpPr>
          <p:nvPr/>
        </p:nvSpPr>
        <p:spPr bwMode="auto">
          <a:xfrm>
            <a:off x="6539200" y="5038434"/>
            <a:ext cx="1876658" cy="301823"/>
          </a:xfrm>
          <a:prstGeom prst="rect">
            <a:avLst/>
          </a:prstGeom>
          <a:noFill/>
          <a:ln w="9525">
            <a:noFill/>
            <a:miter lim="800000"/>
            <a:headEnd/>
            <a:tailEnd/>
          </a:ln>
        </p:spPr>
        <p:txBody>
          <a:bodyPr wrap="square" lIns="100783" tIns="50392" rIns="100783" bIns="50392">
            <a:spAutoFit/>
          </a:bodyPr>
          <a:lstStyle/>
          <a:p>
            <a:pPr algn="ctr" defTabSz="1007943" eaLnBrk="0">
              <a:lnSpc>
                <a:spcPct val="100000"/>
              </a:lnSpc>
              <a:buClrTx/>
              <a:buSzTx/>
            </a:pPr>
            <a:r>
              <a:rPr lang="en-US" sz="1300" dirty="0" smtClean="0">
                <a:solidFill>
                  <a:srgbClr val="080808"/>
                </a:solidFill>
                <a:latin typeface="Calibri" charset="0"/>
                <a:ea typeface="ＭＳ Ｐゴシック" charset="-128"/>
              </a:rPr>
              <a:t>Physical Core </a:t>
            </a:r>
            <a:r>
              <a:rPr lang="en-US" sz="1300" dirty="0">
                <a:solidFill>
                  <a:srgbClr val="080808"/>
                </a:solidFill>
                <a:latin typeface="Calibri" charset="0"/>
                <a:ea typeface="ＭＳ Ｐゴシック" charset="-128"/>
              </a:rPr>
              <a:t>1</a:t>
            </a:r>
          </a:p>
        </p:txBody>
      </p:sp>
      <p:sp>
        <p:nvSpPr>
          <p:cNvPr id="12" name="Rounded Rectangle 11"/>
          <p:cNvSpPr>
            <a:spLocks noChangeArrowheads="1"/>
          </p:cNvSpPr>
          <p:nvPr/>
        </p:nvSpPr>
        <p:spPr bwMode="auto">
          <a:xfrm>
            <a:off x="2632163" y="2580361"/>
            <a:ext cx="1100819" cy="1007957"/>
          </a:xfrm>
          <a:prstGeom prst="roundRect">
            <a:avLst>
              <a:gd name="adj" fmla="val 16667"/>
            </a:avLst>
          </a:prstGeom>
          <a:solidFill>
            <a:schemeClr val="bg1">
              <a:lumMod val="75000"/>
            </a:schemeClr>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tIns="50392" rIns="0" bIns="50392" anchor="ctr"/>
          <a:lstStyle/>
          <a:p>
            <a:pPr algn="ctr" defTabSz="1007943" eaLnBrk="0" fontAlgn="auto">
              <a:lnSpc>
                <a:spcPct val="100000"/>
              </a:lnSpc>
              <a:spcBef>
                <a:spcPts val="0"/>
              </a:spcBef>
              <a:spcAft>
                <a:spcPts val="0"/>
              </a:spcAft>
              <a:buClrTx/>
              <a:buSzTx/>
              <a:defRPr/>
            </a:pPr>
            <a:r>
              <a:rPr lang="en-US" sz="1500" dirty="0">
                <a:solidFill>
                  <a:srgbClr val="FF9999"/>
                </a:solidFill>
                <a:latin typeface="Tahoma"/>
                <a:ea typeface="ＭＳ Ｐゴシック" charset="-128"/>
              </a:rPr>
              <a:t>Component</a:t>
            </a:r>
          </a:p>
        </p:txBody>
      </p:sp>
      <p:sp>
        <p:nvSpPr>
          <p:cNvPr id="15" name="Rounded Rectangle 14"/>
          <p:cNvSpPr>
            <a:spLocks noChangeArrowheads="1"/>
          </p:cNvSpPr>
          <p:nvPr/>
        </p:nvSpPr>
        <p:spPr bwMode="auto">
          <a:xfrm>
            <a:off x="8509027" y="2576861"/>
            <a:ext cx="1100819" cy="1007957"/>
          </a:xfrm>
          <a:prstGeom prst="roundRect">
            <a:avLst>
              <a:gd name="adj" fmla="val 16667"/>
            </a:avLst>
          </a:prstGeom>
          <a:solidFill>
            <a:schemeClr val="bg1">
              <a:lumMod val="75000"/>
            </a:schemeClr>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tIns="50392" rIns="0" bIns="50392" anchor="ctr"/>
          <a:lstStyle/>
          <a:p>
            <a:pPr algn="ctr" defTabSz="1007943" eaLnBrk="0" fontAlgn="auto">
              <a:lnSpc>
                <a:spcPct val="100000"/>
              </a:lnSpc>
              <a:spcBef>
                <a:spcPts val="0"/>
              </a:spcBef>
              <a:spcAft>
                <a:spcPts val="0"/>
              </a:spcAft>
              <a:buClrTx/>
              <a:buSzTx/>
              <a:defRPr/>
            </a:pPr>
            <a:r>
              <a:rPr lang="en-US" sz="1500" dirty="0">
                <a:solidFill>
                  <a:srgbClr val="FF9999"/>
                </a:solidFill>
                <a:latin typeface="Tahoma"/>
                <a:ea typeface="ＭＳ Ｐゴシック" charset="-128"/>
              </a:rPr>
              <a:t>Component</a:t>
            </a:r>
          </a:p>
        </p:txBody>
      </p:sp>
      <p:sp>
        <p:nvSpPr>
          <p:cNvPr id="16" name="Rounded Rectangle 15"/>
          <p:cNvSpPr>
            <a:spLocks noChangeArrowheads="1"/>
          </p:cNvSpPr>
          <p:nvPr/>
        </p:nvSpPr>
        <p:spPr bwMode="auto">
          <a:xfrm>
            <a:off x="7033687" y="2580361"/>
            <a:ext cx="1100818" cy="1007957"/>
          </a:xfrm>
          <a:prstGeom prst="roundRect">
            <a:avLst>
              <a:gd name="adj" fmla="val 16667"/>
            </a:avLst>
          </a:prstGeom>
          <a:solidFill>
            <a:schemeClr val="bg1">
              <a:lumMod val="75000"/>
            </a:schemeClr>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tIns="50392" rIns="0" bIns="50392" anchor="ctr"/>
          <a:lstStyle/>
          <a:p>
            <a:pPr algn="ctr" defTabSz="1007943" eaLnBrk="0" fontAlgn="auto">
              <a:lnSpc>
                <a:spcPct val="100000"/>
              </a:lnSpc>
              <a:spcBef>
                <a:spcPts val="0"/>
              </a:spcBef>
              <a:spcAft>
                <a:spcPts val="0"/>
              </a:spcAft>
              <a:buClrTx/>
              <a:buSzTx/>
              <a:defRPr/>
            </a:pPr>
            <a:r>
              <a:rPr lang="en-US" sz="1500" dirty="0">
                <a:solidFill>
                  <a:srgbClr val="FF9999"/>
                </a:solidFill>
                <a:latin typeface="Tahoma"/>
                <a:ea typeface="ＭＳ Ｐゴシック" charset="-128"/>
              </a:rPr>
              <a:t>Component</a:t>
            </a:r>
          </a:p>
        </p:txBody>
      </p:sp>
      <p:sp>
        <p:nvSpPr>
          <p:cNvPr id="17" name="Rounded Rectangle 16"/>
          <p:cNvSpPr>
            <a:spLocks noChangeArrowheads="1"/>
          </p:cNvSpPr>
          <p:nvPr/>
        </p:nvSpPr>
        <p:spPr bwMode="auto">
          <a:xfrm>
            <a:off x="5560096" y="2576861"/>
            <a:ext cx="1102568" cy="1007957"/>
          </a:xfrm>
          <a:prstGeom prst="roundRect">
            <a:avLst>
              <a:gd name="adj" fmla="val 16667"/>
            </a:avLst>
          </a:prstGeom>
          <a:solidFill>
            <a:schemeClr val="bg1">
              <a:lumMod val="75000"/>
            </a:schemeClr>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tIns="50392" rIns="0" bIns="50392" anchor="ctr"/>
          <a:lstStyle/>
          <a:p>
            <a:pPr algn="ctr" defTabSz="1007943" eaLnBrk="0" fontAlgn="auto">
              <a:lnSpc>
                <a:spcPct val="100000"/>
              </a:lnSpc>
              <a:spcBef>
                <a:spcPts val="0"/>
              </a:spcBef>
              <a:spcAft>
                <a:spcPts val="0"/>
              </a:spcAft>
              <a:buClrTx/>
              <a:buSzTx/>
              <a:defRPr/>
            </a:pPr>
            <a:r>
              <a:rPr lang="en-US" sz="1500" dirty="0">
                <a:solidFill>
                  <a:srgbClr val="FF9999"/>
                </a:solidFill>
                <a:latin typeface="Tahoma"/>
                <a:ea typeface="ＭＳ Ｐゴシック" charset="-128"/>
              </a:rPr>
              <a:t>Component</a:t>
            </a:r>
          </a:p>
        </p:txBody>
      </p:sp>
      <p:cxnSp>
        <p:nvCxnSpPr>
          <p:cNvPr id="18" name="Straight Arrow Connector 17"/>
          <p:cNvCxnSpPr>
            <a:cxnSpLocks noChangeShapeType="1"/>
          </p:cNvCxnSpPr>
          <p:nvPr/>
        </p:nvCxnSpPr>
        <p:spPr bwMode="auto">
          <a:xfrm rot="16200000" flipH="1">
            <a:off x="897839" y="3903304"/>
            <a:ext cx="629973" cy="0"/>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19" name="Straight Arrow Connector 18"/>
          <p:cNvCxnSpPr>
            <a:cxnSpLocks noChangeShapeType="1"/>
            <a:stCxn id="12" idx="2"/>
          </p:cNvCxnSpPr>
          <p:nvPr/>
        </p:nvCxnSpPr>
        <p:spPr bwMode="auto">
          <a:xfrm rot="16200000" flipH="1">
            <a:off x="2867586" y="3902429"/>
            <a:ext cx="628222" cy="0"/>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0" name="Straight Arrow Connector 19"/>
          <p:cNvCxnSpPr>
            <a:cxnSpLocks noChangeShapeType="1"/>
            <a:stCxn id="17" idx="2"/>
          </p:cNvCxnSpPr>
          <p:nvPr/>
        </p:nvCxnSpPr>
        <p:spPr bwMode="auto">
          <a:xfrm rot="16200000" flipH="1">
            <a:off x="5803392" y="3892805"/>
            <a:ext cx="615974" cy="0"/>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1" name="Straight Arrow Connector 20"/>
          <p:cNvCxnSpPr>
            <a:cxnSpLocks noChangeShapeType="1"/>
            <a:stCxn id="15" idx="2"/>
          </p:cNvCxnSpPr>
          <p:nvPr/>
        </p:nvCxnSpPr>
        <p:spPr bwMode="auto">
          <a:xfrm rot="16200000" flipH="1">
            <a:off x="8750575" y="3892805"/>
            <a:ext cx="615974" cy="0"/>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2" name="Straight Arrow Connector 21"/>
          <p:cNvCxnSpPr>
            <a:cxnSpLocks noChangeShapeType="1"/>
            <a:stCxn id="16" idx="2"/>
            <a:endCxn id="8" idx="0"/>
          </p:cNvCxnSpPr>
          <p:nvPr/>
        </p:nvCxnSpPr>
        <p:spPr bwMode="auto">
          <a:xfrm rot="16200000" flipH="1">
            <a:off x="7279610" y="3893680"/>
            <a:ext cx="610723" cy="0"/>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3" name="Straight Arrow Connector 22"/>
          <p:cNvCxnSpPr>
            <a:cxnSpLocks noChangeShapeType="1"/>
            <a:stCxn id="7" idx="3"/>
            <a:endCxn id="8" idx="1"/>
          </p:cNvCxnSpPr>
          <p:nvPr/>
        </p:nvCxnSpPr>
        <p:spPr bwMode="auto">
          <a:xfrm>
            <a:off x="3732982" y="4529778"/>
            <a:ext cx="1827113" cy="0"/>
          </a:xfrm>
          <a:prstGeom prst="straightConnector1">
            <a:avLst/>
          </a:prstGeom>
          <a:noFill/>
          <a:ln w="25400">
            <a:solidFill>
              <a:srgbClr val="6B4196"/>
            </a:solidFill>
            <a:round/>
            <a:headEnd type="arrow" w="med" len="med"/>
            <a:tailEnd type="arrow" w="med" len="med"/>
          </a:ln>
          <a:effectLst>
            <a:outerShdw dist="20000" dir="5400000" rotWithShape="0">
              <a:srgbClr val="808080">
                <a:alpha val="37999"/>
              </a:srgbClr>
            </a:outerShdw>
          </a:effectLst>
        </p:spPr>
      </p:cxnSp>
      <p:cxnSp>
        <p:nvCxnSpPr>
          <p:cNvPr id="24" name="Straight Arrow Connector 23"/>
          <p:cNvCxnSpPr>
            <a:cxnSpLocks noChangeShapeType="1"/>
            <a:stCxn id="37" idx="3"/>
            <a:endCxn id="12" idx="1"/>
          </p:cNvCxnSpPr>
          <p:nvPr/>
        </p:nvCxnSpPr>
        <p:spPr bwMode="auto">
          <a:xfrm>
            <a:off x="1820351" y="3082996"/>
            <a:ext cx="811812" cy="1345"/>
          </a:xfrm>
          <a:prstGeom prst="straightConnector1">
            <a:avLst/>
          </a:prstGeom>
          <a:noFill/>
          <a:ln w="25400">
            <a:solidFill>
              <a:srgbClr val="000000"/>
            </a:solidFill>
            <a:round/>
            <a:headEnd/>
            <a:tailEnd type="arrow" w="med" len="med"/>
          </a:ln>
          <a:effectLst/>
        </p:spPr>
      </p:cxnSp>
      <p:cxnSp>
        <p:nvCxnSpPr>
          <p:cNvPr id="25" name="Straight Arrow Connector 24"/>
          <p:cNvCxnSpPr>
            <a:cxnSpLocks noChangeShapeType="1"/>
            <a:stCxn id="17" idx="3"/>
            <a:endCxn id="16" idx="1"/>
          </p:cNvCxnSpPr>
          <p:nvPr/>
        </p:nvCxnSpPr>
        <p:spPr bwMode="auto">
          <a:xfrm>
            <a:off x="6662665" y="3080840"/>
            <a:ext cx="371023" cy="3500"/>
          </a:xfrm>
          <a:prstGeom prst="straightConnector1">
            <a:avLst/>
          </a:prstGeom>
          <a:noFill/>
          <a:ln w="25400">
            <a:solidFill>
              <a:srgbClr val="000000"/>
            </a:solidFill>
            <a:round/>
            <a:headEnd/>
            <a:tailEnd type="arrow" w="med" len="med"/>
          </a:ln>
          <a:effectLst>
            <a:outerShdw dist="20000" dir="5400000" rotWithShape="0">
              <a:srgbClr val="808080">
                <a:alpha val="37999"/>
              </a:srgbClr>
            </a:outerShdw>
          </a:effectLst>
        </p:spPr>
      </p:cxnSp>
      <p:cxnSp>
        <p:nvCxnSpPr>
          <p:cNvPr id="26" name="Straight Arrow Connector 25"/>
          <p:cNvCxnSpPr>
            <a:cxnSpLocks noChangeShapeType="1"/>
            <a:stCxn id="16" idx="3"/>
            <a:endCxn id="15" idx="1"/>
          </p:cNvCxnSpPr>
          <p:nvPr/>
        </p:nvCxnSpPr>
        <p:spPr bwMode="auto">
          <a:xfrm flipV="1">
            <a:off x="8134506" y="3080840"/>
            <a:ext cx="374523" cy="3500"/>
          </a:xfrm>
          <a:prstGeom prst="straightConnector1">
            <a:avLst/>
          </a:prstGeom>
          <a:noFill/>
          <a:ln w="25400">
            <a:solidFill>
              <a:srgbClr val="000000"/>
            </a:solidFill>
            <a:round/>
            <a:headEnd/>
            <a:tailEnd type="arrow" w="med" len="med"/>
          </a:ln>
          <a:effectLst>
            <a:outerShdw dist="20000" dir="5400000" rotWithShape="0">
              <a:srgbClr val="808080">
                <a:alpha val="37999"/>
              </a:srgbClr>
            </a:outerShdw>
          </a:effectLst>
        </p:spPr>
      </p:cxnSp>
      <p:sp>
        <p:nvSpPr>
          <p:cNvPr id="30" name="TextBox 80"/>
          <p:cNvSpPr txBox="1">
            <a:spLocks noChangeArrowheads="1"/>
          </p:cNvSpPr>
          <p:nvPr/>
        </p:nvSpPr>
        <p:spPr bwMode="auto">
          <a:xfrm>
            <a:off x="1559889" y="3657264"/>
            <a:ext cx="1327582" cy="501878"/>
          </a:xfrm>
          <a:prstGeom prst="rect">
            <a:avLst/>
          </a:prstGeom>
          <a:noFill/>
          <a:ln w="9525">
            <a:noFill/>
            <a:miter lim="800000"/>
            <a:headEnd/>
            <a:tailEnd/>
          </a:ln>
        </p:spPr>
        <p:txBody>
          <a:bodyPr wrap="square" lIns="100783" tIns="50392" rIns="100783" bIns="50392">
            <a:spAutoFit/>
          </a:bodyPr>
          <a:lstStyle/>
          <a:p>
            <a:pPr algn="ctr" defTabSz="1007943" eaLnBrk="0">
              <a:lnSpc>
                <a:spcPct val="100000"/>
              </a:lnSpc>
              <a:buClrTx/>
              <a:buSzTx/>
            </a:pPr>
            <a:r>
              <a:rPr lang="en-US" sz="1300" dirty="0">
                <a:solidFill>
                  <a:srgbClr val="336699"/>
                </a:solidFill>
                <a:latin typeface="Calibri" charset="0"/>
                <a:ea typeface="ＭＳ Ｐゴシック" charset="-128"/>
              </a:rPr>
              <a:t>Kernel – Component API</a:t>
            </a:r>
          </a:p>
        </p:txBody>
      </p:sp>
      <p:sp>
        <p:nvSpPr>
          <p:cNvPr id="31" name="TextBox 82"/>
          <p:cNvSpPr txBox="1">
            <a:spLocks noChangeArrowheads="1"/>
          </p:cNvSpPr>
          <p:nvPr/>
        </p:nvSpPr>
        <p:spPr bwMode="auto">
          <a:xfrm>
            <a:off x="4015498" y="4550777"/>
            <a:ext cx="1298836" cy="305329"/>
          </a:xfrm>
          <a:prstGeom prst="rect">
            <a:avLst/>
          </a:prstGeom>
          <a:noFill/>
          <a:ln w="9525">
            <a:noFill/>
            <a:miter lim="800000"/>
            <a:headEnd/>
            <a:tailEnd/>
          </a:ln>
        </p:spPr>
        <p:txBody>
          <a:bodyPr wrap="none" lIns="100783" tIns="50392" rIns="100783" bIns="50392">
            <a:spAutoFit/>
          </a:bodyPr>
          <a:lstStyle/>
          <a:p>
            <a:pPr algn="ctr" defTabSz="1007943" eaLnBrk="0">
              <a:lnSpc>
                <a:spcPct val="100000"/>
              </a:lnSpc>
              <a:buClrTx/>
              <a:buSzTx/>
            </a:pPr>
            <a:r>
              <a:rPr lang="en-US" sz="1300">
                <a:solidFill>
                  <a:srgbClr val="8E46B6"/>
                </a:solidFill>
                <a:latin typeface="Calibri" charset="0"/>
                <a:ea typeface="ＭＳ Ｐゴシック" charset="-128"/>
              </a:rPr>
              <a:t>Inter-Kernel API</a:t>
            </a:r>
          </a:p>
        </p:txBody>
      </p:sp>
      <p:cxnSp>
        <p:nvCxnSpPr>
          <p:cNvPr id="32" name="Curved Connector 31"/>
          <p:cNvCxnSpPr>
            <a:stCxn id="12" idx="3"/>
            <a:endCxn id="17" idx="1"/>
          </p:cNvCxnSpPr>
          <p:nvPr/>
        </p:nvCxnSpPr>
        <p:spPr bwMode="auto">
          <a:xfrm flipV="1">
            <a:off x="3732982" y="3080840"/>
            <a:ext cx="1827113" cy="3500"/>
          </a:xfrm>
          <a:prstGeom prst="curvedConnector3">
            <a:avLst>
              <a:gd name="adj1" fmla="val 50000"/>
            </a:avLst>
          </a:prstGeom>
          <a:noFill/>
          <a:ln w="25400" cap="flat" cmpd="sng" algn="ctr">
            <a:solidFill>
              <a:schemeClr val="tx1">
                <a:lumMod val="50000"/>
              </a:schemeClr>
            </a:solidFill>
            <a:prstDash val="dash"/>
            <a:round/>
            <a:headEnd type="none" w="med" len="med"/>
            <a:tailEnd type="arrow"/>
          </a:ln>
          <a:effectLst/>
        </p:spPr>
      </p:cxnSp>
      <p:sp>
        <p:nvSpPr>
          <p:cNvPr id="33" name="Content Placeholder 4"/>
          <p:cNvSpPr txBox="1">
            <a:spLocks/>
          </p:cNvSpPr>
          <p:nvPr/>
        </p:nvSpPr>
        <p:spPr>
          <a:xfrm>
            <a:off x="329811" y="5456237"/>
            <a:ext cx="9382331" cy="1744309"/>
          </a:xfrm>
          <a:prstGeom prst="rect">
            <a:avLst/>
          </a:prstGeom>
        </p:spPr>
        <p:txBody>
          <a:bodyPr lIns="100783" tIns="50392" rIns="100783" bIns="50392"/>
          <a:lstStyle/>
          <a:p>
            <a:pPr marL="194220" indent="-194220" defTabSz="1007838" eaLnBrk="0">
              <a:lnSpc>
                <a:spcPct val="100000"/>
              </a:lnSpc>
              <a:spcBef>
                <a:spcPct val="20000"/>
              </a:spcBef>
              <a:buSzPct val="65000"/>
              <a:buFont typeface="Wingdings" pitchFamily="2" charset="2"/>
              <a:buChar char="n"/>
              <a:defRPr/>
            </a:pPr>
            <a:r>
              <a:rPr lang="en-US" sz="2400" kern="0" dirty="0" smtClean="0">
                <a:solidFill>
                  <a:srgbClr val="080808"/>
                </a:solidFill>
                <a:latin typeface="Tahoma"/>
                <a:ea typeface="ＭＳ Ｐゴシック" charset="-128"/>
              </a:rPr>
              <a:t>Component models connected to form system models</a:t>
            </a:r>
            <a:endParaRPr lang="en-US" sz="2400" kern="0" dirty="0">
              <a:solidFill>
                <a:srgbClr val="080808"/>
              </a:solidFill>
              <a:latin typeface="Tahoma"/>
              <a:ea typeface="ＭＳ Ｐゴシック" charset="-128"/>
            </a:endParaRPr>
          </a:p>
          <a:p>
            <a:pPr marL="194220" indent="-194220" defTabSz="1007838" eaLnBrk="0">
              <a:lnSpc>
                <a:spcPct val="100000"/>
              </a:lnSpc>
              <a:spcBef>
                <a:spcPct val="20000"/>
              </a:spcBef>
              <a:buSzPct val="65000"/>
              <a:buFont typeface="Wingdings" pitchFamily="2" charset="2"/>
              <a:buChar char="n"/>
              <a:defRPr/>
            </a:pPr>
            <a:r>
              <a:rPr lang="en-US" sz="2400" kern="0" dirty="0" smtClean="0">
                <a:solidFill>
                  <a:srgbClr val="080808"/>
                </a:solidFill>
                <a:latin typeface="Tahoma"/>
                <a:ea typeface="ＭＳ Ｐゴシック" charset="-128"/>
              </a:rPr>
              <a:t>Full system emulation front-end </a:t>
            </a:r>
          </a:p>
          <a:p>
            <a:pPr marL="194220" indent="-194220" defTabSz="1007838" eaLnBrk="0">
              <a:lnSpc>
                <a:spcPct val="100000"/>
              </a:lnSpc>
              <a:spcBef>
                <a:spcPct val="20000"/>
              </a:spcBef>
              <a:buSzPct val="65000"/>
              <a:buFont typeface="Wingdings" pitchFamily="2" charset="2"/>
              <a:buChar char="n"/>
              <a:defRPr/>
            </a:pPr>
            <a:r>
              <a:rPr lang="en-US" sz="2400" kern="0" dirty="0" smtClean="0">
                <a:solidFill>
                  <a:srgbClr val="080808"/>
                </a:solidFill>
                <a:latin typeface="Tahoma"/>
                <a:ea typeface="ＭＳ Ｐゴシック" charset="-128"/>
              </a:rPr>
              <a:t>All time management is handled by the simulation kernel</a:t>
            </a:r>
            <a:endParaRPr lang="en-US" sz="2400" kern="0" dirty="0">
              <a:solidFill>
                <a:srgbClr val="080808"/>
              </a:solidFill>
              <a:latin typeface="Tahoma"/>
              <a:ea typeface="ＭＳ Ｐゴシック" charset="-128"/>
            </a:endParaRPr>
          </a:p>
          <a:p>
            <a:pPr marL="194220" indent="-194220" defTabSz="1007838" eaLnBrk="0">
              <a:lnSpc>
                <a:spcPct val="100000"/>
              </a:lnSpc>
              <a:spcBef>
                <a:spcPct val="20000"/>
              </a:spcBef>
              <a:buSzPct val="65000"/>
              <a:buFont typeface="Wingdings" pitchFamily="2" charset="2"/>
              <a:buChar char="n"/>
              <a:defRPr/>
            </a:pPr>
            <a:r>
              <a:rPr lang="en-US" sz="2400" kern="0" dirty="0">
                <a:solidFill>
                  <a:srgbClr val="080808"/>
                </a:solidFill>
                <a:latin typeface="Tahoma"/>
                <a:ea typeface="ＭＳ Ｐゴシック" charset="-128"/>
              </a:rPr>
              <a:t>APIs </a:t>
            </a:r>
            <a:r>
              <a:rPr lang="en-US" sz="2400" kern="0" dirty="0">
                <a:solidFill>
                  <a:srgbClr val="080808"/>
                </a:solidFill>
                <a:latin typeface="Tahoma"/>
                <a:ea typeface="ＭＳ Ｐゴシック" charset="-128"/>
                <a:sym typeface="Wingdings" pitchFamily="2" charset="2"/>
              </a:rPr>
              <a:t> key to integrating mature point tools</a:t>
            </a:r>
          </a:p>
        </p:txBody>
      </p:sp>
      <p:sp>
        <p:nvSpPr>
          <p:cNvPr id="39" name="TextBox 38"/>
          <p:cNvSpPr txBox="1"/>
          <p:nvPr/>
        </p:nvSpPr>
        <p:spPr>
          <a:xfrm>
            <a:off x="8408829" y="2112669"/>
            <a:ext cx="1579517" cy="305329"/>
          </a:xfrm>
          <a:prstGeom prst="rect">
            <a:avLst/>
          </a:prstGeom>
          <a:noFill/>
        </p:spPr>
        <p:txBody>
          <a:bodyPr wrap="none" lIns="100783" tIns="50392" rIns="100783" bIns="50392" rtlCol="0">
            <a:spAutoFit/>
          </a:bodyPr>
          <a:lstStyle/>
          <a:p>
            <a:pPr algn="ctr" defTabSz="1007943" eaLnBrk="0">
              <a:lnSpc>
                <a:spcPct val="100000"/>
              </a:lnSpc>
              <a:buClrTx/>
              <a:buSzTx/>
            </a:pPr>
            <a:r>
              <a:rPr lang="en-US" sz="1300" i="1" dirty="0">
                <a:solidFill>
                  <a:srgbClr val="080808"/>
                </a:solidFill>
                <a:latin typeface="Calibri" pitchFamily="34" charset="0"/>
                <a:ea typeface="ＭＳ Ｐゴシック" charset="-128"/>
              </a:rPr>
              <a:t>Logical Process (LP)</a:t>
            </a:r>
          </a:p>
        </p:txBody>
      </p:sp>
      <p:sp>
        <p:nvSpPr>
          <p:cNvPr id="43" name="TextBox 42"/>
          <p:cNvSpPr txBox="1"/>
          <p:nvPr/>
        </p:nvSpPr>
        <p:spPr>
          <a:xfrm>
            <a:off x="360466" y="2040095"/>
            <a:ext cx="1579517" cy="305329"/>
          </a:xfrm>
          <a:prstGeom prst="rect">
            <a:avLst/>
          </a:prstGeom>
          <a:noFill/>
        </p:spPr>
        <p:txBody>
          <a:bodyPr wrap="none" lIns="100783" tIns="50392" rIns="100783" bIns="50392" rtlCol="0">
            <a:spAutoFit/>
          </a:bodyPr>
          <a:lstStyle/>
          <a:p>
            <a:pPr algn="ctr" defTabSz="1007943" eaLnBrk="0">
              <a:lnSpc>
                <a:spcPct val="100000"/>
              </a:lnSpc>
              <a:buClrTx/>
              <a:buSzTx/>
            </a:pPr>
            <a:r>
              <a:rPr lang="en-US" sz="1300" i="1" dirty="0">
                <a:solidFill>
                  <a:srgbClr val="080808"/>
                </a:solidFill>
                <a:latin typeface="Calibri" pitchFamily="34" charset="0"/>
                <a:ea typeface="ＭＳ Ｐゴシック" charset="-128"/>
              </a:rPr>
              <a:t>Logical Process (LP)</a:t>
            </a:r>
          </a:p>
        </p:txBody>
      </p:sp>
      <p:sp>
        <p:nvSpPr>
          <p:cNvPr id="37" name="Rounded Rectangle 36"/>
          <p:cNvSpPr>
            <a:spLocks noChangeArrowheads="1"/>
          </p:cNvSpPr>
          <p:nvPr/>
        </p:nvSpPr>
        <p:spPr bwMode="auto">
          <a:xfrm>
            <a:off x="719532" y="2579016"/>
            <a:ext cx="1100819" cy="1007957"/>
          </a:xfrm>
          <a:prstGeom prst="roundRect">
            <a:avLst>
              <a:gd name="adj" fmla="val 16667"/>
            </a:avLst>
          </a:prstGeom>
          <a:solidFill>
            <a:schemeClr val="bg1">
              <a:lumMod val="75000"/>
            </a:schemeClr>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tIns="50392" rIns="0" bIns="50392" anchor="ctr"/>
          <a:lstStyle/>
          <a:p>
            <a:pPr algn="ctr" defTabSz="1007943" eaLnBrk="0" fontAlgn="auto">
              <a:lnSpc>
                <a:spcPct val="100000"/>
              </a:lnSpc>
              <a:spcBef>
                <a:spcPts val="0"/>
              </a:spcBef>
              <a:spcAft>
                <a:spcPts val="0"/>
              </a:spcAft>
              <a:buClrTx/>
              <a:buSzTx/>
              <a:defRPr/>
            </a:pPr>
            <a:r>
              <a:rPr lang="en-US" sz="1500" dirty="0">
                <a:solidFill>
                  <a:srgbClr val="FF9999"/>
                </a:solidFill>
                <a:latin typeface="Tahoma"/>
                <a:ea typeface="ＭＳ Ｐゴシック" charset="-128"/>
              </a:rPr>
              <a:t>Component</a:t>
            </a:r>
          </a:p>
        </p:txBody>
      </p:sp>
      <p:sp>
        <p:nvSpPr>
          <p:cNvPr id="40" name="TextBox 79"/>
          <p:cNvSpPr txBox="1">
            <a:spLocks noChangeArrowheads="1"/>
          </p:cNvSpPr>
          <p:nvPr/>
        </p:nvSpPr>
        <p:spPr bwMode="auto">
          <a:xfrm>
            <a:off x="4083326" y="2570095"/>
            <a:ext cx="1255775" cy="501878"/>
          </a:xfrm>
          <a:prstGeom prst="rect">
            <a:avLst/>
          </a:prstGeom>
          <a:noFill/>
          <a:ln w="9525">
            <a:noFill/>
            <a:miter lim="800000"/>
            <a:headEnd/>
            <a:tailEnd/>
          </a:ln>
        </p:spPr>
        <p:txBody>
          <a:bodyPr wrap="square" lIns="100783" tIns="50392" rIns="100783" bIns="50392">
            <a:spAutoFit/>
          </a:bodyPr>
          <a:lstStyle/>
          <a:p>
            <a:pPr algn="ctr" defTabSz="1007943" eaLnBrk="0">
              <a:lnSpc>
                <a:spcPct val="100000"/>
              </a:lnSpc>
              <a:buClrTx/>
              <a:buSzTx/>
            </a:pPr>
            <a:r>
              <a:rPr lang="en-US" sz="1300" dirty="0" smtClean="0">
                <a:solidFill>
                  <a:srgbClr val="000090"/>
                </a:solidFill>
                <a:latin typeface="Calibri" charset="0"/>
                <a:ea typeface="ＭＳ Ｐゴシック" charset="-128"/>
              </a:rPr>
              <a:t>Inter-component API</a:t>
            </a:r>
            <a:endParaRPr lang="en-US" sz="1300" dirty="0">
              <a:solidFill>
                <a:srgbClr val="000090"/>
              </a:solidFill>
              <a:latin typeface="Calibri" charset="0"/>
              <a:ea typeface="ＭＳ Ｐゴシック" charset="-128"/>
            </a:endParaRPr>
          </a:p>
        </p:txBody>
      </p:sp>
      <p:sp>
        <p:nvSpPr>
          <p:cNvPr id="41" name="Rounded Rectangle 40"/>
          <p:cNvSpPr/>
          <p:nvPr/>
        </p:nvSpPr>
        <p:spPr bwMode="auto">
          <a:xfrm>
            <a:off x="1337365" y="1128891"/>
            <a:ext cx="7219071" cy="572530"/>
          </a:xfrm>
          <a:prstGeom prst="roundRect">
            <a:avLst/>
          </a:prstGeom>
          <a:solidFill>
            <a:schemeClr val="bg1">
              <a:lumMod val="20000"/>
              <a:lumOff val="80000"/>
            </a:schemeClr>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100783" tIns="50392" rIns="100783" bIns="50392" numCol="1" rtlCol="0" anchor="ctr" anchorCtr="0" compatLnSpc="1">
            <a:prstTxWarp prst="textNoShape">
              <a:avLst/>
            </a:prstTxWarp>
            <a:noAutofit/>
          </a:bodyPr>
          <a:lstStyle/>
          <a:p>
            <a:pPr algn="ctr" defTabSz="1007838" eaLnBrk="0">
              <a:lnSpc>
                <a:spcPct val="100000"/>
              </a:lnSpc>
              <a:buClrTx/>
              <a:buSzTx/>
            </a:pPr>
            <a:r>
              <a:rPr lang="en-US" sz="2200" dirty="0">
                <a:solidFill>
                  <a:srgbClr val="080808"/>
                </a:solidFill>
                <a:latin typeface="Tahoma" pitchFamily="34" charset="0"/>
                <a:ea typeface="ＭＳ Ｐゴシック" charset="-128"/>
              </a:rPr>
              <a:t>QSim Client/</a:t>
            </a:r>
            <a:r>
              <a:rPr lang="en-US" sz="2200" dirty="0" smtClean="0">
                <a:solidFill>
                  <a:srgbClr val="080808"/>
                </a:solidFill>
                <a:latin typeface="Tahoma" pitchFamily="34" charset="0"/>
                <a:ea typeface="ＭＳ Ｐゴシック" charset="-128"/>
              </a:rPr>
              <a:t>Server Emulator </a:t>
            </a:r>
            <a:endParaRPr lang="en-US" sz="2200" dirty="0">
              <a:solidFill>
                <a:srgbClr val="080808"/>
              </a:solidFill>
              <a:latin typeface="Tahoma" pitchFamily="34" charset="0"/>
              <a:ea typeface="ＭＳ Ｐゴシック" charset="-128"/>
            </a:endParaRPr>
          </a:p>
        </p:txBody>
      </p:sp>
      <p:cxnSp>
        <p:nvCxnSpPr>
          <p:cNvPr id="45" name="Straight Arrow Connector 44"/>
          <p:cNvCxnSpPr>
            <a:stCxn id="41" idx="2"/>
            <a:endCxn id="37" idx="0"/>
          </p:cNvCxnSpPr>
          <p:nvPr/>
        </p:nvCxnSpPr>
        <p:spPr bwMode="auto">
          <a:xfrm rot="5400000">
            <a:off x="2669624" y="301740"/>
            <a:ext cx="877596" cy="3676958"/>
          </a:xfrm>
          <a:prstGeom prst="straightConnector1">
            <a:avLst/>
          </a:prstGeom>
          <a:noFill/>
          <a:ln w="19050" cap="flat" cmpd="sng" algn="ctr">
            <a:solidFill>
              <a:srgbClr val="080808"/>
            </a:solidFill>
            <a:prstDash val="solid"/>
            <a:round/>
            <a:headEnd type="none" w="med" len="med"/>
            <a:tailEnd type="arrow"/>
          </a:ln>
          <a:effectLst/>
        </p:spPr>
      </p:cxnSp>
      <p:cxnSp>
        <p:nvCxnSpPr>
          <p:cNvPr id="47" name="Straight Arrow Connector 46"/>
          <p:cNvCxnSpPr>
            <a:stCxn id="41" idx="2"/>
            <a:endCxn id="12" idx="0"/>
          </p:cNvCxnSpPr>
          <p:nvPr/>
        </p:nvCxnSpPr>
        <p:spPr bwMode="auto">
          <a:xfrm rot="5400000">
            <a:off x="3625268" y="1258729"/>
            <a:ext cx="878941" cy="1764327"/>
          </a:xfrm>
          <a:prstGeom prst="straightConnector1">
            <a:avLst/>
          </a:prstGeom>
          <a:noFill/>
          <a:ln w="19050" cap="flat" cmpd="sng" algn="ctr">
            <a:solidFill>
              <a:srgbClr val="080808"/>
            </a:solidFill>
            <a:prstDash val="solid"/>
            <a:round/>
            <a:headEnd type="none" w="med" len="med"/>
            <a:tailEnd type="arrow"/>
          </a:ln>
          <a:effectLst/>
        </p:spPr>
      </p:cxnSp>
      <p:cxnSp>
        <p:nvCxnSpPr>
          <p:cNvPr id="50" name="Straight Arrow Connector 49"/>
          <p:cNvCxnSpPr>
            <a:stCxn id="41" idx="2"/>
            <a:endCxn id="17" idx="0"/>
          </p:cNvCxnSpPr>
          <p:nvPr/>
        </p:nvCxnSpPr>
        <p:spPr bwMode="auto">
          <a:xfrm rot="16200000" flipH="1">
            <a:off x="5091420" y="1556902"/>
            <a:ext cx="875441" cy="1164481"/>
          </a:xfrm>
          <a:prstGeom prst="straightConnector1">
            <a:avLst/>
          </a:prstGeom>
          <a:noFill/>
          <a:ln w="19050" cap="flat" cmpd="sng" algn="ctr">
            <a:solidFill>
              <a:srgbClr val="080808"/>
            </a:solidFill>
            <a:prstDash val="solid"/>
            <a:round/>
            <a:headEnd type="none" w="med" len="med"/>
            <a:tailEnd type="arrow"/>
          </a:ln>
          <a:effectLst/>
        </p:spPr>
      </p:cxnSp>
      <p:cxnSp>
        <p:nvCxnSpPr>
          <p:cNvPr id="52" name="Straight Arrow Connector 51"/>
          <p:cNvCxnSpPr>
            <a:endCxn id="16" idx="0"/>
          </p:cNvCxnSpPr>
          <p:nvPr/>
        </p:nvCxnSpPr>
        <p:spPr bwMode="auto">
          <a:xfrm>
            <a:off x="4975796" y="1709490"/>
            <a:ext cx="2608300" cy="870872"/>
          </a:xfrm>
          <a:prstGeom prst="straightConnector1">
            <a:avLst/>
          </a:prstGeom>
          <a:noFill/>
          <a:ln w="19050" cap="flat" cmpd="sng" algn="ctr">
            <a:solidFill>
              <a:srgbClr val="080808"/>
            </a:solidFill>
            <a:prstDash val="solid"/>
            <a:round/>
            <a:headEnd type="none" w="med" len="med"/>
            <a:tailEnd type="arrow"/>
          </a:ln>
          <a:effectLst/>
        </p:spPr>
      </p:cxnSp>
      <p:cxnSp>
        <p:nvCxnSpPr>
          <p:cNvPr id="54" name="Straight Arrow Connector 53"/>
          <p:cNvCxnSpPr>
            <a:stCxn id="41" idx="2"/>
            <a:endCxn id="15" idx="0"/>
          </p:cNvCxnSpPr>
          <p:nvPr/>
        </p:nvCxnSpPr>
        <p:spPr bwMode="auto">
          <a:xfrm rot="16200000" flipH="1">
            <a:off x="6565449" y="82872"/>
            <a:ext cx="875441" cy="4112538"/>
          </a:xfrm>
          <a:prstGeom prst="straightConnector1">
            <a:avLst/>
          </a:prstGeom>
          <a:noFill/>
          <a:ln w="19050" cap="flat" cmpd="sng" algn="ctr">
            <a:solidFill>
              <a:srgbClr val="080808"/>
            </a:solidFill>
            <a:prstDash val="solid"/>
            <a:round/>
            <a:headEnd type="none" w="med" len="med"/>
            <a:tailEnd type="arrow"/>
          </a:ln>
          <a:effectLst/>
        </p:spPr>
      </p:cxnSp>
      <p:sp>
        <p:nvSpPr>
          <p:cNvPr id="44" name="Slide Number Placeholder 1"/>
          <p:cNvSpPr txBox="1">
            <a:spLocks noGrp="1"/>
          </p:cNvSpPr>
          <p:nvPr/>
        </p:nvSpPr>
        <p:spPr bwMode="auto">
          <a:xfrm>
            <a:off x="9443587" y="7288264"/>
            <a:ext cx="637039" cy="271413"/>
          </a:xfrm>
          <a:prstGeom prst="rect">
            <a:avLst/>
          </a:prstGeom>
          <a:noFill/>
          <a:ln w="9525">
            <a:noFill/>
            <a:miter lim="800000"/>
            <a:headEnd/>
            <a:tailEnd/>
          </a:ln>
        </p:spPr>
        <p:txBody>
          <a:bodyPr wrap="square" lIns="100783" tIns="50392" rIns="100783" bIns="50392">
            <a:spAutoFit/>
          </a:bodyPr>
          <a:lstStyle/>
          <a:p>
            <a:pPr algn="r" defTabSz="1007943" eaLnBrk="0">
              <a:lnSpc>
                <a:spcPct val="100000"/>
              </a:lnSpc>
              <a:buClrTx/>
              <a:buSzTx/>
            </a:pPr>
            <a:fld id="{644C7418-DC1C-4619-A5FC-8F0FCE3AFA75}" type="slidenum">
              <a:rPr lang="en-US" sz="1100" b="1">
                <a:solidFill>
                  <a:srgbClr val="FFFFFF"/>
                </a:solidFill>
                <a:latin typeface="Tahoma" pitchFamily="34" charset="0"/>
                <a:ea typeface="ＭＳ Ｐゴシック" charset="-128"/>
              </a:rPr>
              <a:pPr algn="r" defTabSz="1007943" eaLnBrk="0">
                <a:lnSpc>
                  <a:spcPct val="100000"/>
                </a:lnSpc>
                <a:buClrTx/>
                <a:buSzTx/>
              </a:pPr>
              <a:t>15</a:t>
            </a:fld>
            <a:endParaRPr lang="en-US" sz="1100" b="1" dirty="0">
              <a:solidFill>
                <a:srgbClr val="FFFFFF"/>
              </a:solidFill>
              <a:latin typeface="Tahoma" pitchFamily="34" charset="0"/>
              <a:ea typeface="ＭＳ Ｐゴシック" charset="-128"/>
            </a:endParaRPr>
          </a:p>
        </p:txBody>
      </p:sp>
      <p:sp>
        <p:nvSpPr>
          <p:cNvPr id="46" name="TextBox 45"/>
          <p:cNvSpPr txBox="1"/>
          <p:nvPr/>
        </p:nvSpPr>
        <p:spPr>
          <a:xfrm>
            <a:off x="6107112" y="1722437"/>
            <a:ext cx="1544484" cy="301823"/>
          </a:xfrm>
          <a:prstGeom prst="rect">
            <a:avLst/>
          </a:prstGeom>
          <a:noFill/>
        </p:spPr>
        <p:txBody>
          <a:bodyPr wrap="none" lIns="100783" tIns="50392" rIns="100783" bIns="50392" rtlCol="0">
            <a:spAutoFit/>
          </a:bodyPr>
          <a:lstStyle/>
          <a:p>
            <a:pPr algn="ctr" defTabSz="1007943" eaLnBrk="0">
              <a:lnSpc>
                <a:spcPct val="100000"/>
              </a:lnSpc>
              <a:buClrTx/>
              <a:buSzTx/>
            </a:pPr>
            <a:r>
              <a:rPr lang="en-US" sz="1300" i="1" dirty="0" smtClean="0">
                <a:solidFill>
                  <a:srgbClr val="080808"/>
                </a:solidFill>
                <a:latin typeface="Calibri" pitchFamily="34" charset="0"/>
                <a:ea typeface="ＭＳ Ｐゴシック" charset="-128"/>
              </a:rPr>
              <a:t>Instruction streams</a:t>
            </a:r>
            <a:endParaRPr lang="en-US" sz="1300" i="1" dirty="0">
              <a:solidFill>
                <a:srgbClr val="080808"/>
              </a:solidFill>
              <a:latin typeface="Calibri" pitchFamily="34" charset="0"/>
              <a:ea typeface="ＭＳ Ｐゴシック" charset="-128"/>
            </a:endParaRPr>
          </a:p>
        </p:txBody>
      </p:sp>
      <p:sp>
        <p:nvSpPr>
          <p:cNvPr id="2" name="Slide Number Placeholder 1"/>
          <p:cNvSpPr>
            <a:spLocks noGrp="1"/>
          </p:cNvSpPr>
          <p:nvPr>
            <p:ph type="sldNum" sz="quarter" idx="10"/>
          </p:nvPr>
        </p:nvSpPr>
        <p:spPr/>
        <p:txBody>
          <a:bodyPr/>
          <a:lstStyle/>
          <a:p>
            <a:fld id="{749B7D15-C262-4ED0-9E5E-CF4A35BB834D}" type="slidenum">
              <a:rPr lang="en-US" smtClean="0">
                <a:solidFill>
                  <a:srgbClr val="E5FFFF"/>
                </a:solidFill>
              </a:rPr>
              <a:pPr/>
              <a:t>15</a:t>
            </a:fld>
            <a:endParaRPr lang="en-US">
              <a:solidFill>
                <a:srgbClr val="E5FFFF"/>
              </a:solidFill>
            </a:endParaRPr>
          </a:p>
        </p:txBody>
      </p:sp>
    </p:spTree>
    <p:extLst>
      <p:ext uri="{BB962C8B-B14F-4D97-AF65-F5344CB8AC3E}">
        <p14:creationId xmlns:p14="http://schemas.microsoft.com/office/powerpoint/2010/main" val="370661115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2D6286E2-8EAC-407C-95A1-0AF625A1390E}" type="slidenum">
              <a:rPr lang="en-US">
                <a:solidFill>
                  <a:srgbClr val="E5FFFF"/>
                </a:solidFill>
              </a:rPr>
              <a:pPr/>
              <a:t>150</a:t>
            </a:fld>
            <a:endParaRPr lang="en-US">
              <a:solidFill>
                <a:srgbClr val="E5FFFF"/>
              </a:solidFill>
            </a:endParaRPr>
          </a:p>
        </p:txBody>
      </p:sp>
      <p:sp>
        <p:nvSpPr>
          <p:cNvPr id="24578" name="Rectangle 2"/>
          <p:cNvSpPr>
            <a:spLocks noGrp="1" noChangeArrowheads="1"/>
          </p:cNvSpPr>
          <p:nvPr>
            <p:ph type="title" idx="4294967295"/>
          </p:nvPr>
        </p:nvSpPr>
        <p:spPr>
          <a:xfrm>
            <a:off x="0" y="352425"/>
            <a:ext cx="7961313" cy="655638"/>
          </a:xfrm>
          <a:ln/>
        </p:spPr>
        <p:txBody>
          <a:bodyPr/>
          <a:lstStyle/>
          <a:p>
            <a:pPr>
              <a:spcBef>
                <a:spcPts val="1550"/>
              </a:spcBef>
            </a:pPr>
            <a:r>
              <a:rPr lang="en-US" dirty="0" smtClean="0">
                <a:ea typeface="Gill Sans" charset="0"/>
                <a:cs typeface="Gill Sans" charset="0"/>
              </a:rPr>
              <a:t>Power Capping Controller</a:t>
            </a:r>
            <a:endParaRPr lang="en-US" dirty="0">
              <a:ea typeface="Gill Sans" charset="0"/>
              <a:cs typeface="Gill Sans" charset="0"/>
            </a:endParaRPr>
          </a:p>
        </p:txBody>
      </p:sp>
      <p:pic>
        <p:nvPicPr>
          <p:cNvPr id="24579"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751" y="1553033"/>
            <a:ext cx="3957432" cy="3234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pic>
        <p:nvPicPr>
          <p:cNvPr id="24580"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191" y="503978"/>
            <a:ext cx="4021421" cy="666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sp>
        <p:nvSpPr>
          <p:cNvPr id="24582" name="Rectangle 6"/>
          <p:cNvSpPr>
            <a:spLocks/>
          </p:cNvSpPr>
          <p:nvPr/>
        </p:nvSpPr>
        <p:spPr bwMode="auto">
          <a:xfrm>
            <a:off x="168011" y="4808793"/>
            <a:ext cx="5376332" cy="15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98316" rIns="0" bIns="98316"/>
          <a:lstStyle/>
          <a:p>
            <a:pPr marL="377548" indent="-377548" defTabSz="1006899" hangingPunct="1">
              <a:lnSpc>
                <a:spcPct val="100000"/>
              </a:lnSpc>
              <a:spcBef>
                <a:spcPts val="1550"/>
              </a:spcBef>
              <a:buClr>
                <a:srgbClr val="003562"/>
              </a:buClr>
              <a:buSzPct val="110000"/>
              <a:buFont typeface="Wingdings" pitchFamily="2" charset="2"/>
              <a:buChar char="§"/>
            </a:pPr>
            <a:r>
              <a:rPr lang="en-US" sz="2300" dirty="0">
                <a:solidFill>
                  <a:srgbClr val="000000"/>
                </a:solidFill>
                <a:ea typeface="Gill Sans" charset="0"/>
                <a:cs typeface="Gill Sans" charset="0"/>
              </a:rPr>
              <a:t>High fixed-gain controller over-reacts to high power cores, whereas low </a:t>
            </a:r>
            <a:r>
              <a:rPr lang="en-US" sz="2300" dirty="0">
                <a:solidFill>
                  <a:srgbClr val="003562"/>
                </a:solidFill>
                <a:ea typeface="Gill Sans" charset="0"/>
                <a:cs typeface="Gill Sans" charset="0"/>
              </a:rPr>
              <a:t>fixed-gain control is </a:t>
            </a:r>
            <a:r>
              <a:rPr lang="en-US" sz="2300" dirty="0">
                <a:solidFill>
                  <a:srgbClr val="FF0000"/>
                </a:solidFill>
                <a:ea typeface="Gill Sans" charset="0"/>
                <a:cs typeface="Gill Sans" charset="0"/>
              </a:rPr>
              <a:t>slow to react </a:t>
            </a:r>
            <a:r>
              <a:rPr lang="en-US" sz="2300" dirty="0">
                <a:solidFill>
                  <a:srgbClr val="000000"/>
                </a:solidFill>
                <a:ea typeface="Gill Sans" charset="0"/>
                <a:cs typeface="Gill Sans" charset="0"/>
              </a:rPr>
              <a:t>to low power cores</a:t>
            </a:r>
            <a:r>
              <a:rPr lang="en-US" sz="2300" dirty="0">
                <a:solidFill>
                  <a:srgbClr val="003562"/>
                </a:solidFill>
                <a:ea typeface="Gill Sans" charset="0"/>
                <a:cs typeface="Gill Sans" charset="0"/>
              </a:rPr>
              <a:t>.</a:t>
            </a:r>
          </a:p>
        </p:txBody>
      </p:sp>
      <p:sp>
        <p:nvSpPr>
          <p:cNvPr id="24583" name="Rectangle 7"/>
          <p:cNvSpPr>
            <a:spLocks/>
          </p:cNvSpPr>
          <p:nvPr/>
        </p:nvSpPr>
        <p:spPr bwMode="auto">
          <a:xfrm>
            <a:off x="0" y="6635715"/>
            <a:ext cx="5712354" cy="41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1460" bIns="0"/>
          <a:lstStyle/>
          <a:p>
            <a:pPr marL="30724" defTabSz="1006899" hangingPunct="1">
              <a:lnSpc>
                <a:spcPct val="100000"/>
              </a:lnSpc>
              <a:buClrTx/>
              <a:buSzTx/>
            </a:pPr>
            <a:r>
              <a:rPr lang="en-US" sz="1300" i="1" dirty="0">
                <a:solidFill>
                  <a:srgbClr val="000000"/>
                </a:solidFill>
                <a:ea typeface="Gill Sans" charset="0"/>
                <a:cs typeface="Gill Sans" charset="0"/>
              </a:rPr>
              <a:t>N. </a:t>
            </a:r>
            <a:r>
              <a:rPr lang="en-US" sz="1300" i="1" dirty="0" err="1">
                <a:solidFill>
                  <a:srgbClr val="000000"/>
                </a:solidFill>
                <a:ea typeface="Gill Sans" charset="0"/>
                <a:cs typeface="Gill Sans" charset="0"/>
              </a:rPr>
              <a:t>Almoosa</a:t>
            </a:r>
            <a:r>
              <a:rPr lang="en-US" sz="1300" i="1" dirty="0">
                <a:solidFill>
                  <a:srgbClr val="000000"/>
                </a:solidFill>
                <a:ea typeface="Gill Sans" charset="0"/>
                <a:cs typeface="Gill Sans" charset="0"/>
              </a:rPr>
              <a:t>, W. Song, Y. </a:t>
            </a:r>
            <a:r>
              <a:rPr lang="en-US" sz="1300" i="1" dirty="0" err="1">
                <a:solidFill>
                  <a:srgbClr val="000000"/>
                </a:solidFill>
                <a:ea typeface="Gill Sans" charset="0"/>
                <a:cs typeface="Gill Sans" charset="0"/>
              </a:rPr>
              <a:t>Wardi</a:t>
            </a:r>
            <a:r>
              <a:rPr lang="en-US" sz="1300" i="1" dirty="0">
                <a:solidFill>
                  <a:srgbClr val="000000"/>
                </a:solidFill>
                <a:ea typeface="Gill Sans" charset="0"/>
                <a:cs typeface="Gill Sans" charset="0"/>
              </a:rPr>
              <a:t>, and S. Yalamanchili, “A Power Capping Controller for Multicore Processors,” American Control Conf., June 2012.</a:t>
            </a:r>
          </a:p>
        </p:txBody>
      </p:sp>
      <p:cxnSp>
        <p:nvCxnSpPr>
          <p:cNvPr id="3" name="Straight Arrow Connector 2"/>
          <p:cNvCxnSpPr/>
          <p:nvPr/>
        </p:nvCxnSpPr>
        <p:spPr bwMode="auto">
          <a:xfrm>
            <a:off x="1512094" y="1595931"/>
            <a:ext cx="840052" cy="167993"/>
          </a:xfrm>
          <a:prstGeom prst="straightConnector1">
            <a:avLst/>
          </a:prstGeom>
          <a:solidFill>
            <a:schemeClr val="accent1"/>
          </a:solidFill>
          <a:ln w="38100" cap="flat" cmpd="sng" algn="ctr">
            <a:solidFill>
              <a:srgbClr val="FF3300"/>
            </a:solidFill>
            <a:prstDash val="solid"/>
            <a:round/>
            <a:headEnd type="none" w="med" len="med"/>
            <a:tailEnd type="arrow"/>
          </a:ln>
          <a:effectLst/>
        </p:spPr>
      </p:cxnSp>
      <p:sp>
        <p:nvSpPr>
          <p:cNvPr id="4" name="TextBox 3"/>
          <p:cNvSpPr txBox="1"/>
          <p:nvPr/>
        </p:nvSpPr>
        <p:spPr>
          <a:xfrm>
            <a:off x="32071" y="1175960"/>
            <a:ext cx="1656237" cy="378660"/>
          </a:xfrm>
          <a:prstGeom prst="rect">
            <a:avLst/>
          </a:prstGeom>
          <a:noFill/>
        </p:spPr>
        <p:txBody>
          <a:bodyPr wrap="none" lIns="100673" tIns="50339" rIns="100673" bIns="50339" rtlCol="0">
            <a:spAutoFit/>
          </a:bodyPr>
          <a:lstStyle/>
          <a:p>
            <a:pPr defTabSz="1006899" hangingPunct="1">
              <a:lnSpc>
                <a:spcPct val="100000"/>
              </a:lnSpc>
              <a:buClrTx/>
              <a:buSzTx/>
            </a:pPr>
            <a:r>
              <a:rPr lang="en-US" i="1" dirty="0">
                <a:solidFill>
                  <a:srgbClr val="FF0000"/>
                </a:solidFill>
                <a:ea typeface="굴림" pitchFamily="34" charset="-127"/>
              </a:rPr>
              <a:t>New set point </a:t>
            </a:r>
          </a:p>
        </p:txBody>
      </p:sp>
    </p:spTree>
    <p:extLst>
      <p:ext uri="{BB962C8B-B14F-4D97-AF65-F5344CB8AC3E}">
        <p14:creationId xmlns:p14="http://schemas.microsoft.com/office/powerpoint/2010/main" val="1663462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8524" y="414733"/>
            <a:ext cx="9373581" cy="677220"/>
          </a:xfrm>
        </p:spPr>
        <p:txBody>
          <a:bodyPr/>
          <a:lstStyle/>
          <a:p>
            <a:r>
              <a:rPr lang="en-US" dirty="0" smtClean="0"/>
              <a:t>Throughput Regulation: Adaptive</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151</a:t>
            </a:fld>
            <a:endParaRPr lang="en-US">
              <a:solidFill>
                <a:srgbClr val="E5FFFF"/>
              </a:solidFill>
            </a:endParaRPr>
          </a:p>
        </p:txBody>
      </p:sp>
      <p:pic>
        <p:nvPicPr>
          <p:cNvPr id="8" name="Picture 7"/>
          <p:cNvPicPr>
            <a:picLocks noChangeAspect="1"/>
          </p:cNvPicPr>
          <p:nvPr/>
        </p:nvPicPr>
        <p:blipFill>
          <a:blip r:embed="rId2"/>
          <a:stretch>
            <a:fillRect/>
          </a:stretch>
        </p:blipFill>
        <p:spPr>
          <a:xfrm>
            <a:off x="168011" y="1091954"/>
            <a:ext cx="4996604" cy="3611845"/>
          </a:xfrm>
          <a:prstGeom prst="rect">
            <a:avLst/>
          </a:prstGeom>
        </p:spPr>
      </p:pic>
      <p:pic>
        <p:nvPicPr>
          <p:cNvPr id="5" name="Picture 4"/>
          <p:cNvPicPr>
            <a:picLocks noChangeAspect="1"/>
          </p:cNvPicPr>
          <p:nvPr/>
        </p:nvPicPr>
        <p:blipFill>
          <a:blip r:embed="rId3"/>
          <a:stretch>
            <a:fillRect/>
          </a:stretch>
        </p:blipFill>
        <p:spPr>
          <a:xfrm>
            <a:off x="5880364" y="4199822"/>
            <a:ext cx="4116756" cy="2860116"/>
          </a:xfrm>
          <a:prstGeom prst="rect">
            <a:avLst/>
          </a:prstGeom>
        </p:spPr>
      </p:pic>
      <p:pic>
        <p:nvPicPr>
          <p:cNvPr id="6" name="Picture 5"/>
          <p:cNvPicPr>
            <a:picLocks noChangeAspect="1"/>
          </p:cNvPicPr>
          <p:nvPr/>
        </p:nvPicPr>
        <p:blipFill>
          <a:blip r:embed="rId4"/>
          <a:stretch>
            <a:fillRect/>
          </a:stretch>
        </p:blipFill>
        <p:spPr>
          <a:xfrm>
            <a:off x="5880365" y="1007969"/>
            <a:ext cx="4032250" cy="2820055"/>
          </a:xfrm>
          <a:prstGeom prst="rect">
            <a:avLst/>
          </a:prstGeom>
        </p:spPr>
      </p:pic>
      <p:sp>
        <p:nvSpPr>
          <p:cNvPr id="9" name="Rectangle 6"/>
          <p:cNvSpPr>
            <a:spLocks/>
          </p:cNvSpPr>
          <p:nvPr/>
        </p:nvSpPr>
        <p:spPr bwMode="auto">
          <a:xfrm>
            <a:off x="168011" y="4808793"/>
            <a:ext cx="5376332" cy="15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98316" rIns="0" bIns="98316"/>
          <a:lstStyle/>
          <a:p>
            <a:pPr marL="377548" indent="-377548" defTabSz="1006899" hangingPunct="1">
              <a:lnSpc>
                <a:spcPct val="100000"/>
              </a:lnSpc>
              <a:spcBef>
                <a:spcPts val="1550"/>
              </a:spcBef>
              <a:buClr>
                <a:srgbClr val="003562"/>
              </a:buClr>
              <a:buSzPct val="110000"/>
              <a:buFont typeface="Wingdings" pitchFamily="2" charset="2"/>
              <a:buChar char="§"/>
            </a:pPr>
            <a:r>
              <a:rPr lang="en-US" sz="2300" dirty="0">
                <a:solidFill>
                  <a:srgbClr val="000000"/>
                </a:solidFill>
                <a:ea typeface="Gill Sans" charset="0"/>
                <a:cs typeface="Gill Sans" charset="0"/>
              </a:rPr>
              <a:t>High fixed-gain controller </a:t>
            </a:r>
            <a:r>
              <a:rPr lang="en-US" sz="2300" dirty="0">
                <a:solidFill>
                  <a:srgbClr val="FF0000"/>
                </a:solidFill>
                <a:ea typeface="Gill Sans" charset="0"/>
                <a:cs typeface="Gill Sans" charset="0"/>
              </a:rPr>
              <a:t>over-reacts</a:t>
            </a:r>
            <a:r>
              <a:rPr lang="en-US" sz="2300" dirty="0">
                <a:solidFill>
                  <a:srgbClr val="000000"/>
                </a:solidFill>
                <a:ea typeface="Gill Sans" charset="0"/>
                <a:cs typeface="Gill Sans" charset="0"/>
              </a:rPr>
              <a:t> to high power cores, whereas low fixed-gain control is </a:t>
            </a:r>
            <a:r>
              <a:rPr lang="en-US" sz="2300" dirty="0">
                <a:solidFill>
                  <a:srgbClr val="FF0000"/>
                </a:solidFill>
                <a:ea typeface="Gill Sans" charset="0"/>
                <a:cs typeface="Gill Sans" charset="0"/>
              </a:rPr>
              <a:t>slow to react </a:t>
            </a:r>
            <a:r>
              <a:rPr lang="en-US" sz="2300" dirty="0">
                <a:solidFill>
                  <a:srgbClr val="000000"/>
                </a:solidFill>
                <a:ea typeface="Gill Sans" charset="0"/>
                <a:cs typeface="Gill Sans" charset="0"/>
              </a:rPr>
              <a:t>to low power cores.</a:t>
            </a:r>
          </a:p>
        </p:txBody>
      </p:sp>
      <p:sp>
        <p:nvSpPr>
          <p:cNvPr id="10" name="Rectangle 7"/>
          <p:cNvSpPr>
            <a:spLocks/>
          </p:cNvSpPr>
          <p:nvPr/>
        </p:nvSpPr>
        <p:spPr bwMode="auto">
          <a:xfrm>
            <a:off x="84005" y="6635715"/>
            <a:ext cx="6048375" cy="41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1460" bIns="0"/>
          <a:lstStyle/>
          <a:p>
            <a:pPr defTabSz="1006899" eaLnBrk="0">
              <a:lnSpc>
                <a:spcPct val="100000"/>
              </a:lnSpc>
              <a:buClrTx/>
              <a:buSzTx/>
            </a:pPr>
            <a:r>
              <a:rPr lang="en-US" sz="1300" i="1" dirty="0">
                <a:solidFill>
                  <a:srgbClr val="003366"/>
                </a:solidFill>
                <a:ea typeface="Gill Sans" charset="0"/>
                <a:cs typeface="Gill Sans" charset="0"/>
              </a:rPr>
              <a:t>N. </a:t>
            </a:r>
            <a:r>
              <a:rPr lang="en-US" sz="1300" i="1" dirty="0" err="1">
                <a:solidFill>
                  <a:srgbClr val="003366"/>
                </a:solidFill>
                <a:ea typeface="Gill Sans" charset="0"/>
                <a:cs typeface="Gill Sans" charset="0"/>
              </a:rPr>
              <a:t>Almoosa</a:t>
            </a:r>
            <a:r>
              <a:rPr lang="en-US" sz="1300" i="1" dirty="0">
                <a:solidFill>
                  <a:srgbClr val="003366"/>
                </a:solidFill>
                <a:ea typeface="Gill Sans" charset="0"/>
                <a:cs typeface="Gill Sans" charset="0"/>
              </a:rPr>
              <a:t>, W. Song, Y. </a:t>
            </a:r>
            <a:r>
              <a:rPr lang="en-US" sz="1300" i="1" dirty="0" err="1">
                <a:solidFill>
                  <a:srgbClr val="003366"/>
                </a:solidFill>
                <a:ea typeface="Gill Sans" charset="0"/>
                <a:cs typeface="Gill Sans" charset="0"/>
              </a:rPr>
              <a:t>Wardi</a:t>
            </a:r>
            <a:r>
              <a:rPr lang="en-US" sz="1300" i="1" dirty="0">
                <a:solidFill>
                  <a:srgbClr val="003366"/>
                </a:solidFill>
                <a:ea typeface="Gill Sans" charset="0"/>
                <a:cs typeface="Gill Sans" charset="0"/>
              </a:rPr>
              <a:t>, and S. Yalamanchili, “Throughput Regulation on Multicore Processors via IPA,</a:t>
            </a:r>
            <a:r>
              <a:rPr lang="en-US" sz="1300" dirty="0">
                <a:solidFill>
                  <a:srgbClr val="003366"/>
                </a:solidFill>
                <a:ea typeface="Gill Sans" charset="0"/>
                <a:cs typeface="Gill Sans" charset="0"/>
              </a:rPr>
              <a:t>” </a:t>
            </a:r>
            <a:r>
              <a:rPr lang="en-US" sz="1300" dirty="0">
                <a:solidFill>
                  <a:srgbClr val="003366"/>
                </a:solidFill>
                <a:latin typeface="Tahoma" pitchFamily="34" charset="0"/>
                <a:ea typeface="ＭＳ Ｐゴシック" charset="-128"/>
              </a:rPr>
              <a:t>2012 IEEE 51st Annual Conference on Decision and Control (CDC)</a:t>
            </a:r>
          </a:p>
        </p:txBody>
      </p:sp>
    </p:spTree>
    <p:extLst>
      <p:ext uri="{BB962C8B-B14F-4D97-AF65-F5344CB8AC3E}">
        <p14:creationId xmlns:p14="http://schemas.microsoft.com/office/powerpoint/2010/main" val="99365950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 to Aging and </a:t>
            </a:r>
            <a:r>
              <a:rPr lang="en-US" dirty="0" smtClean="0"/>
              <a:t>Reliability</a:t>
            </a:r>
            <a:endParaRPr lang="en-US" dirty="0"/>
          </a:p>
        </p:txBody>
      </p:sp>
      <p:sp>
        <p:nvSpPr>
          <p:cNvPr id="3" name="Slide Number Placeholder 2"/>
          <p:cNvSpPr>
            <a:spLocks noGrp="1"/>
          </p:cNvSpPr>
          <p:nvPr>
            <p:ph type="sldNum" sz="quarter" idx="10"/>
          </p:nvPr>
        </p:nvSpPr>
        <p:spPr/>
        <p:txBody>
          <a:bodyPr/>
          <a:lstStyle/>
          <a:p>
            <a:fld id="{749B7D15-C262-4ED0-9E5E-CF4A35BB834D}" type="slidenum">
              <a:rPr lang="en-US" smtClean="0">
                <a:solidFill>
                  <a:srgbClr val="E5FFFF"/>
                </a:solidFill>
              </a:rPr>
              <a:pPr/>
              <a:t>152</a:t>
            </a:fld>
            <a:endParaRPr lang="en-US">
              <a:solidFill>
                <a:srgbClr val="E5FFFF"/>
              </a:solidFill>
            </a:endParaRPr>
          </a:p>
        </p:txBody>
      </p:sp>
      <p:pic>
        <p:nvPicPr>
          <p:cNvPr id="4" name="Picture 3"/>
          <p:cNvPicPr>
            <a:picLocks noChangeAspect="1"/>
          </p:cNvPicPr>
          <p:nvPr/>
        </p:nvPicPr>
        <p:blipFill>
          <a:blip r:embed="rId2"/>
          <a:stretch>
            <a:fillRect/>
          </a:stretch>
        </p:blipFill>
        <p:spPr>
          <a:xfrm>
            <a:off x="336024" y="1343942"/>
            <a:ext cx="3521997" cy="2930669"/>
          </a:xfrm>
          <a:prstGeom prst="rect">
            <a:avLst/>
          </a:prstGeom>
        </p:spPr>
      </p:pic>
      <p:sp>
        <p:nvSpPr>
          <p:cNvPr id="5" name="TextBox 4"/>
          <p:cNvSpPr txBox="1"/>
          <p:nvPr/>
        </p:nvSpPr>
        <p:spPr>
          <a:xfrm>
            <a:off x="5677819" y="1511942"/>
            <a:ext cx="3263189" cy="305329"/>
          </a:xfrm>
          <a:prstGeom prst="rect">
            <a:avLst/>
          </a:prstGeom>
          <a:noFill/>
        </p:spPr>
        <p:txBody>
          <a:bodyPr wrap="none" lIns="100728" tIns="50366" rIns="100728" bIns="50366" rtlCol="0">
            <a:spAutoFit/>
          </a:bodyPr>
          <a:lstStyle/>
          <a:p>
            <a:pPr algn="ctr" defTabSz="1007421" eaLnBrk="0">
              <a:lnSpc>
                <a:spcPct val="100000"/>
              </a:lnSpc>
              <a:buClrTx/>
              <a:buSzTx/>
            </a:pPr>
            <a:r>
              <a:rPr lang="en-US" sz="1300" i="1" dirty="0">
                <a:solidFill>
                  <a:srgbClr val="080808"/>
                </a:solidFill>
                <a:latin typeface="Tahoma" pitchFamily="34" charset="0"/>
                <a:ea typeface="ＭＳ Ｐゴシック" charset="-128"/>
              </a:rPr>
              <a:t>64-core asymmetric processor floor plan</a:t>
            </a:r>
          </a:p>
        </p:txBody>
      </p:sp>
      <p:sp>
        <p:nvSpPr>
          <p:cNvPr id="6" name="TextBox 5"/>
          <p:cNvSpPr txBox="1"/>
          <p:nvPr/>
        </p:nvSpPr>
        <p:spPr>
          <a:xfrm>
            <a:off x="4623405" y="5224683"/>
            <a:ext cx="5223879" cy="1199490"/>
          </a:xfrm>
          <a:prstGeom prst="rect">
            <a:avLst/>
          </a:prstGeom>
          <a:noFill/>
        </p:spPr>
        <p:txBody>
          <a:bodyPr wrap="square" lIns="100728" tIns="50366" rIns="100728" bIns="50366" rtlCol="0">
            <a:noAutofit/>
          </a:bodyPr>
          <a:lstStyle/>
          <a:p>
            <a:pPr algn="ctr" defTabSz="1007421" eaLnBrk="0">
              <a:lnSpc>
                <a:spcPct val="100000"/>
              </a:lnSpc>
              <a:buClrTx/>
              <a:buSzTx/>
            </a:pPr>
            <a:r>
              <a:rPr lang="en-US" i="1" dirty="0">
                <a:solidFill>
                  <a:srgbClr val="080808"/>
                </a:solidFill>
                <a:latin typeface="Tahoma" pitchFamily="34" charset="0"/>
                <a:ea typeface="ＭＳ Ｐゴシック" charset="-128"/>
              </a:rPr>
              <a:t>Failure probability comparison between per-core race-to-idle executions (left) and continuous low-voltage executions (right)</a:t>
            </a:r>
          </a:p>
        </p:txBody>
      </p:sp>
      <p:pic>
        <p:nvPicPr>
          <p:cNvPr id="7" name="Picture 6"/>
          <p:cNvPicPr>
            <a:picLocks noChangeAspect="1"/>
          </p:cNvPicPr>
          <p:nvPr/>
        </p:nvPicPr>
        <p:blipFill>
          <a:blip r:embed="rId3"/>
          <a:stretch>
            <a:fillRect/>
          </a:stretch>
        </p:blipFill>
        <p:spPr>
          <a:xfrm>
            <a:off x="62225" y="4778462"/>
            <a:ext cx="4623398" cy="2524588"/>
          </a:xfrm>
          <a:prstGeom prst="rect">
            <a:avLst/>
          </a:prstGeom>
        </p:spPr>
      </p:pic>
      <p:pic>
        <p:nvPicPr>
          <p:cNvPr id="8" name="Picture 7"/>
          <p:cNvPicPr>
            <a:picLocks noChangeAspect="1"/>
          </p:cNvPicPr>
          <p:nvPr/>
        </p:nvPicPr>
        <p:blipFill>
          <a:blip r:embed="rId4"/>
          <a:stretch>
            <a:fillRect/>
          </a:stretch>
        </p:blipFill>
        <p:spPr>
          <a:xfrm>
            <a:off x="4369390" y="1847920"/>
            <a:ext cx="5633455" cy="3250967"/>
          </a:xfrm>
          <a:prstGeom prst="rect">
            <a:avLst/>
          </a:prstGeom>
        </p:spPr>
      </p:pic>
      <p:sp>
        <p:nvSpPr>
          <p:cNvPr id="9" name="TextBox 8"/>
          <p:cNvSpPr txBox="1"/>
          <p:nvPr/>
        </p:nvSpPr>
        <p:spPr>
          <a:xfrm>
            <a:off x="4623405" y="6610830"/>
            <a:ext cx="5223879" cy="724189"/>
          </a:xfrm>
          <a:prstGeom prst="rect">
            <a:avLst/>
          </a:prstGeom>
          <a:noFill/>
        </p:spPr>
        <p:txBody>
          <a:bodyPr wrap="square" lIns="100728" tIns="50366" rIns="100728" bIns="50366" rtlCol="0">
            <a:noAutofit/>
          </a:bodyPr>
          <a:lstStyle/>
          <a:p>
            <a:pPr algn="ctr" defTabSz="1007421" eaLnBrk="0">
              <a:lnSpc>
                <a:spcPct val="100000"/>
              </a:lnSpc>
              <a:buClrTx/>
              <a:buSzTx/>
            </a:pPr>
            <a:r>
              <a:rPr lang="en-US" i="1" dirty="0">
                <a:solidFill>
                  <a:srgbClr val="080808"/>
                </a:solidFill>
                <a:latin typeface="Tahoma" pitchFamily="34" charset="0"/>
                <a:ea typeface="ＭＳ Ｐゴシック" charset="-128"/>
              </a:rPr>
              <a:t>Transient race-to-idle executions vs. continuous executions</a:t>
            </a:r>
          </a:p>
        </p:txBody>
      </p:sp>
      <p:sp>
        <p:nvSpPr>
          <p:cNvPr id="10" name="TextBox 9"/>
          <p:cNvSpPr txBox="1"/>
          <p:nvPr/>
        </p:nvSpPr>
        <p:spPr>
          <a:xfrm>
            <a:off x="116248" y="4491976"/>
            <a:ext cx="1639847" cy="240278"/>
          </a:xfrm>
          <a:prstGeom prst="rect">
            <a:avLst/>
          </a:prstGeom>
          <a:noFill/>
        </p:spPr>
        <p:txBody>
          <a:bodyPr wrap="none" lIns="100728" tIns="50366" rIns="100728" bIns="50366" rtlCol="0">
            <a:spAutoFit/>
          </a:bodyPr>
          <a:lstStyle/>
          <a:p>
            <a:pPr algn="ctr" defTabSz="1007421" eaLnBrk="0">
              <a:lnSpc>
                <a:spcPct val="100000"/>
              </a:lnSpc>
              <a:buClrTx/>
              <a:buSzTx/>
            </a:pPr>
            <a:r>
              <a:rPr lang="en-US" sz="900" dirty="0">
                <a:solidFill>
                  <a:srgbClr val="080808"/>
                </a:solidFill>
                <a:latin typeface="Tahoma" pitchFamily="34" charset="0"/>
                <a:ea typeface="ＭＳ Ｐゴシック" charset="-128"/>
              </a:rPr>
              <a:t>LVF: Low Voltage Frequency</a:t>
            </a:r>
          </a:p>
        </p:txBody>
      </p:sp>
      <p:sp>
        <p:nvSpPr>
          <p:cNvPr id="11" name="TextBox 10"/>
          <p:cNvSpPr txBox="1"/>
          <p:nvPr/>
        </p:nvSpPr>
        <p:spPr>
          <a:xfrm>
            <a:off x="1595204" y="4486236"/>
            <a:ext cx="1703967" cy="240278"/>
          </a:xfrm>
          <a:prstGeom prst="rect">
            <a:avLst/>
          </a:prstGeom>
          <a:noFill/>
        </p:spPr>
        <p:txBody>
          <a:bodyPr wrap="none" lIns="100728" tIns="50366" rIns="100728" bIns="50366" rtlCol="0">
            <a:spAutoFit/>
          </a:bodyPr>
          <a:lstStyle/>
          <a:p>
            <a:pPr algn="ctr" defTabSz="1007421" eaLnBrk="0">
              <a:lnSpc>
                <a:spcPct val="100000"/>
              </a:lnSpc>
              <a:buClrTx/>
              <a:buSzTx/>
            </a:pPr>
            <a:r>
              <a:rPr lang="en-US" sz="900" dirty="0">
                <a:solidFill>
                  <a:srgbClr val="080808"/>
                </a:solidFill>
                <a:latin typeface="Tahoma" pitchFamily="34" charset="0"/>
                <a:ea typeface="ＭＳ Ｐゴシック" charset="-128"/>
              </a:rPr>
              <a:t>HVF: High Voltage Frequency</a:t>
            </a:r>
          </a:p>
        </p:txBody>
      </p:sp>
      <p:sp>
        <p:nvSpPr>
          <p:cNvPr id="12" name="TextBox 11"/>
          <p:cNvSpPr txBox="1"/>
          <p:nvPr/>
        </p:nvSpPr>
        <p:spPr>
          <a:xfrm>
            <a:off x="117841" y="4283816"/>
            <a:ext cx="1883504" cy="240278"/>
          </a:xfrm>
          <a:prstGeom prst="rect">
            <a:avLst/>
          </a:prstGeom>
          <a:noFill/>
        </p:spPr>
        <p:txBody>
          <a:bodyPr wrap="none" lIns="100728" tIns="50366" rIns="100728" bIns="50366" rtlCol="0">
            <a:spAutoFit/>
          </a:bodyPr>
          <a:lstStyle/>
          <a:p>
            <a:pPr algn="ctr" defTabSz="1007421" eaLnBrk="0">
              <a:lnSpc>
                <a:spcPct val="100000"/>
              </a:lnSpc>
              <a:buClrTx/>
              <a:buSzTx/>
            </a:pPr>
            <a:r>
              <a:rPr lang="en-US" sz="900" dirty="0">
                <a:solidFill>
                  <a:srgbClr val="080808"/>
                </a:solidFill>
                <a:latin typeface="Tahoma" pitchFamily="34" charset="0"/>
                <a:ea typeface="ＭＳ Ｐゴシック" charset="-128"/>
              </a:rPr>
              <a:t>NVF: Nominal Voltage Frequency</a:t>
            </a:r>
          </a:p>
        </p:txBody>
      </p:sp>
    </p:spTree>
    <p:extLst>
      <p:ext uri="{BB962C8B-B14F-4D97-AF65-F5344CB8AC3E}">
        <p14:creationId xmlns:p14="http://schemas.microsoft.com/office/powerpoint/2010/main" val="226674655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250"/>
          <p:cNvGrpSpPr/>
          <p:nvPr/>
        </p:nvGrpSpPr>
        <p:grpSpPr>
          <a:xfrm>
            <a:off x="2436157" y="1728607"/>
            <a:ext cx="2471236" cy="1766936"/>
            <a:chOff x="5849028" y="771068"/>
            <a:chExt cx="4729346" cy="4915513"/>
          </a:xfrm>
        </p:grpSpPr>
        <p:grpSp>
          <p:nvGrpSpPr>
            <p:cNvPr id="43" name="组合 133"/>
            <p:cNvGrpSpPr/>
            <p:nvPr/>
          </p:nvGrpSpPr>
          <p:grpSpPr>
            <a:xfrm>
              <a:off x="8200748" y="3228826"/>
              <a:ext cx="2377626" cy="2457755"/>
              <a:chOff x="1822622" y="1549954"/>
              <a:chExt cx="2377626" cy="2457755"/>
            </a:xfrm>
          </p:grpSpPr>
          <p:grpSp>
            <p:nvGrpSpPr>
              <p:cNvPr id="113" name="组合 134"/>
              <p:cNvGrpSpPr/>
              <p:nvPr/>
            </p:nvGrpSpPr>
            <p:grpSpPr>
              <a:xfrm flipH="1">
                <a:off x="1822622" y="2876830"/>
                <a:ext cx="1208202" cy="1130879"/>
                <a:chOff x="802489" y="877095"/>
                <a:chExt cx="1169424" cy="1130879"/>
              </a:xfrm>
            </p:grpSpPr>
            <p:sp>
              <p:nvSpPr>
                <p:cNvPr id="150" name="矩形 151"/>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151" name="矩形 152"/>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52" name="矩形 153"/>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53" name="矩形 154"/>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54" name="矩形 155"/>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114" name="组合 135"/>
              <p:cNvGrpSpPr/>
              <p:nvPr/>
            </p:nvGrpSpPr>
            <p:grpSpPr>
              <a:xfrm>
                <a:off x="3030824" y="2876830"/>
                <a:ext cx="1169424" cy="1130879"/>
                <a:chOff x="802489" y="877095"/>
                <a:chExt cx="1169424" cy="1130879"/>
              </a:xfrm>
            </p:grpSpPr>
            <p:sp>
              <p:nvSpPr>
                <p:cNvPr id="143" name="矩形 146"/>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146" name="矩形 147"/>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47" name="矩形 148"/>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48" name="矩形 149"/>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49" name="矩形 150"/>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sp>
            <p:nvSpPr>
              <p:cNvPr id="115" name="矩形 136"/>
              <p:cNvSpPr/>
              <p:nvPr/>
            </p:nvSpPr>
            <p:spPr>
              <a:xfrm rot="10800000" flipH="1" flipV="1">
                <a:off x="2629763" y="2244157"/>
                <a:ext cx="401061"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116" name="矩形 137"/>
              <p:cNvSpPr/>
              <p:nvPr/>
            </p:nvSpPr>
            <p:spPr>
              <a:xfrm rot="10800000" flipH="1" flipV="1">
                <a:off x="2629763" y="1549954"/>
                <a:ext cx="401061"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17" name="矩形 138"/>
              <p:cNvSpPr/>
              <p:nvPr/>
            </p:nvSpPr>
            <p:spPr>
              <a:xfrm rot="10800000" flipH="1" flipV="1">
                <a:off x="1822622" y="2424267"/>
                <a:ext cx="807141"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18" name="矩形 139"/>
              <p:cNvSpPr/>
              <p:nvPr/>
            </p:nvSpPr>
            <p:spPr>
              <a:xfrm rot="10800000" flipH="1" flipV="1">
                <a:off x="1822622" y="1973447"/>
                <a:ext cx="807141"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19" name="矩形 140"/>
              <p:cNvSpPr/>
              <p:nvPr/>
            </p:nvSpPr>
            <p:spPr>
              <a:xfrm rot="10800000" flipH="1" flipV="1">
                <a:off x="1822622" y="1549954"/>
                <a:ext cx="807141"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sp>
            <p:nvSpPr>
              <p:cNvPr id="120" name="矩形 141"/>
              <p:cNvSpPr/>
              <p:nvPr/>
            </p:nvSpPr>
            <p:spPr>
              <a:xfrm rot="10800000" flipV="1">
                <a:off x="3030824" y="2244157"/>
                <a:ext cx="388189"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126" name="矩形 142"/>
              <p:cNvSpPr/>
              <p:nvPr/>
            </p:nvSpPr>
            <p:spPr>
              <a:xfrm rot="10800000" flipV="1">
                <a:off x="3030824" y="1549954"/>
                <a:ext cx="388189"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40" name="矩形 143"/>
              <p:cNvSpPr/>
              <p:nvPr/>
            </p:nvSpPr>
            <p:spPr>
              <a:xfrm rot="10800000" flipV="1">
                <a:off x="3419013" y="2424267"/>
                <a:ext cx="781235"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41" name="矩形 144"/>
              <p:cNvSpPr/>
              <p:nvPr/>
            </p:nvSpPr>
            <p:spPr>
              <a:xfrm rot="10800000" flipV="1">
                <a:off x="3419013" y="1973447"/>
                <a:ext cx="781235"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42" name="矩形 145"/>
              <p:cNvSpPr/>
              <p:nvPr/>
            </p:nvSpPr>
            <p:spPr>
              <a:xfrm rot="10800000" flipV="1">
                <a:off x="3419013" y="1549954"/>
                <a:ext cx="781235"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44" name="组合 179"/>
            <p:cNvGrpSpPr/>
            <p:nvPr/>
          </p:nvGrpSpPr>
          <p:grpSpPr>
            <a:xfrm>
              <a:off x="8200748" y="771068"/>
              <a:ext cx="2377626" cy="2457755"/>
              <a:chOff x="1822622" y="1549954"/>
              <a:chExt cx="2377626" cy="2457755"/>
            </a:xfrm>
          </p:grpSpPr>
          <p:grpSp>
            <p:nvGrpSpPr>
              <p:cNvPr id="91" name="组合 180"/>
              <p:cNvGrpSpPr/>
              <p:nvPr/>
            </p:nvGrpSpPr>
            <p:grpSpPr>
              <a:xfrm flipH="1">
                <a:off x="1822622" y="2876830"/>
                <a:ext cx="1208202" cy="1130879"/>
                <a:chOff x="802489" y="877095"/>
                <a:chExt cx="1169424" cy="1130879"/>
              </a:xfrm>
            </p:grpSpPr>
            <p:sp>
              <p:nvSpPr>
                <p:cNvPr id="108" name="矩形 197"/>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109" name="矩形 198"/>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10" name="矩形 199"/>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11" name="矩形 200"/>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12" name="矩形 201"/>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92" name="组合 181"/>
              <p:cNvGrpSpPr/>
              <p:nvPr/>
            </p:nvGrpSpPr>
            <p:grpSpPr>
              <a:xfrm>
                <a:off x="3030824" y="2876830"/>
                <a:ext cx="1169424" cy="1130879"/>
                <a:chOff x="802489" y="877095"/>
                <a:chExt cx="1169424" cy="1130879"/>
              </a:xfrm>
            </p:grpSpPr>
            <p:sp>
              <p:nvSpPr>
                <p:cNvPr id="103" name="矩形 192"/>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104" name="矩形 193"/>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05" name="矩形 194"/>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06" name="矩形 195"/>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07" name="矩形 196"/>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sp>
            <p:nvSpPr>
              <p:cNvPr id="93" name="矩形 182"/>
              <p:cNvSpPr/>
              <p:nvPr/>
            </p:nvSpPr>
            <p:spPr>
              <a:xfrm rot="10800000" flipH="1" flipV="1">
                <a:off x="2629763" y="2244157"/>
                <a:ext cx="401061"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94" name="矩形 183"/>
              <p:cNvSpPr/>
              <p:nvPr/>
            </p:nvSpPr>
            <p:spPr>
              <a:xfrm rot="10800000" flipH="1" flipV="1">
                <a:off x="2629763" y="1549954"/>
                <a:ext cx="401061"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95" name="矩形 184"/>
              <p:cNvSpPr/>
              <p:nvPr/>
            </p:nvSpPr>
            <p:spPr>
              <a:xfrm rot="10800000" flipH="1" flipV="1">
                <a:off x="1822622" y="2424267"/>
                <a:ext cx="807141"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96" name="矩形 185"/>
              <p:cNvSpPr/>
              <p:nvPr/>
            </p:nvSpPr>
            <p:spPr>
              <a:xfrm rot="10800000" flipH="1" flipV="1">
                <a:off x="1822622" y="1973447"/>
                <a:ext cx="807141"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97" name="矩形 186"/>
              <p:cNvSpPr/>
              <p:nvPr/>
            </p:nvSpPr>
            <p:spPr>
              <a:xfrm rot="10800000" flipH="1" flipV="1">
                <a:off x="1822622" y="1549954"/>
                <a:ext cx="807141"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sp>
            <p:nvSpPr>
              <p:cNvPr id="98" name="矩形 187"/>
              <p:cNvSpPr/>
              <p:nvPr/>
            </p:nvSpPr>
            <p:spPr>
              <a:xfrm rot="10800000" flipV="1">
                <a:off x="3030824" y="2244157"/>
                <a:ext cx="388189"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99" name="矩形 188"/>
              <p:cNvSpPr/>
              <p:nvPr/>
            </p:nvSpPr>
            <p:spPr>
              <a:xfrm rot="10800000" flipV="1">
                <a:off x="3030824" y="1549954"/>
                <a:ext cx="388189"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100" name="矩形 189"/>
              <p:cNvSpPr/>
              <p:nvPr/>
            </p:nvSpPr>
            <p:spPr>
              <a:xfrm rot="10800000" flipV="1">
                <a:off x="3419013" y="2424267"/>
                <a:ext cx="781235"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101" name="矩形 190"/>
              <p:cNvSpPr/>
              <p:nvPr/>
            </p:nvSpPr>
            <p:spPr>
              <a:xfrm rot="10800000" flipV="1">
                <a:off x="3419013" y="1973447"/>
                <a:ext cx="781235"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102" name="矩形 191"/>
              <p:cNvSpPr/>
              <p:nvPr/>
            </p:nvSpPr>
            <p:spPr>
              <a:xfrm rot="10800000" flipV="1">
                <a:off x="3419013" y="1549954"/>
                <a:ext cx="781235"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45" name="组合 204"/>
            <p:cNvGrpSpPr/>
            <p:nvPr/>
          </p:nvGrpSpPr>
          <p:grpSpPr>
            <a:xfrm>
              <a:off x="5849028" y="3228826"/>
              <a:ext cx="2377626" cy="2457755"/>
              <a:chOff x="1822622" y="1549954"/>
              <a:chExt cx="2377626" cy="2457755"/>
            </a:xfrm>
          </p:grpSpPr>
          <p:grpSp>
            <p:nvGrpSpPr>
              <p:cNvPr id="69" name="组合 205"/>
              <p:cNvGrpSpPr/>
              <p:nvPr/>
            </p:nvGrpSpPr>
            <p:grpSpPr>
              <a:xfrm flipH="1">
                <a:off x="1822622" y="2876830"/>
                <a:ext cx="1208202" cy="1130879"/>
                <a:chOff x="802489" y="877095"/>
                <a:chExt cx="1169424" cy="1130879"/>
              </a:xfrm>
            </p:grpSpPr>
            <p:sp>
              <p:nvSpPr>
                <p:cNvPr id="86" name="矩形 222"/>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87" name="矩形 223"/>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88" name="矩形 224"/>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89" name="矩形 225"/>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90" name="矩形 226"/>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70" name="组合 206"/>
              <p:cNvGrpSpPr/>
              <p:nvPr/>
            </p:nvGrpSpPr>
            <p:grpSpPr>
              <a:xfrm>
                <a:off x="3030824" y="2876830"/>
                <a:ext cx="1169424" cy="1130879"/>
                <a:chOff x="802489" y="877095"/>
                <a:chExt cx="1169424" cy="1130879"/>
              </a:xfrm>
            </p:grpSpPr>
            <p:sp>
              <p:nvSpPr>
                <p:cNvPr id="81" name="矩形 217"/>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82" name="矩形 218"/>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83" name="矩形 219"/>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84" name="矩形 220"/>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85" name="矩形 221"/>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sp>
            <p:nvSpPr>
              <p:cNvPr id="71" name="矩形 207"/>
              <p:cNvSpPr/>
              <p:nvPr/>
            </p:nvSpPr>
            <p:spPr>
              <a:xfrm rot="10800000" flipH="1" flipV="1">
                <a:off x="2629763" y="2244157"/>
                <a:ext cx="401061"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72" name="矩形 208"/>
              <p:cNvSpPr/>
              <p:nvPr/>
            </p:nvSpPr>
            <p:spPr>
              <a:xfrm rot="10800000" flipH="1" flipV="1">
                <a:off x="2629763" y="1549954"/>
                <a:ext cx="401061"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73" name="矩形 209"/>
              <p:cNvSpPr/>
              <p:nvPr/>
            </p:nvSpPr>
            <p:spPr>
              <a:xfrm rot="10800000" flipH="1" flipV="1">
                <a:off x="1822622" y="2424267"/>
                <a:ext cx="807141"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74" name="矩形 210"/>
              <p:cNvSpPr/>
              <p:nvPr/>
            </p:nvSpPr>
            <p:spPr>
              <a:xfrm rot="10800000" flipH="1" flipV="1">
                <a:off x="1822622" y="1973447"/>
                <a:ext cx="807141"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75" name="矩形 211"/>
              <p:cNvSpPr/>
              <p:nvPr/>
            </p:nvSpPr>
            <p:spPr>
              <a:xfrm rot="10800000" flipH="1" flipV="1">
                <a:off x="1822622" y="1549954"/>
                <a:ext cx="807141"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sp>
            <p:nvSpPr>
              <p:cNvPr id="76" name="矩形 212"/>
              <p:cNvSpPr/>
              <p:nvPr/>
            </p:nvSpPr>
            <p:spPr>
              <a:xfrm rot="10800000" flipV="1">
                <a:off x="3030824" y="2244157"/>
                <a:ext cx="388189"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77" name="矩形 213"/>
              <p:cNvSpPr/>
              <p:nvPr/>
            </p:nvSpPr>
            <p:spPr>
              <a:xfrm rot="10800000" flipV="1">
                <a:off x="3030824" y="1549954"/>
                <a:ext cx="388189"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78" name="矩形 214"/>
              <p:cNvSpPr/>
              <p:nvPr/>
            </p:nvSpPr>
            <p:spPr>
              <a:xfrm rot="10800000" flipV="1">
                <a:off x="3419013" y="2424267"/>
                <a:ext cx="781235"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79" name="矩形 215"/>
              <p:cNvSpPr/>
              <p:nvPr/>
            </p:nvSpPr>
            <p:spPr>
              <a:xfrm rot="10800000" flipV="1">
                <a:off x="3419013" y="1973447"/>
                <a:ext cx="781235"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80" name="矩形 216"/>
              <p:cNvSpPr/>
              <p:nvPr/>
            </p:nvSpPr>
            <p:spPr>
              <a:xfrm rot="10800000" flipV="1">
                <a:off x="3419013" y="1549954"/>
                <a:ext cx="781235"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46" name="组合 227"/>
            <p:cNvGrpSpPr/>
            <p:nvPr/>
          </p:nvGrpSpPr>
          <p:grpSpPr>
            <a:xfrm>
              <a:off x="5849028" y="771068"/>
              <a:ext cx="2377626" cy="2457755"/>
              <a:chOff x="1822622" y="1549954"/>
              <a:chExt cx="2377626" cy="2457755"/>
            </a:xfrm>
          </p:grpSpPr>
          <p:grpSp>
            <p:nvGrpSpPr>
              <p:cNvPr id="47" name="组合 228"/>
              <p:cNvGrpSpPr/>
              <p:nvPr/>
            </p:nvGrpSpPr>
            <p:grpSpPr>
              <a:xfrm flipH="1">
                <a:off x="1822622" y="2876830"/>
                <a:ext cx="1208202" cy="1130879"/>
                <a:chOff x="802489" y="877095"/>
                <a:chExt cx="1169424" cy="1130879"/>
              </a:xfrm>
            </p:grpSpPr>
            <p:sp>
              <p:nvSpPr>
                <p:cNvPr id="64" name="矩形 245"/>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65" name="矩形 246"/>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66" name="矩形 247"/>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67" name="矩形 248"/>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68" name="矩形 249"/>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nvGrpSpPr>
              <p:cNvPr id="48" name="组合 229"/>
              <p:cNvGrpSpPr/>
              <p:nvPr/>
            </p:nvGrpSpPr>
            <p:grpSpPr>
              <a:xfrm>
                <a:off x="3030824" y="2876830"/>
                <a:ext cx="1169424" cy="1130879"/>
                <a:chOff x="802489" y="877095"/>
                <a:chExt cx="1169424" cy="1130879"/>
              </a:xfrm>
            </p:grpSpPr>
            <p:sp>
              <p:nvSpPr>
                <p:cNvPr id="59" name="矩形 240"/>
                <p:cNvSpPr/>
                <p:nvPr/>
              </p:nvSpPr>
              <p:spPr>
                <a:xfrm>
                  <a:off x="802489" y="877096"/>
                  <a:ext cx="388189" cy="543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60" name="矩形 241"/>
                <p:cNvSpPr/>
                <p:nvPr/>
              </p:nvSpPr>
              <p:spPr>
                <a:xfrm>
                  <a:off x="802489" y="1420560"/>
                  <a:ext cx="388189" cy="587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61" name="矩形 242"/>
                <p:cNvSpPr/>
                <p:nvPr/>
              </p:nvSpPr>
              <p:spPr>
                <a:xfrm>
                  <a:off x="1190678" y="877095"/>
                  <a:ext cx="781235" cy="391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62" name="矩形 243"/>
                <p:cNvSpPr/>
                <p:nvPr/>
              </p:nvSpPr>
              <p:spPr>
                <a:xfrm>
                  <a:off x="1190678" y="1268157"/>
                  <a:ext cx="781235" cy="381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63" name="矩形 244"/>
                <p:cNvSpPr/>
                <p:nvPr/>
              </p:nvSpPr>
              <p:spPr>
                <a:xfrm>
                  <a:off x="1190678" y="1649627"/>
                  <a:ext cx="781235" cy="3583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sp>
            <p:nvSpPr>
              <p:cNvPr id="49" name="矩形 230"/>
              <p:cNvSpPr/>
              <p:nvPr/>
            </p:nvSpPr>
            <p:spPr>
              <a:xfrm rot="10800000" flipH="1" flipV="1">
                <a:off x="2629763" y="2244157"/>
                <a:ext cx="401061"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50" name="矩形 231"/>
              <p:cNvSpPr/>
              <p:nvPr/>
            </p:nvSpPr>
            <p:spPr>
              <a:xfrm rot="10800000" flipH="1" flipV="1">
                <a:off x="2629763" y="1549954"/>
                <a:ext cx="401061"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51" name="矩形 232"/>
              <p:cNvSpPr/>
              <p:nvPr/>
            </p:nvSpPr>
            <p:spPr>
              <a:xfrm rot="10800000" flipH="1" flipV="1">
                <a:off x="1822622" y="2424267"/>
                <a:ext cx="807141"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52" name="矩形 233"/>
              <p:cNvSpPr/>
              <p:nvPr/>
            </p:nvSpPr>
            <p:spPr>
              <a:xfrm rot="10800000" flipH="1" flipV="1">
                <a:off x="1822622" y="1973447"/>
                <a:ext cx="807141"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53" name="矩形 234"/>
              <p:cNvSpPr/>
              <p:nvPr/>
            </p:nvSpPr>
            <p:spPr>
              <a:xfrm rot="10800000" flipH="1" flipV="1">
                <a:off x="1822622" y="1549954"/>
                <a:ext cx="807141"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sp>
            <p:nvSpPr>
              <p:cNvPr id="54" name="矩形 235"/>
              <p:cNvSpPr/>
              <p:nvPr/>
            </p:nvSpPr>
            <p:spPr>
              <a:xfrm rot="10800000" flipV="1">
                <a:off x="3030824" y="2244157"/>
                <a:ext cx="388189" cy="642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FE</a:t>
                </a:r>
                <a:endParaRPr lang="zh-CN" altLang="en-US" sz="700" dirty="0">
                  <a:solidFill>
                    <a:srgbClr val="000000"/>
                  </a:solidFill>
                </a:endParaRPr>
              </a:p>
            </p:txBody>
          </p:sp>
          <p:sp>
            <p:nvSpPr>
              <p:cNvPr id="55" name="矩形 236"/>
              <p:cNvSpPr/>
              <p:nvPr/>
            </p:nvSpPr>
            <p:spPr>
              <a:xfrm rot="10800000" flipV="1">
                <a:off x="3030824" y="1549954"/>
                <a:ext cx="388189" cy="6942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SCH</a:t>
                </a:r>
                <a:endParaRPr lang="zh-CN" altLang="en-US" sz="700" dirty="0">
                  <a:solidFill>
                    <a:srgbClr val="000000"/>
                  </a:solidFill>
                </a:endParaRPr>
              </a:p>
            </p:txBody>
          </p:sp>
          <p:sp>
            <p:nvSpPr>
              <p:cNvPr id="56" name="矩形 237"/>
              <p:cNvSpPr/>
              <p:nvPr/>
            </p:nvSpPr>
            <p:spPr>
              <a:xfrm rot="10800000" flipV="1">
                <a:off x="3419013" y="2424267"/>
                <a:ext cx="781235" cy="4621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DL1</a:t>
                </a:r>
                <a:endParaRPr lang="zh-CN" altLang="en-US" sz="700" dirty="0">
                  <a:solidFill>
                    <a:srgbClr val="000000"/>
                  </a:solidFill>
                </a:endParaRPr>
              </a:p>
            </p:txBody>
          </p:sp>
          <p:sp>
            <p:nvSpPr>
              <p:cNvPr id="57" name="矩形 238"/>
              <p:cNvSpPr/>
              <p:nvPr/>
            </p:nvSpPr>
            <p:spPr>
              <a:xfrm rot="10800000" flipV="1">
                <a:off x="3419013" y="1973447"/>
                <a:ext cx="781235" cy="450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INT</a:t>
                </a:r>
                <a:endParaRPr lang="zh-CN" altLang="en-US" sz="700" dirty="0">
                  <a:solidFill>
                    <a:srgbClr val="000000"/>
                  </a:solidFill>
                </a:endParaRPr>
              </a:p>
            </p:txBody>
          </p:sp>
          <p:sp>
            <p:nvSpPr>
              <p:cNvPr id="58" name="矩形 239"/>
              <p:cNvSpPr/>
              <p:nvPr/>
            </p:nvSpPr>
            <p:spPr>
              <a:xfrm rot="10800000" flipV="1">
                <a:off x="3419013" y="1549954"/>
                <a:ext cx="781235" cy="423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03657" eaLnBrk="0">
                  <a:lnSpc>
                    <a:spcPct val="100000"/>
                  </a:lnSpc>
                  <a:buClr>
                    <a:srgbClr val="080808"/>
                  </a:buClr>
                </a:pPr>
                <a:r>
                  <a:rPr lang="en-US" altLang="zh-CN" sz="700" dirty="0">
                    <a:solidFill>
                      <a:srgbClr val="000000"/>
                    </a:solidFill>
                  </a:rPr>
                  <a:t>FPU</a:t>
                </a:r>
                <a:endParaRPr lang="zh-CN" altLang="en-US" sz="700" dirty="0">
                  <a:solidFill>
                    <a:srgbClr val="FFFFFF"/>
                  </a:solidFill>
                </a:endParaRPr>
              </a:p>
            </p:txBody>
          </p:sp>
        </p:grpSp>
      </p:grpSp>
      <p:sp>
        <p:nvSpPr>
          <p:cNvPr id="5" name="Title 4"/>
          <p:cNvSpPr>
            <a:spLocks noGrp="1"/>
          </p:cNvSpPr>
          <p:nvPr>
            <p:ph type="title"/>
          </p:nvPr>
        </p:nvSpPr>
        <p:spPr/>
        <p:txBody>
          <a:bodyPr/>
          <a:lstStyle/>
          <a:p>
            <a:r>
              <a:rPr lang="en-US" dirty="0" smtClean="0"/>
              <a:t>Workload-Cooling Interaction </a:t>
            </a:r>
            <a:endParaRPr lang="en-US" dirty="0"/>
          </a:p>
        </p:txBody>
      </p:sp>
      <p:sp>
        <p:nvSpPr>
          <p:cNvPr id="4" name="Slide Number Placeholder 3"/>
          <p:cNvSpPr>
            <a:spLocks noGrp="1"/>
          </p:cNvSpPr>
          <p:nvPr>
            <p:ph type="sldNum" sz="quarter" idx="10"/>
          </p:nvPr>
        </p:nvSpPr>
        <p:spPr/>
        <p:txBody>
          <a:bodyPr/>
          <a:lstStyle/>
          <a:p>
            <a:fld id="{DE7B4459-A1BD-431F-96F5-B567F9D93236}" type="slidenum">
              <a:rPr lang="en-US" smtClean="0">
                <a:latin typeface="Tahoma"/>
              </a:rPr>
              <a:pPr/>
              <a:t>153</a:t>
            </a:fld>
            <a:endParaRPr lang="en-US" dirty="0">
              <a:latin typeface="Tahoma"/>
            </a:endParaRPr>
          </a:p>
        </p:txBody>
      </p:sp>
      <p:sp>
        <p:nvSpPr>
          <p:cNvPr id="6" name="TextBox 5"/>
          <p:cNvSpPr txBox="1"/>
          <p:nvPr/>
        </p:nvSpPr>
        <p:spPr>
          <a:xfrm>
            <a:off x="1" y="3848522"/>
            <a:ext cx="2512788" cy="848166"/>
          </a:xfrm>
          <a:prstGeom prst="rect">
            <a:avLst/>
          </a:prstGeom>
          <a:noFill/>
        </p:spPr>
        <p:txBody>
          <a:bodyPr wrap="square" lIns="100728" tIns="50366" rIns="100728" bIns="50366" rtlCol="0">
            <a:spAutoFit/>
          </a:bodyPr>
          <a:lstStyle/>
          <a:p>
            <a:pPr defTabSz="503657" eaLnBrk="0">
              <a:lnSpc>
                <a:spcPct val="100000"/>
              </a:lnSpc>
              <a:buClr>
                <a:srgbClr val="080808"/>
              </a:buClr>
            </a:pPr>
            <a:r>
              <a:rPr lang="en-US" altLang="zh-CN" sz="1100" i="1" dirty="0">
                <a:solidFill>
                  <a:srgbClr val="000000"/>
                </a:solidFill>
                <a:latin typeface="X-Files" pitchFamily="34" charset="0"/>
              </a:rPr>
              <a:t>Nehalem-like, </a:t>
            </a:r>
            <a:r>
              <a:rPr lang="en-US" altLang="zh-CN" sz="1100" i="1" dirty="0" err="1">
                <a:solidFill>
                  <a:srgbClr val="000000"/>
                </a:solidFill>
                <a:latin typeface="X-Files" pitchFamily="34" charset="0"/>
              </a:rPr>
              <a:t>OoO</a:t>
            </a:r>
            <a:r>
              <a:rPr lang="en-US" altLang="zh-CN" sz="1100" i="1" dirty="0">
                <a:solidFill>
                  <a:srgbClr val="000000"/>
                </a:solidFill>
                <a:latin typeface="X-Files" pitchFamily="34" charset="0"/>
              </a:rPr>
              <a:t> cores;   </a:t>
            </a:r>
          </a:p>
          <a:p>
            <a:pPr defTabSz="503657" eaLnBrk="0">
              <a:lnSpc>
                <a:spcPct val="100000"/>
              </a:lnSpc>
              <a:buClr>
                <a:srgbClr val="080808"/>
              </a:buClr>
            </a:pPr>
            <a:r>
              <a:rPr lang="en-US" altLang="zh-CN" sz="1100" i="1" dirty="0">
                <a:solidFill>
                  <a:srgbClr val="000000"/>
                </a:solidFill>
                <a:latin typeface="X-Files" pitchFamily="34" charset="0"/>
              </a:rPr>
              <a:t>3GHz, 1.0V, max temp 100</a:t>
            </a:r>
            <a:r>
              <a:rPr lang="en-US" altLang="zh-CN" sz="1100" i="1" baseline="30000" dirty="0">
                <a:solidFill>
                  <a:srgbClr val="000000"/>
                </a:solidFill>
                <a:latin typeface="Calibri"/>
              </a:rPr>
              <a:t>◦</a:t>
            </a:r>
            <a:r>
              <a:rPr lang="en-US" altLang="zh-CN" sz="1100" i="1" dirty="0">
                <a:solidFill>
                  <a:srgbClr val="000000"/>
                </a:solidFill>
                <a:latin typeface="X-Files" pitchFamily="34" charset="0"/>
              </a:rPr>
              <a:t>C     </a:t>
            </a:r>
          </a:p>
          <a:p>
            <a:pPr defTabSz="503657" eaLnBrk="0">
              <a:lnSpc>
                <a:spcPct val="100000"/>
              </a:lnSpc>
              <a:buClr>
                <a:srgbClr val="080808"/>
              </a:buClr>
            </a:pPr>
            <a:r>
              <a:rPr lang="en-US" altLang="zh-CN" sz="1100" i="1" dirty="0">
                <a:solidFill>
                  <a:srgbClr val="000000"/>
                </a:solidFill>
                <a:latin typeface="X-Files" pitchFamily="34" charset="0"/>
              </a:rPr>
              <a:t>DL1: 128KB, 4096 sets, 64B</a:t>
            </a:r>
          </a:p>
          <a:p>
            <a:pPr defTabSz="503657" eaLnBrk="0">
              <a:lnSpc>
                <a:spcPct val="100000"/>
              </a:lnSpc>
              <a:buClr>
                <a:srgbClr val="080808"/>
              </a:buClr>
            </a:pPr>
            <a:r>
              <a:rPr lang="en-US" altLang="zh-CN" sz="1100" i="1" dirty="0">
                <a:solidFill>
                  <a:srgbClr val="000000"/>
                </a:solidFill>
                <a:latin typeface="X-Files" pitchFamily="34" charset="0"/>
              </a:rPr>
              <a:t>IL1: 32KB, 256 sets, 32B, 4 cycles;</a:t>
            </a:r>
            <a:r>
              <a:rPr lang="en-US" altLang="zh-CN" sz="1500" b="1" i="1" dirty="0">
                <a:solidFill>
                  <a:srgbClr val="000000"/>
                </a:solidFill>
                <a:latin typeface="X-Files" pitchFamily="34" charset="0"/>
              </a:rPr>
              <a:t>    </a:t>
            </a:r>
          </a:p>
        </p:txBody>
      </p:sp>
      <p:sp>
        <p:nvSpPr>
          <p:cNvPr id="9" name="TextBox 8"/>
          <p:cNvSpPr txBox="1"/>
          <p:nvPr/>
        </p:nvSpPr>
        <p:spPr>
          <a:xfrm>
            <a:off x="7728479" y="4283816"/>
            <a:ext cx="2184135" cy="949946"/>
          </a:xfrm>
          <a:prstGeom prst="rect">
            <a:avLst/>
          </a:prstGeom>
          <a:noFill/>
        </p:spPr>
        <p:txBody>
          <a:bodyPr wrap="square" lIns="0" tIns="50366" rIns="0" bIns="50366" rtlCol="0">
            <a:spAutoFit/>
          </a:bodyPr>
          <a:lstStyle/>
          <a:p>
            <a:pPr defTabSz="503657" eaLnBrk="0">
              <a:lnSpc>
                <a:spcPct val="100000"/>
              </a:lnSpc>
              <a:buClr>
                <a:srgbClr val="080808"/>
              </a:buClr>
            </a:pPr>
            <a:r>
              <a:rPr lang="en-US" altLang="zh-CN" sz="1100" i="1" dirty="0">
                <a:solidFill>
                  <a:srgbClr val="000000"/>
                </a:solidFill>
                <a:latin typeface="X-Files" pitchFamily="34" charset="0"/>
              </a:rPr>
              <a:t>L2 &amp; Network Cache Layer:</a:t>
            </a:r>
          </a:p>
          <a:p>
            <a:pPr defTabSz="503657" eaLnBrk="0">
              <a:lnSpc>
                <a:spcPct val="100000"/>
              </a:lnSpc>
              <a:buClr>
                <a:srgbClr val="080808"/>
              </a:buClr>
            </a:pPr>
            <a:r>
              <a:rPr lang="en-US" altLang="zh-CN" sz="1100" i="1" dirty="0">
                <a:solidFill>
                  <a:srgbClr val="000000"/>
                </a:solidFill>
                <a:latin typeface="X-Files" pitchFamily="34" charset="0"/>
              </a:rPr>
              <a:t>L2 (per core): 2MB, 4096 sets, 128B, 35 cycles;</a:t>
            </a:r>
          </a:p>
          <a:p>
            <a:pPr defTabSz="503657" eaLnBrk="0">
              <a:lnSpc>
                <a:spcPct val="100000"/>
              </a:lnSpc>
              <a:buClr>
                <a:srgbClr val="080808"/>
              </a:buClr>
            </a:pPr>
            <a:r>
              <a:rPr lang="en-US" altLang="zh-CN" sz="1100" i="1" dirty="0">
                <a:solidFill>
                  <a:srgbClr val="000000"/>
                </a:solidFill>
                <a:latin typeface="X-Files" pitchFamily="34" charset="0"/>
              </a:rPr>
              <a:t>DRAM: 1GB, 50ns access time (for performance model)</a:t>
            </a:r>
          </a:p>
        </p:txBody>
      </p:sp>
      <p:cxnSp>
        <p:nvCxnSpPr>
          <p:cNvPr id="11" name="Straight Arrow Connector 10"/>
          <p:cNvCxnSpPr/>
          <p:nvPr/>
        </p:nvCxnSpPr>
        <p:spPr bwMode="auto">
          <a:xfrm flipH="1" flipV="1">
            <a:off x="4235562" y="3569299"/>
            <a:ext cx="306659" cy="520419"/>
          </a:xfrm>
          <a:prstGeom prst="straightConnector1">
            <a:avLst/>
          </a:prstGeom>
          <a:solidFill>
            <a:schemeClr val="accent1"/>
          </a:solidFill>
          <a:ln w="19050" cap="flat" cmpd="sng" algn="ctr">
            <a:solidFill>
              <a:srgbClr val="000000"/>
            </a:solidFill>
            <a:prstDash val="solid"/>
            <a:round/>
            <a:headEnd type="none" w="med" len="med"/>
            <a:tailEnd type="arrow" w="sm" len="sm"/>
          </a:ln>
          <a:effectLst/>
        </p:spPr>
      </p:cxnSp>
      <p:cxnSp>
        <p:nvCxnSpPr>
          <p:cNvPr id="12" name="Straight Arrow Connector 11"/>
          <p:cNvCxnSpPr/>
          <p:nvPr/>
        </p:nvCxnSpPr>
        <p:spPr bwMode="auto">
          <a:xfrm flipV="1">
            <a:off x="6879184" y="4053100"/>
            <a:ext cx="715055" cy="986689"/>
          </a:xfrm>
          <a:prstGeom prst="straightConnector1">
            <a:avLst/>
          </a:prstGeom>
          <a:solidFill>
            <a:schemeClr val="accent1"/>
          </a:solidFill>
          <a:ln w="19050" cap="flat" cmpd="sng" algn="ctr">
            <a:solidFill>
              <a:srgbClr val="000000"/>
            </a:solidFill>
            <a:prstDash val="solid"/>
            <a:round/>
            <a:headEnd type="none" w="med" len="med"/>
            <a:tailEnd type="arrow" w="sm" len="sm"/>
          </a:ln>
          <a:effectLst/>
        </p:spPr>
      </p:cxnSp>
      <p:sp>
        <p:nvSpPr>
          <p:cNvPr id="13" name="TextBox 12"/>
          <p:cNvSpPr txBox="1"/>
          <p:nvPr/>
        </p:nvSpPr>
        <p:spPr>
          <a:xfrm>
            <a:off x="6300390" y="3338790"/>
            <a:ext cx="1848115" cy="441047"/>
          </a:xfrm>
          <a:prstGeom prst="rect">
            <a:avLst/>
          </a:prstGeom>
          <a:noFill/>
        </p:spPr>
        <p:txBody>
          <a:bodyPr wrap="square" lIns="0" tIns="50366" rIns="0" bIns="50366" rtlCol="0">
            <a:spAutoFit/>
          </a:bodyPr>
          <a:lstStyle/>
          <a:p>
            <a:pPr defTabSz="503657" eaLnBrk="0">
              <a:lnSpc>
                <a:spcPct val="100000"/>
              </a:lnSpc>
              <a:buClr>
                <a:srgbClr val="080808"/>
              </a:buClr>
            </a:pPr>
            <a:r>
              <a:rPr lang="en-US" altLang="zh-CN" sz="1100" dirty="0">
                <a:solidFill>
                  <a:srgbClr val="000000"/>
                </a:solidFill>
                <a:latin typeface="X-Files" pitchFamily="34" charset="0"/>
              </a:rPr>
              <a:t>Ambient: </a:t>
            </a:r>
          </a:p>
          <a:p>
            <a:pPr defTabSz="503657" eaLnBrk="0">
              <a:lnSpc>
                <a:spcPct val="100000"/>
              </a:lnSpc>
              <a:buClr>
                <a:srgbClr val="080808"/>
              </a:buClr>
            </a:pPr>
            <a:r>
              <a:rPr lang="en-US" altLang="zh-CN" sz="1100" dirty="0">
                <a:solidFill>
                  <a:srgbClr val="000000"/>
                </a:solidFill>
                <a:latin typeface="X-Files" pitchFamily="34" charset="0"/>
              </a:rPr>
              <a:t>Temperature: 300K</a:t>
            </a:r>
          </a:p>
        </p:txBody>
      </p:sp>
      <p:grpSp>
        <p:nvGrpSpPr>
          <p:cNvPr id="14" name="Group 13"/>
          <p:cNvGrpSpPr/>
          <p:nvPr/>
        </p:nvGrpSpPr>
        <p:grpSpPr>
          <a:xfrm>
            <a:off x="4596589" y="3574945"/>
            <a:ext cx="1703802" cy="456882"/>
            <a:chOff x="4920453" y="2176325"/>
            <a:chExt cx="1159122" cy="414475"/>
          </a:xfrm>
        </p:grpSpPr>
        <p:cxnSp>
          <p:nvCxnSpPr>
            <p:cNvPr id="15" name="Curved Connector 14"/>
            <p:cNvCxnSpPr/>
            <p:nvPr/>
          </p:nvCxnSpPr>
          <p:spPr>
            <a:xfrm rot="16200000" flipV="1">
              <a:off x="5377162" y="2312792"/>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6200000" flipV="1">
              <a:off x="5529562" y="2318357"/>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6200000" flipV="1">
              <a:off x="5654733" y="2312792"/>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V="1">
              <a:off x="5807133" y="2318357"/>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V="1">
              <a:off x="4783986" y="2312792"/>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16200000" flipV="1">
              <a:off x="4936386" y="2318357"/>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rot="16200000" flipV="1">
              <a:off x="5061557" y="2312792"/>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16200000" flipV="1">
              <a:off x="5213957" y="2318357"/>
              <a:ext cx="408910" cy="135975"/>
            </a:xfrm>
            <a:prstGeom prst="curvedConnector3">
              <a:avLst>
                <a:gd name="adj1" fmla="val 50000"/>
              </a:avLst>
            </a:prstGeom>
            <a:ln w="12700" cmpd="sng">
              <a:solidFill>
                <a:srgbClr val="000000"/>
              </a:solidFill>
              <a:prstDash val="solid"/>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834235" y="671978"/>
            <a:ext cx="3910370" cy="1275203"/>
            <a:chOff x="5777174" y="1047399"/>
            <a:chExt cx="2711144" cy="1156841"/>
          </a:xfrm>
        </p:grpSpPr>
        <p:pic>
          <p:nvPicPr>
            <p:cNvPr id="2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7174" y="1047399"/>
              <a:ext cx="1546293" cy="115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6915767" y="1504599"/>
              <a:ext cx="1572551" cy="553998"/>
            </a:xfrm>
            <a:prstGeom prst="rect">
              <a:avLst/>
            </a:prstGeom>
            <a:noFill/>
          </p:spPr>
          <p:txBody>
            <a:bodyPr wrap="square" rtlCol="0">
              <a:spAutoFit/>
            </a:bodyPr>
            <a:lstStyle/>
            <a:p>
              <a:pPr marL="188871" indent="-188871" defTabSz="503657" eaLnBrk="0">
                <a:lnSpc>
                  <a:spcPct val="100000"/>
                </a:lnSpc>
                <a:buClr>
                  <a:srgbClr val="080808"/>
                </a:buClr>
                <a:buFont typeface="Arial"/>
                <a:buChar char="•"/>
              </a:pPr>
              <a:r>
                <a:rPr lang="en-US" altLang="zh-CN" sz="1100" dirty="0">
                  <a:solidFill>
                    <a:srgbClr val="000000"/>
                  </a:solidFill>
                  <a:latin typeface="Ariel" charset="0"/>
                </a:rPr>
                <a:t>Thermal Grids: 50x50</a:t>
              </a:r>
            </a:p>
            <a:p>
              <a:pPr marL="188871" indent="-188871" defTabSz="503657" eaLnBrk="0">
                <a:lnSpc>
                  <a:spcPct val="100000"/>
                </a:lnSpc>
                <a:buClr>
                  <a:srgbClr val="080808"/>
                </a:buClr>
                <a:buFont typeface="Arial"/>
                <a:buChar char="•"/>
              </a:pPr>
              <a:r>
                <a:rPr lang="en-US" altLang="zh-CN" sz="1100" dirty="0">
                  <a:solidFill>
                    <a:srgbClr val="000000"/>
                  </a:solidFill>
                  <a:latin typeface="Ariel" charset="0"/>
                </a:rPr>
                <a:t>Sampling Period: 1us</a:t>
              </a:r>
            </a:p>
            <a:p>
              <a:pPr marL="188871" indent="-188871" defTabSz="503657" eaLnBrk="0">
                <a:lnSpc>
                  <a:spcPct val="100000"/>
                </a:lnSpc>
                <a:buClr>
                  <a:srgbClr val="080808"/>
                </a:buClr>
                <a:buFont typeface="Arial"/>
                <a:buChar char="•"/>
              </a:pPr>
              <a:r>
                <a:rPr lang="en-US" altLang="zh-CN" sz="1100" dirty="0">
                  <a:solidFill>
                    <a:srgbClr val="000000"/>
                  </a:solidFill>
                  <a:latin typeface="Ariel" charset="0"/>
                </a:rPr>
                <a:t>Steady-State Analysis</a:t>
              </a:r>
            </a:p>
          </p:txBody>
        </p:sp>
      </p:grpSp>
      <p:pic>
        <p:nvPicPr>
          <p:cNvPr id="2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23" y="2020132"/>
            <a:ext cx="1946577" cy="1821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1" name="TextBox 17"/>
          <p:cNvSpPr txBox="1"/>
          <p:nvPr/>
        </p:nvSpPr>
        <p:spPr>
          <a:xfrm>
            <a:off x="431216" y="1745267"/>
            <a:ext cx="1804292" cy="271413"/>
          </a:xfrm>
          <a:prstGeom prst="rect">
            <a:avLst/>
          </a:prstGeom>
          <a:noFill/>
        </p:spPr>
        <p:txBody>
          <a:bodyPr wrap="square" lIns="100728" tIns="50366" rIns="100728" bIns="50366" rtlCol="0">
            <a:spAutoFit/>
          </a:bodyP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5pPr>
            <a:lvl6pPr marL="2286000" algn="l" defTabSz="914400" rtl="0" eaLnBrk="1" latinLnBrk="0" hangingPunct="1">
              <a:defRPr sz="1200" kern="1200">
                <a:solidFill>
                  <a:schemeClr val="tx1"/>
                </a:solidFill>
                <a:latin typeface="Ariel" charset="0"/>
                <a:ea typeface="+mn-ea"/>
                <a:cs typeface="+mn-cs"/>
              </a:defRPr>
            </a:lvl6pPr>
            <a:lvl7pPr marL="2743200" algn="l" defTabSz="914400" rtl="0" eaLnBrk="1" latinLnBrk="0" hangingPunct="1">
              <a:defRPr sz="1200" kern="1200">
                <a:solidFill>
                  <a:schemeClr val="tx1"/>
                </a:solidFill>
                <a:latin typeface="Ariel" charset="0"/>
                <a:ea typeface="+mn-ea"/>
                <a:cs typeface="+mn-cs"/>
              </a:defRPr>
            </a:lvl7pPr>
            <a:lvl8pPr marL="3200400" algn="l" defTabSz="914400" rtl="0" eaLnBrk="1" latinLnBrk="0" hangingPunct="1">
              <a:defRPr sz="1200" kern="1200">
                <a:solidFill>
                  <a:schemeClr val="tx1"/>
                </a:solidFill>
                <a:latin typeface="Ariel" charset="0"/>
                <a:ea typeface="+mn-ea"/>
                <a:cs typeface="+mn-cs"/>
              </a:defRPr>
            </a:lvl8pPr>
            <a:lvl9pPr marL="3657600" algn="l" defTabSz="914400" rtl="0" eaLnBrk="1" latinLnBrk="0" hangingPunct="1">
              <a:defRPr sz="1200" kern="1200">
                <a:solidFill>
                  <a:schemeClr val="tx1"/>
                </a:solidFill>
                <a:latin typeface="Ariel" charset="0"/>
                <a:ea typeface="+mn-ea"/>
                <a:cs typeface="+mn-cs"/>
              </a:defRPr>
            </a:lvl9pPr>
          </a:lstStyle>
          <a:p>
            <a:pPr algn="l">
              <a:lnSpc>
                <a:spcPct val="100000"/>
              </a:lnSpc>
            </a:pPr>
            <a:r>
              <a:rPr lang="en-US" altLang="zh-CN" sz="1100" i="1" dirty="0">
                <a:solidFill>
                  <a:srgbClr val="000000"/>
                </a:solidFill>
                <a:latin typeface="X-Files" pitchFamily="34" charset="0"/>
              </a:rPr>
              <a:t>2.1mm x 2.1mm</a:t>
            </a:r>
            <a:endParaRPr lang="zh-CN" altLang="en-US" sz="1100" i="1" dirty="0">
              <a:solidFill>
                <a:srgbClr val="000000"/>
              </a:solidFill>
              <a:latin typeface="X-Files" pitchFamily="34" charset="0"/>
            </a:endParaRPr>
          </a:p>
        </p:txBody>
      </p:sp>
      <p:sp>
        <p:nvSpPr>
          <p:cNvPr id="122" name="TextBox 17"/>
          <p:cNvSpPr txBox="1"/>
          <p:nvPr/>
        </p:nvSpPr>
        <p:spPr>
          <a:xfrm>
            <a:off x="2882456" y="3509975"/>
            <a:ext cx="1804292" cy="271413"/>
          </a:xfrm>
          <a:prstGeom prst="rect">
            <a:avLst/>
          </a:prstGeom>
          <a:noFill/>
        </p:spPr>
        <p:txBody>
          <a:bodyPr wrap="square" lIns="100728" tIns="50366" rIns="100728" bIns="50366" rtlCol="0">
            <a:spAutoFit/>
          </a:bodyP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5pPr>
            <a:lvl6pPr marL="2286000" algn="l" defTabSz="914400" rtl="0" eaLnBrk="1" latinLnBrk="0" hangingPunct="1">
              <a:defRPr sz="1200" kern="1200">
                <a:solidFill>
                  <a:schemeClr val="tx1"/>
                </a:solidFill>
                <a:latin typeface="Ariel" charset="0"/>
                <a:ea typeface="+mn-ea"/>
                <a:cs typeface="+mn-cs"/>
              </a:defRPr>
            </a:lvl6pPr>
            <a:lvl7pPr marL="2743200" algn="l" defTabSz="914400" rtl="0" eaLnBrk="1" latinLnBrk="0" hangingPunct="1">
              <a:defRPr sz="1200" kern="1200">
                <a:solidFill>
                  <a:schemeClr val="tx1"/>
                </a:solidFill>
                <a:latin typeface="Ariel" charset="0"/>
                <a:ea typeface="+mn-ea"/>
                <a:cs typeface="+mn-cs"/>
              </a:defRPr>
            </a:lvl7pPr>
            <a:lvl8pPr marL="3200400" algn="l" defTabSz="914400" rtl="0" eaLnBrk="1" latinLnBrk="0" hangingPunct="1">
              <a:defRPr sz="1200" kern="1200">
                <a:solidFill>
                  <a:schemeClr val="tx1"/>
                </a:solidFill>
                <a:latin typeface="Ariel" charset="0"/>
                <a:ea typeface="+mn-ea"/>
                <a:cs typeface="+mn-cs"/>
              </a:defRPr>
            </a:lvl8pPr>
            <a:lvl9pPr marL="3657600" algn="l" defTabSz="914400" rtl="0" eaLnBrk="1" latinLnBrk="0" hangingPunct="1">
              <a:defRPr sz="1200" kern="1200">
                <a:solidFill>
                  <a:schemeClr val="tx1"/>
                </a:solidFill>
                <a:latin typeface="Ariel" charset="0"/>
                <a:ea typeface="+mn-ea"/>
                <a:cs typeface="+mn-cs"/>
              </a:defRPr>
            </a:lvl9pPr>
          </a:lstStyle>
          <a:p>
            <a:pPr algn="l">
              <a:lnSpc>
                <a:spcPct val="100000"/>
              </a:lnSpc>
            </a:pPr>
            <a:r>
              <a:rPr lang="en-US" altLang="zh-CN" sz="1100" i="1" dirty="0">
                <a:solidFill>
                  <a:srgbClr val="000000"/>
                </a:solidFill>
                <a:latin typeface="X-Files" pitchFamily="34" charset="0"/>
              </a:rPr>
              <a:t>8.4mm x 8.4mm</a:t>
            </a:r>
            <a:endParaRPr lang="zh-CN" altLang="en-US" sz="1100" i="1" dirty="0">
              <a:solidFill>
                <a:srgbClr val="000000"/>
              </a:solidFill>
              <a:latin typeface="X-Files" pitchFamily="34" charset="0"/>
            </a:endParaRPr>
          </a:p>
        </p:txBody>
      </p:sp>
      <p:cxnSp>
        <p:nvCxnSpPr>
          <p:cNvPr id="123" name="直接连接符 11"/>
          <p:cNvCxnSpPr/>
          <p:nvPr/>
        </p:nvCxnSpPr>
        <p:spPr>
          <a:xfrm flipH="1" flipV="1">
            <a:off x="1864932" y="2192327"/>
            <a:ext cx="1193720" cy="8660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19"/>
          <p:cNvCxnSpPr/>
          <p:nvPr/>
        </p:nvCxnSpPr>
        <p:spPr>
          <a:xfrm flipH="1">
            <a:off x="1864931" y="3490611"/>
            <a:ext cx="1159256" cy="318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7"/>
          <p:cNvSpPr txBox="1"/>
          <p:nvPr/>
        </p:nvSpPr>
        <p:spPr>
          <a:xfrm>
            <a:off x="4828487" y="2664628"/>
            <a:ext cx="2774995" cy="339267"/>
          </a:xfrm>
          <a:prstGeom prst="rect">
            <a:avLst/>
          </a:prstGeom>
          <a:noFill/>
        </p:spPr>
        <p:txBody>
          <a:bodyPr wrap="square" lIns="100728" tIns="50366" rIns="100728" bIns="50366" rtlCol="0">
            <a:spAutoFit/>
          </a:bodyP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5pPr>
            <a:lvl6pPr marL="2286000" algn="l" defTabSz="914400" rtl="0" eaLnBrk="1" latinLnBrk="0" hangingPunct="1">
              <a:defRPr sz="1200" kern="1200">
                <a:solidFill>
                  <a:schemeClr val="tx1"/>
                </a:solidFill>
                <a:latin typeface="Ariel" charset="0"/>
                <a:ea typeface="+mn-ea"/>
                <a:cs typeface="+mn-cs"/>
              </a:defRPr>
            </a:lvl6pPr>
            <a:lvl7pPr marL="2743200" algn="l" defTabSz="914400" rtl="0" eaLnBrk="1" latinLnBrk="0" hangingPunct="1">
              <a:defRPr sz="1200" kern="1200">
                <a:solidFill>
                  <a:schemeClr val="tx1"/>
                </a:solidFill>
                <a:latin typeface="Ariel" charset="0"/>
                <a:ea typeface="+mn-ea"/>
                <a:cs typeface="+mn-cs"/>
              </a:defRPr>
            </a:lvl7pPr>
            <a:lvl8pPr marL="3200400" algn="l" defTabSz="914400" rtl="0" eaLnBrk="1" latinLnBrk="0" hangingPunct="1">
              <a:defRPr sz="1200" kern="1200">
                <a:solidFill>
                  <a:schemeClr val="tx1"/>
                </a:solidFill>
                <a:latin typeface="Ariel" charset="0"/>
                <a:ea typeface="+mn-ea"/>
                <a:cs typeface="+mn-cs"/>
              </a:defRPr>
            </a:lvl8pPr>
            <a:lvl9pPr marL="3657600" algn="l" defTabSz="914400" rtl="0" eaLnBrk="1" latinLnBrk="0" hangingPunct="1">
              <a:defRPr sz="1200" kern="1200">
                <a:solidFill>
                  <a:schemeClr val="tx1"/>
                </a:solidFill>
                <a:latin typeface="Ariel" charset="0"/>
                <a:ea typeface="+mn-ea"/>
                <a:cs typeface="+mn-cs"/>
              </a:defRPr>
            </a:lvl9pPr>
          </a:lstStyle>
          <a:p>
            <a:pPr algn="l">
              <a:lnSpc>
                <a:spcPct val="100000"/>
              </a:lnSpc>
            </a:pPr>
            <a:r>
              <a:rPr lang="en-US" altLang="zh-CN" sz="1500" i="1" dirty="0">
                <a:solidFill>
                  <a:srgbClr val="FF0000"/>
                </a:solidFill>
                <a:latin typeface="X-Files" pitchFamily="34" charset="0"/>
              </a:rPr>
              <a:t>16 symmetric cores</a:t>
            </a:r>
            <a:endParaRPr lang="zh-CN" altLang="en-US" sz="1500" i="1" dirty="0">
              <a:solidFill>
                <a:srgbClr val="FF0000"/>
              </a:solidFill>
              <a:latin typeface="X-Files" pitchFamily="34" charset="0"/>
            </a:endParaRPr>
          </a:p>
        </p:txBody>
      </p:sp>
      <p:sp>
        <p:nvSpPr>
          <p:cNvPr id="127" name="矩形 6"/>
          <p:cNvSpPr/>
          <p:nvPr/>
        </p:nvSpPr>
        <p:spPr>
          <a:xfrm>
            <a:off x="4788304" y="3890137"/>
            <a:ext cx="1804179" cy="1653624"/>
          </a:xfrm>
          <a:prstGeom prst="rect">
            <a:avLst/>
          </a:prstGeom>
          <a:solidFill>
            <a:srgbClr val="92D050"/>
          </a:solidFill>
          <a:ln/>
          <a:scene3d>
            <a:camera prst="isometricOffAxis1Top">
              <a:rot lat="17910000" lon="17892000" rev="3894000"/>
            </a:camera>
            <a:lightRig rig="threePt" dir="tl"/>
          </a:scene3d>
          <a:sp3d prstMaterial="dkEdge">
            <a:bevelT w="38100" h="266700" prst="coolSlant"/>
          </a:sp3d>
        </p:spPr>
        <p:style>
          <a:lnRef idx="0">
            <a:schemeClr val="accent2"/>
          </a:lnRef>
          <a:fillRef idx="3">
            <a:schemeClr val="accent2"/>
          </a:fillRef>
          <a:effectRef idx="3">
            <a:schemeClr val="accent2"/>
          </a:effectRef>
          <a:fontRef idx="minor">
            <a:schemeClr val="lt1"/>
          </a:fontRef>
        </p:style>
        <p:txBody>
          <a:bodyPr lIns="100728" tIns="50366" rIns="100728" bIns="50366" rtlCol="0" anchor="ct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nSpc>
                <a:spcPct val="100000"/>
              </a:lnSpc>
            </a:pPr>
            <a:endParaRPr lang="zh-CN" altLang="en-US">
              <a:solidFill>
                <a:srgbClr val="FFFFFF"/>
              </a:solidFill>
            </a:endParaRPr>
          </a:p>
        </p:txBody>
      </p:sp>
      <p:sp>
        <p:nvSpPr>
          <p:cNvPr id="128" name="矩形 7"/>
          <p:cNvSpPr/>
          <p:nvPr/>
        </p:nvSpPr>
        <p:spPr>
          <a:xfrm>
            <a:off x="4798461" y="3569555"/>
            <a:ext cx="1804179" cy="1653624"/>
          </a:xfrm>
          <a:prstGeom prst="rect">
            <a:avLst/>
          </a:prstGeom>
          <a:solidFill>
            <a:srgbClr val="0070C0"/>
          </a:solidFill>
          <a:ln/>
          <a:scene3d>
            <a:camera prst="isometricOffAxis1Top">
              <a:rot lat="17908710" lon="17891508" rev="3893518"/>
            </a:camera>
            <a:lightRig rig="threePt" dir="tl"/>
          </a:scene3d>
          <a:sp3d prstMaterial="dkEdge">
            <a:bevelT w="38100" h="406400" prst="coolSlant"/>
          </a:sp3d>
        </p:spPr>
        <p:style>
          <a:lnRef idx="0">
            <a:schemeClr val="accent6"/>
          </a:lnRef>
          <a:fillRef idx="3">
            <a:schemeClr val="accent6"/>
          </a:fillRef>
          <a:effectRef idx="3">
            <a:schemeClr val="accent6"/>
          </a:effectRef>
          <a:fontRef idx="minor">
            <a:schemeClr val="lt1"/>
          </a:fontRef>
        </p:style>
        <p:txBody>
          <a:bodyPr lIns="100728" tIns="50366" rIns="100728" bIns="50366" rtlCol="0" anchor="ct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nSpc>
                <a:spcPct val="100000"/>
              </a:lnSpc>
            </a:pPr>
            <a:endParaRPr lang="zh-CN" altLang="en-US">
              <a:solidFill>
                <a:srgbClr val="FFFFFF"/>
              </a:solidFill>
            </a:endParaRPr>
          </a:p>
        </p:txBody>
      </p:sp>
      <p:sp>
        <p:nvSpPr>
          <p:cNvPr id="129" name="矩形 8"/>
          <p:cNvSpPr/>
          <p:nvPr/>
        </p:nvSpPr>
        <p:spPr>
          <a:xfrm>
            <a:off x="4808617" y="3386159"/>
            <a:ext cx="1804179" cy="1653624"/>
          </a:xfrm>
          <a:prstGeom prst="rect">
            <a:avLst/>
          </a:prstGeom>
          <a:solidFill>
            <a:srgbClr val="C00000"/>
          </a:solidFill>
          <a:ln/>
          <a:scene3d>
            <a:camera prst="isometricOffAxis1Top">
              <a:rot lat="17910000" lon="17892000" rev="3894000"/>
            </a:camera>
            <a:lightRig rig="threePt" dir="tl"/>
          </a:scene3d>
          <a:sp3d prstMaterial="dkEdge">
            <a:bevelT w="38100" h="266700" prst="coolSlant"/>
          </a:sp3d>
        </p:spPr>
        <p:style>
          <a:lnRef idx="0">
            <a:schemeClr val="accent2"/>
          </a:lnRef>
          <a:fillRef idx="3">
            <a:schemeClr val="accent2"/>
          </a:fillRef>
          <a:effectRef idx="3">
            <a:schemeClr val="accent2"/>
          </a:effectRef>
          <a:fontRef idx="minor">
            <a:schemeClr val="lt1"/>
          </a:fontRef>
        </p:style>
        <p:txBody>
          <a:bodyPr lIns="100728" tIns="50366" rIns="100728" bIns="50366" rtlCol="0" anchor="ct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nSpc>
                <a:spcPct val="100000"/>
              </a:lnSpc>
            </a:pPr>
            <a:endParaRPr lang="zh-CN" altLang="en-US">
              <a:solidFill>
                <a:srgbClr val="FFFFFF"/>
              </a:solidFill>
            </a:endParaRPr>
          </a:p>
        </p:txBody>
      </p:sp>
      <p:grpSp>
        <p:nvGrpSpPr>
          <p:cNvPr id="130" name="Group 129"/>
          <p:cNvGrpSpPr/>
          <p:nvPr/>
        </p:nvGrpSpPr>
        <p:grpSpPr>
          <a:xfrm>
            <a:off x="2822231" y="4608163"/>
            <a:ext cx="1585566" cy="579227"/>
            <a:chOff x="6943754" y="3912853"/>
            <a:chExt cx="1438246" cy="525464"/>
          </a:xfrm>
        </p:grpSpPr>
        <p:grpSp>
          <p:nvGrpSpPr>
            <p:cNvPr id="131" name="Group 130"/>
            <p:cNvGrpSpPr/>
            <p:nvPr/>
          </p:nvGrpSpPr>
          <p:grpSpPr>
            <a:xfrm>
              <a:off x="6943754" y="3926223"/>
              <a:ext cx="328668" cy="512094"/>
              <a:chOff x="9858069" y="4507748"/>
              <a:chExt cx="589280" cy="1093445"/>
            </a:xfrm>
          </p:grpSpPr>
          <p:sp>
            <p:nvSpPr>
              <p:cNvPr id="135" name="矩形 9"/>
              <p:cNvSpPr/>
              <p:nvPr/>
            </p:nvSpPr>
            <p:spPr>
              <a:xfrm>
                <a:off x="9858069" y="5255753"/>
                <a:ext cx="589280" cy="345440"/>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nSpc>
                    <a:spcPct val="100000"/>
                  </a:lnSpc>
                </a:pPr>
                <a:endParaRPr lang="zh-CN" altLang="en-US" dirty="0">
                  <a:solidFill>
                    <a:srgbClr val="FFFFFF"/>
                  </a:solidFill>
                </a:endParaRPr>
              </a:p>
            </p:txBody>
          </p:sp>
          <p:sp>
            <p:nvSpPr>
              <p:cNvPr id="136" name="矩形 10"/>
              <p:cNvSpPr/>
              <p:nvPr/>
            </p:nvSpPr>
            <p:spPr>
              <a:xfrm>
                <a:off x="9858069" y="4885408"/>
                <a:ext cx="589280" cy="34544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nSpc>
                    <a:spcPct val="100000"/>
                  </a:lnSpc>
                </a:pPr>
                <a:endParaRPr lang="zh-CN" altLang="en-US" dirty="0">
                  <a:solidFill>
                    <a:srgbClr val="FFFFFF"/>
                  </a:solidFill>
                </a:endParaRPr>
              </a:p>
            </p:txBody>
          </p:sp>
          <p:sp>
            <p:nvSpPr>
              <p:cNvPr id="137" name="矩形 11"/>
              <p:cNvSpPr/>
              <p:nvPr/>
            </p:nvSpPr>
            <p:spPr>
              <a:xfrm>
                <a:off x="9858069" y="4507748"/>
                <a:ext cx="589280" cy="34544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pPr>
                  <a:lnSpc>
                    <a:spcPct val="100000"/>
                  </a:lnSpc>
                </a:pPr>
                <a:endParaRPr lang="zh-CN" altLang="en-US" dirty="0">
                  <a:solidFill>
                    <a:srgbClr val="FFFFFF"/>
                  </a:solidFill>
                </a:endParaRPr>
              </a:p>
            </p:txBody>
          </p:sp>
        </p:grpSp>
        <p:sp>
          <p:nvSpPr>
            <p:cNvPr id="132" name="TextBox 17"/>
            <p:cNvSpPr txBox="1"/>
            <p:nvPr/>
          </p:nvSpPr>
          <p:spPr>
            <a:xfrm>
              <a:off x="7299087" y="3912853"/>
              <a:ext cx="681862" cy="215444"/>
            </a:xfrm>
            <a:prstGeom prst="rect">
              <a:avLst/>
            </a:prstGeom>
            <a:noFill/>
          </p:spPr>
          <p:txBody>
            <a:bodyPr wrap="square" rtlCol="0">
              <a:spAutoFit/>
            </a:bodyP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5pPr>
              <a:lvl6pPr marL="2286000" algn="l" defTabSz="914400" rtl="0" eaLnBrk="1" latinLnBrk="0" hangingPunct="1">
                <a:defRPr sz="1200" kern="1200">
                  <a:solidFill>
                    <a:schemeClr val="tx1"/>
                  </a:solidFill>
                  <a:latin typeface="Ariel" charset="0"/>
                  <a:ea typeface="+mn-ea"/>
                  <a:cs typeface="+mn-cs"/>
                </a:defRPr>
              </a:lvl6pPr>
              <a:lvl7pPr marL="2743200" algn="l" defTabSz="914400" rtl="0" eaLnBrk="1" latinLnBrk="0" hangingPunct="1">
                <a:defRPr sz="1200" kern="1200">
                  <a:solidFill>
                    <a:schemeClr val="tx1"/>
                  </a:solidFill>
                  <a:latin typeface="Ariel" charset="0"/>
                  <a:ea typeface="+mn-ea"/>
                  <a:cs typeface="+mn-cs"/>
                </a:defRPr>
              </a:lvl7pPr>
              <a:lvl8pPr marL="3200400" algn="l" defTabSz="914400" rtl="0" eaLnBrk="1" latinLnBrk="0" hangingPunct="1">
                <a:defRPr sz="1200" kern="1200">
                  <a:solidFill>
                    <a:schemeClr val="tx1"/>
                  </a:solidFill>
                  <a:latin typeface="Ariel" charset="0"/>
                  <a:ea typeface="+mn-ea"/>
                  <a:cs typeface="+mn-cs"/>
                </a:defRPr>
              </a:lvl8pPr>
              <a:lvl9pPr marL="3657600" algn="l" defTabSz="914400" rtl="0" eaLnBrk="1" latinLnBrk="0" hangingPunct="1">
                <a:defRPr sz="1200" kern="1200">
                  <a:solidFill>
                    <a:schemeClr val="tx1"/>
                  </a:solidFill>
                  <a:latin typeface="Ariel" charset="0"/>
                  <a:ea typeface="+mn-ea"/>
                  <a:cs typeface="+mn-cs"/>
                </a:defRPr>
              </a:lvl9pPr>
            </a:lstStyle>
            <a:p>
              <a:pPr algn="l">
                <a:lnSpc>
                  <a:spcPct val="100000"/>
                </a:lnSpc>
              </a:pPr>
              <a:r>
                <a:rPr lang="en-US" altLang="zh-CN" sz="900" i="1" dirty="0">
                  <a:solidFill>
                    <a:srgbClr val="000000"/>
                  </a:solidFill>
                  <a:latin typeface="X-Files" pitchFamily="34" charset="0"/>
                </a:rPr>
                <a:t>CORE DIE</a:t>
              </a:r>
              <a:endParaRPr lang="zh-CN" altLang="en-US" sz="900" i="1" dirty="0">
                <a:solidFill>
                  <a:srgbClr val="000000"/>
                </a:solidFill>
                <a:latin typeface="X-Files" pitchFamily="34" charset="0"/>
              </a:endParaRPr>
            </a:p>
          </p:txBody>
        </p:sp>
        <p:sp>
          <p:nvSpPr>
            <p:cNvPr id="133" name="TextBox 17"/>
            <p:cNvSpPr txBox="1"/>
            <p:nvPr/>
          </p:nvSpPr>
          <p:spPr>
            <a:xfrm>
              <a:off x="7319138" y="4065253"/>
              <a:ext cx="1062862" cy="215444"/>
            </a:xfrm>
            <a:prstGeom prst="rect">
              <a:avLst/>
            </a:prstGeom>
            <a:noFill/>
          </p:spPr>
          <p:txBody>
            <a:bodyPr wrap="square" rtlCol="0">
              <a:spAutoFit/>
            </a:bodyP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5pPr>
              <a:lvl6pPr marL="2286000" algn="l" defTabSz="914400" rtl="0" eaLnBrk="1" latinLnBrk="0" hangingPunct="1">
                <a:defRPr sz="1200" kern="1200">
                  <a:solidFill>
                    <a:schemeClr val="tx1"/>
                  </a:solidFill>
                  <a:latin typeface="Ariel" charset="0"/>
                  <a:ea typeface="+mn-ea"/>
                  <a:cs typeface="+mn-cs"/>
                </a:defRPr>
              </a:lvl6pPr>
              <a:lvl7pPr marL="2743200" algn="l" defTabSz="914400" rtl="0" eaLnBrk="1" latinLnBrk="0" hangingPunct="1">
                <a:defRPr sz="1200" kern="1200">
                  <a:solidFill>
                    <a:schemeClr val="tx1"/>
                  </a:solidFill>
                  <a:latin typeface="Ariel" charset="0"/>
                  <a:ea typeface="+mn-ea"/>
                  <a:cs typeface="+mn-cs"/>
                </a:defRPr>
              </a:lvl7pPr>
              <a:lvl8pPr marL="3200400" algn="l" defTabSz="914400" rtl="0" eaLnBrk="1" latinLnBrk="0" hangingPunct="1">
                <a:defRPr sz="1200" kern="1200">
                  <a:solidFill>
                    <a:schemeClr val="tx1"/>
                  </a:solidFill>
                  <a:latin typeface="Ariel" charset="0"/>
                  <a:ea typeface="+mn-ea"/>
                  <a:cs typeface="+mn-cs"/>
                </a:defRPr>
              </a:lvl8pPr>
              <a:lvl9pPr marL="3657600" algn="l" defTabSz="914400" rtl="0" eaLnBrk="1" latinLnBrk="0" hangingPunct="1">
                <a:defRPr sz="1200" kern="1200">
                  <a:solidFill>
                    <a:schemeClr val="tx1"/>
                  </a:solidFill>
                  <a:latin typeface="Ariel" charset="0"/>
                  <a:ea typeface="+mn-ea"/>
                  <a:cs typeface="+mn-cs"/>
                </a:defRPr>
              </a:lvl9pPr>
            </a:lstStyle>
            <a:p>
              <a:pPr algn="l">
                <a:lnSpc>
                  <a:spcPct val="100000"/>
                </a:lnSpc>
              </a:pPr>
              <a:r>
                <a:rPr lang="en-US" altLang="zh-CN" sz="900" i="1" dirty="0">
                  <a:solidFill>
                    <a:srgbClr val="000000"/>
                  </a:solidFill>
                  <a:latin typeface="X-Files" pitchFamily="34" charset="0"/>
                </a:rPr>
                <a:t>MICROFLUIDICS</a:t>
              </a:r>
              <a:endParaRPr lang="zh-CN" altLang="en-US" sz="900" i="1" dirty="0">
                <a:solidFill>
                  <a:srgbClr val="000000"/>
                </a:solidFill>
                <a:latin typeface="X-Files" pitchFamily="34" charset="0"/>
              </a:endParaRPr>
            </a:p>
          </p:txBody>
        </p:sp>
        <p:sp>
          <p:nvSpPr>
            <p:cNvPr id="134" name="TextBox 17"/>
            <p:cNvSpPr txBox="1"/>
            <p:nvPr/>
          </p:nvSpPr>
          <p:spPr>
            <a:xfrm>
              <a:off x="7315200" y="4217653"/>
              <a:ext cx="1062862" cy="215444"/>
            </a:xfrm>
            <a:prstGeom prst="rect">
              <a:avLst/>
            </a:prstGeom>
            <a:noFill/>
          </p:spPr>
          <p:txBody>
            <a:bodyPr wrap="square" rtlCol="0">
              <a:spAutoFit/>
            </a:bodyPr>
            <a:lstStyle>
              <a:defPPr>
                <a:defRPr lang="en-GB"/>
              </a:defPPr>
              <a:lvl1pPr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1pPr>
              <a:lvl2pPr marL="4572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2pPr>
              <a:lvl3pPr marL="9144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3pPr>
              <a:lvl4pPr marL="13716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4pPr>
              <a:lvl5pPr marL="1828800" algn="ctr" defTabSz="457200" rtl="0" eaLnBrk="0" fontAlgn="base" hangingPunct="0">
                <a:spcBef>
                  <a:spcPct val="0"/>
                </a:spcBef>
                <a:spcAft>
                  <a:spcPct val="0"/>
                </a:spcAft>
                <a:buClr>
                  <a:srgbClr val="080808"/>
                </a:buClr>
                <a:buSzPct val="100000"/>
                <a:buFont typeface="Tahoma" charset="0"/>
                <a:defRPr sz="1200" kern="1200">
                  <a:solidFill>
                    <a:schemeClr val="tx1"/>
                  </a:solidFill>
                  <a:latin typeface="Ariel" charset="0"/>
                  <a:ea typeface="+mn-ea"/>
                  <a:cs typeface="+mn-cs"/>
                </a:defRPr>
              </a:lvl5pPr>
              <a:lvl6pPr marL="2286000" algn="l" defTabSz="914400" rtl="0" eaLnBrk="1" latinLnBrk="0" hangingPunct="1">
                <a:defRPr sz="1200" kern="1200">
                  <a:solidFill>
                    <a:schemeClr val="tx1"/>
                  </a:solidFill>
                  <a:latin typeface="Ariel" charset="0"/>
                  <a:ea typeface="+mn-ea"/>
                  <a:cs typeface="+mn-cs"/>
                </a:defRPr>
              </a:lvl6pPr>
              <a:lvl7pPr marL="2743200" algn="l" defTabSz="914400" rtl="0" eaLnBrk="1" latinLnBrk="0" hangingPunct="1">
                <a:defRPr sz="1200" kern="1200">
                  <a:solidFill>
                    <a:schemeClr val="tx1"/>
                  </a:solidFill>
                  <a:latin typeface="Ariel" charset="0"/>
                  <a:ea typeface="+mn-ea"/>
                  <a:cs typeface="+mn-cs"/>
                </a:defRPr>
              </a:lvl7pPr>
              <a:lvl8pPr marL="3200400" algn="l" defTabSz="914400" rtl="0" eaLnBrk="1" latinLnBrk="0" hangingPunct="1">
                <a:defRPr sz="1200" kern="1200">
                  <a:solidFill>
                    <a:schemeClr val="tx1"/>
                  </a:solidFill>
                  <a:latin typeface="Ariel" charset="0"/>
                  <a:ea typeface="+mn-ea"/>
                  <a:cs typeface="+mn-cs"/>
                </a:defRPr>
              </a:lvl8pPr>
              <a:lvl9pPr marL="3657600" algn="l" defTabSz="914400" rtl="0" eaLnBrk="1" latinLnBrk="0" hangingPunct="1">
                <a:defRPr sz="1200" kern="1200">
                  <a:solidFill>
                    <a:schemeClr val="tx1"/>
                  </a:solidFill>
                  <a:latin typeface="Ariel" charset="0"/>
                  <a:ea typeface="+mn-ea"/>
                  <a:cs typeface="+mn-cs"/>
                </a:defRPr>
              </a:lvl9pPr>
            </a:lstStyle>
            <a:p>
              <a:pPr algn="l">
                <a:lnSpc>
                  <a:spcPct val="100000"/>
                </a:lnSpc>
              </a:pPr>
              <a:r>
                <a:rPr lang="en-US" altLang="zh-CN" sz="900" i="1" dirty="0">
                  <a:solidFill>
                    <a:srgbClr val="000000"/>
                  </a:solidFill>
                  <a:latin typeface="X-Files" pitchFamily="34" charset="0"/>
                </a:rPr>
                <a:t>SRAM</a:t>
              </a:r>
              <a:endParaRPr lang="zh-CN" altLang="en-US" sz="900" i="1" dirty="0">
                <a:solidFill>
                  <a:srgbClr val="000000"/>
                </a:solidFill>
                <a:latin typeface="X-Files" pitchFamily="34" charset="0"/>
              </a:endParaRPr>
            </a:p>
          </p:txBody>
        </p:sp>
      </p:grpSp>
      <p:graphicFrame>
        <p:nvGraphicFramePr>
          <p:cNvPr id="145" name="表格 4"/>
          <p:cNvGraphicFramePr>
            <a:graphicFrameLocks noGrp="1"/>
          </p:cNvGraphicFramePr>
          <p:nvPr>
            <p:extLst>
              <p:ext uri="{D42A27DB-BD31-4B8C-83A1-F6EECF244321}">
                <p14:modId xmlns:p14="http://schemas.microsoft.com/office/powerpoint/2010/main" val="3062900874"/>
              </p:ext>
            </p:extLst>
          </p:nvPr>
        </p:nvGraphicFramePr>
        <p:xfrm>
          <a:off x="1680106" y="5428573"/>
          <a:ext cx="7224448" cy="1715953"/>
        </p:xfrm>
        <a:graphic>
          <a:graphicData uri="http://schemas.openxmlformats.org/drawingml/2006/table">
            <a:tbl>
              <a:tblPr firstRow="1" bandRow="1"/>
              <a:tblGrid>
                <a:gridCol w="3441622"/>
                <a:gridCol w="1275776"/>
                <a:gridCol w="1275775"/>
                <a:gridCol w="1231275"/>
              </a:tblGrid>
              <a:tr h="419982">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2000" b="0" dirty="0" smtClean="0">
                          <a:solidFill>
                            <a:srgbClr val="800000"/>
                          </a:solidFill>
                        </a:rPr>
                        <a:t>Coolant</a:t>
                      </a:r>
                      <a:r>
                        <a:rPr lang="en-US" altLang="zh-CN" sz="2000" b="0" dirty="0" smtClean="0"/>
                        <a:t>/Configuration</a:t>
                      </a:r>
                      <a:r>
                        <a:rPr lang="en-US" altLang="zh-CN" sz="2000" b="0" baseline="0" dirty="0" smtClean="0"/>
                        <a:t> </a:t>
                      </a:r>
                      <a:endParaRPr lang="zh-CN" altLang="en-US" sz="2000" b="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BB07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2000" dirty="0" smtClean="0"/>
                        <a:t>A</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2000" dirty="0" smtClean="0"/>
                        <a:t>B</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2000" dirty="0" smtClean="0"/>
                        <a:t>C</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r>
              <a:tr h="40559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solidFill>
                            <a:srgbClr val="800000"/>
                          </a:solidFill>
                        </a:rPr>
                        <a:t>Flow</a:t>
                      </a:r>
                      <a:r>
                        <a:rPr lang="en-US" altLang="zh-CN" sz="2000" baseline="0" dirty="0" smtClean="0">
                          <a:solidFill>
                            <a:srgbClr val="800000"/>
                          </a:solidFill>
                        </a:rPr>
                        <a:t> rate (ml/min)</a:t>
                      </a:r>
                      <a:endParaRPr lang="zh-CN" altLang="en-US" sz="2000" dirty="0">
                        <a:solidFill>
                          <a:srgbClr val="800000"/>
                        </a:solidFill>
                      </a:endParaRPr>
                    </a:p>
                  </a:txBody>
                  <a:tcPr marL="100806" marR="100806" marT="50398" marB="5039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7</a:t>
                      </a:r>
                      <a:endParaRPr lang="zh-CN" altLang="en-US" sz="2000" dirty="0"/>
                    </a:p>
                  </a:txBody>
                  <a:tcPr marL="100806" marR="100806" marT="50398" marB="5039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42</a:t>
                      </a:r>
                      <a:endParaRPr lang="zh-CN" altLang="en-US" sz="2000" dirty="0"/>
                    </a:p>
                  </a:txBody>
                  <a:tcPr marL="100806" marR="100806" marT="50398" marB="5039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84</a:t>
                      </a:r>
                      <a:endParaRPr lang="zh-CN" altLang="en-US" sz="2000" dirty="0"/>
                    </a:p>
                  </a:txBody>
                  <a:tcPr marL="100806" marR="100806" marT="50398" marB="5039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r h="40559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800000"/>
                          </a:solidFill>
                        </a:rPr>
                        <a:t>Top</a:t>
                      </a:r>
                      <a:r>
                        <a:rPr lang="en-US" altLang="zh-CN" sz="2000" baseline="0" dirty="0" smtClean="0">
                          <a:solidFill>
                            <a:srgbClr val="800000"/>
                          </a:solidFill>
                        </a:rPr>
                        <a:t> </a:t>
                      </a:r>
                      <a:r>
                        <a:rPr lang="en-US" altLang="zh-CN" sz="2000" dirty="0" smtClean="0">
                          <a:solidFill>
                            <a:srgbClr val="800000"/>
                          </a:solidFill>
                        </a:rPr>
                        <a:t>Heat</a:t>
                      </a:r>
                      <a:r>
                        <a:rPr lang="en-US" altLang="zh-CN" sz="2000" baseline="0" dirty="0" smtClean="0">
                          <a:solidFill>
                            <a:srgbClr val="800000"/>
                          </a:solidFill>
                        </a:rPr>
                        <a:t> </a:t>
                      </a:r>
                      <a:r>
                        <a:rPr lang="en-US" altLang="zh-CN" sz="2000" baseline="0" dirty="0" err="1" smtClean="0">
                          <a:solidFill>
                            <a:srgbClr val="800000"/>
                          </a:solidFill>
                        </a:rPr>
                        <a:t>Coeff</a:t>
                      </a:r>
                      <a:r>
                        <a:rPr lang="en-US" altLang="zh-CN" sz="2000" baseline="0" dirty="0" smtClean="0">
                          <a:solidFill>
                            <a:srgbClr val="800000"/>
                          </a:solidFill>
                        </a:rPr>
                        <a:t> (W/um</a:t>
                      </a:r>
                      <a:r>
                        <a:rPr lang="en-US" altLang="zh-CN" sz="2000" baseline="30000" dirty="0" smtClean="0">
                          <a:solidFill>
                            <a:srgbClr val="800000"/>
                          </a:solidFill>
                        </a:rPr>
                        <a:t>2</a:t>
                      </a:r>
                      <a:r>
                        <a:rPr lang="en-US" altLang="zh-CN" sz="2000" baseline="0" dirty="0" smtClean="0">
                          <a:solidFill>
                            <a:srgbClr val="800000"/>
                          </a:solidFill>
                        </a:rPr>
                        <a:t>-K) </a:t>
                      </a:r>
                      <a:endParaRPr lang="zh-CN" altLang="en-US" sz="2000" dirty="0" smtClean="0">
                        <a:solidFill>
                          <a:srgbClr val="800000"/>
                        </a:solidFill>
                      </a:endParaRPr>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2.05e-8</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5.71e-8</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8.01e-8</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r>
              <a:tr h="48477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800000"/>
                          </a:solidFill>
                        </a:rPr>
                        <a:t>Bot.</a:t>
                      </a:r>
                      <a:r>
                        <a:rPr lang="en-US" altLang="zh-CN" sz="2000" baseline="0" dirty="0" smtClean="0">
                          <a:solidFill>
                            <a:srgbClr val="800000"/>
                          </a:solidFill>
                        </a:rPr>
                        <a:t> </a:t>
                      </a:r>
                      <a:r>
                        <a:rPr lang="en-US" altLang="zh-CN" sz="2000" dirty="0" smtClean="0">
                          <a:solidFill>
                            <a:srgbClr val="800000"/>
                          </a:solidFill>
                        </a:rPr>
                        <a:t>Heat</a:t>
                      </a:r>
                      <a:r>
                        <a:rPr lang="en-US" altLang="zh-CN" sz="2000" baseline="0" dirty="0" smtClean="0">
                          <a:solidFill>
                            <a:srgbClr val="800000"/>
                          </a:solidFill>
                        </a:rPr>
                        <a:t> </a:t>
                      </a:r>
                      <a:r>
                        <a:rPr lang="en-US" altLang="zh-CN" sz="2000" baseline="0" dirty="0" err="1" smtClean="0">
                          <a:solidFill>
                            <a:srgbClr val="800000"/>
                          </a:solidFill>
                        </a:rPr>
                        <a:t>Coeff</a:t>
                      </a:r>
                      <a:r>
                        <a:rPr lang="en-US" altLang="zh-CN" sz="2000" baseline="0" dirty="0" smtClean="0">
                          <a:solidFill>
                            <a:srgbClr val="800000"/>
                          </a:solidFill>
                        </a:rPr>
                        <a:t> (W/um</a:t>
                      </a:r>
                      <a:r>
                        <a:rPr lang="en-US" altLang="zh-CN" sz="2000" baseline="30000" dirty="0" smtClean="0">
                          <a:solidFill>
                            <a:srgbClr val="800000"/>
                          </a:solidFill>
                        </a:rPr>
                        <a:t>2</a:t>
                      </a:r>
                      <a:r>
                        <a:rPr lang="en-US" altLang="zh-CN" sz="2000" baseline="0" dirty="0" smtClean="0">
                          <a:solidFill>
                            <a:srgbClr val="800000"/>
                          </a:solidFill>
                        </a:rPr>
                        <a:t>-K) </a:t>
                      </a:r>
                      <a:endParaRPr lang="zh-CN" altLang="en-US" sz="2000" dirty="0" smtClean="0">
                        <a:solidFill>
                          <a:srgbClr val="800000"/>
                        </a:solidFill>
                      </a:endParaRPr>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1.69e-8</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4.72e-8</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2000" dirty="0" smtClean="0"/>
                        <a:t>6.63e-8</a:t>
                      </a:r>
                      <a:endParaRPr lang="zh-CN" altLang="en-US" sz="2000" dirty="0"/>
                    </a:p>
                  </a:txBody>
                  <a:tcPr marL="100806" marR="100806" marT="50398" marB="5039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r>
            </a:tbl>
          </a:graphicData>
        </a:graphic>
      </p:graphicFrame>
      <p:pic>
        <p:nvPicPr>
          <p:cNvPr id="138" name="图片 137"/>
          <p:cNvPicPr>
            <a:picLocks noChangeAspect="1"/>
          </p:cNvPicPr>
          <p:nvPr/>
        </p:nvPicPr>
        <p:blipFill>
          <a:blip r:embed="rId4"/>
          <a:stretch>
            <a:fillRect/>
          </a:stretch>
        </p:blipFill>
        <p:spPr>
          <a:xfrm>
            <a:off x="7497958" y="2015921"/>
            <a:ext cx="2436142" cy="2413799"/>
          </a:xfrm>
          <a:prstGeom prst="rect">
            <a:avLst/>
          </a:prstGeom>
        </p:spPr>
      </p:pic>
      <p:sp>
        <p:nvSpPr>
          <p:cNvPr id="144" name="矩形 143"/>
          <p:cNvSpPr/>
          <p:nvPr/>
        </p:nvSpPr>
        <p:spPr bwMode="auto">
          <a:xfrm>
            <a:off x="3069429" y="3079874"/>
            <a:ext cx="603749" cy="410743"/>
          </a:xfrm>
          <a:prstGeom prst="rect">
            <a:avLst/>
          </a:prstGeom>
          <a:noFill/>
          <a:ln w="28575" cap="flat" cmpd="sng" algn="ctr">
            <a:solidFill>
              <a:schemeClr val="tx1"/>
            </a:solidFill>
            <a:prstDash val="solid"/>
            <a:round/>
            <a:headEnd type="none" w="med" len="med"/>
            <a:tailEnd type="none"/>
          </a:ln>
          <a:effectLst/>
        </p:spPr>
        <p:txBody>
          <a:bodyPr lIns="100728" tIns="50366" rIns="100728" bIns="50366" rtlCol="0" anchor="ctr"/>
          <a:lstStyle/>
          <a:p>
            <a:pPr algn="ctr" defTabSz="503657" eaLnBrk="0">
              <a:lnSpc>
                <a:spcPct val="100000"/>
              </a:lnSpc>
              <a:buClr>
                <a:srgbClr val="080808"/>
              </a:buClr>
            </a:pPr>
            <a:endParaRPr lang="zh-CN" altLang="en-US" sz="1300">
              <a:solidFill>
                <a:srgbClr val="000000"/>
              </a:solidFill>
              <a:latin typeface="Ariel" charset="0"/>
            </a:endParaRPr>
          </a:p>
        </p:txBody>
      </p:sp>
    </p:spTree>
    <p:extLst>
      <p:ext uri="{BB962C8B-B14F-4D97-AF65-F5344CB8AC3E}">
        <p14:creationId xmlns:p14="http://schemas.microsoft.com/office/powerpoint/2010/main" val="235969032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Flow Rate &amp; Workload on Energy Efficiency</a:t>
            </a:r>
            <a:endParaRPr lang="en-US" dirty="0"/>
          </a:p>
        </p:txBody>
      </p:sp>
      <p:sp>
        <p:nvSpPr>
          <p:cNvPr id="3" name="Slide Number Placeholder 2"/>
          <p:cNvSpPr>
            <a:spLocks noGrp="1"/>
          </p:cNvSpPr>
          <p:nvPr>
            <p:ph type="sldNum" sz="quarter" idx="10"/>
          </p:nvPr>
        </p:nvSpPr>
        <p:spPr/>
        <p:txBody>
          <a:bodyPr/>
          <a:lstStyle/>
          <a:p>
            <a:fld id="{1BC48AC9-D4D1-4B89-8525-C06672C5DB03}" type="slidenum">
              <a:rPr lang="en-US" smtClean="0">
                <a:latin typeface="Tahoma"/>
              </a:rPr>
              <a:pPr/>
              <a:t>154</a:t>
            </a:fld>
            <a:endParaRPr lang="en-US" dirty="0">
              <a:latin typeface="Tahoma"/>
            </a:endParaRPr>
          </a:p>
        </p:txBody>
      </p:sp>
      <p:graphicFrame>
        <p:nvGraphicFramePr>
          <p:cNvPr id="6" name="图表 3"/>
          <p:cNvGraphicFramePr>
            <a:graphicFrameLocks/>
          </p:cNvGraphicFramePr>
          <p:nvPr>
            <p:extLst>
              <p:ext uri="{D42A27DB-BD31-4B8C-83A1-F6EECF244321}">
                <p14:modId xmlns:p14="http://schemas.microsoft.com/office/powerpoint/2010/main" val="1399427027"/>
              </p:ext>
            </p:extLst>
          </p:nvPr>
        </p:nvGraphicFramePr>
        <p:xfrm>
          <a:off x="252018" y="1343942"/>
          <a:ext cx="4956307" cy="24358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37"/>
          <p:cNvGraphicFramePr>
            <a:graphicFrameLocks/>
          </p:cNvGraphicFramePr>
          <p:nvPr>
            <p:extLst>
              <p:ext uri="{D42A27DB-BD31-4B8C-83A1-F6EECF244321}">
                <p14:modId xmlns:p14="http://schemas.microsoft.com/office/powerpoint/2010/main" val="2412320481"/>
              </p:ext>
            </p:extLst>
          </p:nvPr>
        </p:nvGraphicFramePr>
        <p:xfrm>
          <a:off x="456028" y="4093013"/>
          <a:ext cx="5088316" cy="2710696"/>
        </p:xfrm>
        <a:graphic>
          <a:graphicData uri="http://schemas.openxmlformats.org/drawingml/2006/chart">
            <c:chart xmlns:c="http://schemas.openxmlformats.org/drawingml/2006/chart" xmlns:r="http://schemas.openxmlformats.org/officeDocument/2006/relationships" r:id="rId3"/>
          </a:graphicData>
        </a:graphic>
      </p:graphicFrame>
      <p:sp>
        <p:nvSpPr>
          <p:cNvPr id="8" name="内容占位符 2"/>
          <p:cNvSpPr txBox="1">
            <a:spLocks/>
          </p:cNvSpPr>
          <p:nvPr/>
        </p:nvSpPr>
        <p:spPr>
          <a:xfrm>
            <a:off x="5460339" y="1888843"/>
            <a:ext cx="4620286" cy="4796544"/>
          </a:xfrm>
          <a:prstGeom prst="rect">
            <a:avLst/>
          </a:prstGeom>
        </p:spPr>
        <p:txBody>
          <a:bodyPr lIns="100728" tIns="50366" rIns="100728" bIns="50366">
            <a:normAutofit/>
          </a:bodyPr>
          <a:lstStyle>
            <a:lvl1pPr marL="173038" indent="-173038" algn="l" defTabSz="457200" rtl="0" eaLnBrk="0" fontAlgn="base" hangingPunct="0">
              <a:lnSpc>
                <a:spcPct val="98000"/>
              </a:lnSpc>
              <a:spcBef>
                <a:spcPts val="600"/>
              </a:spcBef>
              <a:spcAft>
                <a:spcPct val="0"/>
              </a:spcAft>
              <a:buClr>
                <a:srgbClr val="000000"/>
              </a:buClr>
              <a:buSzPct val="65000"/>
              <a:buFont typeface="Wingdings" charset="2"/>
              <a:buChar char=""/>
              <a:defRPr sz="2400">
                <a:solidFill>
                  <a:srgbClr val="080808"/>
                </a:solidFill>
                <a:latin typeface="+mn-lt"/>
                <a:ea typeface="+mn-ea"/>
                <a:cs typeface="+mn-cs"/>
              </a:defRPr>
            </a:lvl1pPr>
            <a:lvl2pPr marL="515938" indent="-173038" algn="l" defTabSz="457200" rtl="0" eaLnBrk="0" fontAlgn="base" hangingPunct="0">
              <a:lnSpc>
                <a:spcPct val="98000"/>
              </a:lnSpc>
              <a:spcBef>
                <a:spcPts val="500"/>
              </a:spcBef>
              <a:spcAft>
                <a:spcPct val="0"/>
              </a:spcAft>
              <a:buClr>
                <a:srgbClr val="002448"/>
              </a:buClr>
              <a:buSzPct val="65000"/>
              <a:buFont typeface="Wingdings" charset="2"/>
              <a:buChar char=""/>
              <a:defRPr sz="2000">
                <a:solidFill>
                  <a:srgbClr val="080808"/>
                </a:solidFill>
                <a:latin typeface="+mn-lt"/>
              </a:defRPr>
            </a:lvl2pPr>
            <a:lvl3pPr marL="858838" indent="-173038" algn="l" defTabSz="457200" rtl="0" eaLnBrk="0" fontAlgn="base" hangingPunct="0">
              <a:lnSpc>
                <a:spcPct val="98000"/>
              </a:lnSpc>
              <a:spcBef>
                <a:spcPts val="450"/>
              </a:spcBef>
              <a:spcAft>
                <a:spcPct val="0"/>
              </a:spcAft>
              <a:buClr>
                <a:srgbClr val="006666"/>
              </a:buClr>
              <a:buSzPct val="65000"/>
              <a:buFont typeface="Wingdings" charset="2"/>
              <a:buChar char=""/>
              <a:defRPr>
                <a:solidFill>
                  <a:srgbClr val="080808"/>
                </a:solidFill>
                <a:latin typeface="+mn-lt"/>
              </a:defRPr>
            </a:lvl3pPr>
            <a:lvl4pPr marL="1201738" indent="-173038" algn="l" defTabSz="457200" rtl="0" eaLnBrk="0" fontAlgn="base" hangingPunct="0">
              <a:lnSpc>
                <a:spcPct val="98000"/>
              </a:lnSpc>
              <a:spcBef>
                <a:spcPts val="450"/>
              </a:spcBef>
              <a:spcAft>
                <a:spcPct val="0"/>
              </a:spcAft>
              <a:buClr>
                <a:srgbClr val="000000"/>
              </a:buClr>
              <a:buSzPct val="65000"/>
              <a:buFont typeface="Wingdings" charset="2"/>
              <a:buChar char=""/>
              <a:defRPr>
                <a:solidFill>
                  <a:srgbClr val="080808"/>
                </a:solidFill>
                <a:latin typeface="+mn-lt"/>
              </a:defRPr>
            </a:lvl4pPr>
            <a:lvl5pPr marL="1482725" indent="-165100" algn="l" defTabSz="457200" rtl="0" eaLnBrk="0" fontAlgn="base" hangingPunct="0">
              <a:lnSpc>
                <a:spcPct val="98000"/>
              </a:lnSpc>
              <a:spcBef>
                <a:spcPts val="450"/>
              </a:spcBef>
              <a:spcAft>
                <a:spcPct val="0"/>
              </a:spcAft>
              <a:buClr>
                <a:srgbClr val="000000"/>
              </a:buClr>
              <a:buSzPct val="65000"/>
              <a:buFont typeface="Wingdings" charset="2"/>
              <a:buChar char=""/>
              <a:defRPr>
                <a:solidFill>
                  <a:srgbClr val="080808"/>
                </a:solidFill>
                <a:latin typeface="+mn-lt"/>
              </a:defRPr>
            </a:lvl5pPr>
            <a:lvl6pPr marL="1939925" indent="-165100" algn="l" defTabSz="457200" rtl="0" eaLnBrk="0" fontAlgn="base" hangingPunct="0">
              <a:lnSpc>
                <a:spcPct val="98000"/>
              </a:lnSpc>
              <a:spcBef>
                <a:spcPts val="450"/>
              </a:spcBef>
              <a:spcAft>
                <a:spcPct val="0"/>
              </a:spcAft>
              <a:buClr>
                <a:srgbClr val="000000"/>
              </a:buClr>
              <a:buSzPct val="65000"/>
              <a:buFont typeface="Wingdings" charset="2"/>
              <a:buChar char=""/>
              <a:defRPr>
                <a:solidFill>
                  <a:srgbClr val="080808"/>
                </a:solidFill>
                <a:latin typeface="+mn-lt"/>
              </a:defRPr>
            </a:lvl6pPr>
            <a:lvl7pPr marL="2397125" indent="-165100" algn="l" defTabSz="457200" rtl="0" eaLnBrk="0" fontAlgn="base" hangingPunct="0">
              <a:lnSpc>
                <a:spcPct val="98000"/>
              </a:lnSpc>
              <a:spcBef>
                <a:spcPts val="450"/>
              </a:spcBef>
              <a:spcAft>
                <a:spcPct val="0"/>
              </a:spcAft>
              <a:buClr>
                <a:srgbClr val="000000"/>
              </a:buClr>
              <a:buSzPct val="65000"/>
              <a:buFont typeface="Wingdings" charset="2"/>
              <a:buChar char=""/>
              <a:defRPr>
                <a:solidFill>
                  <a:srgbClr val="080808"/>
                </a:solidFill>
                <a:latin typeface="+mn-lt"/>
              </a:defRPr>
            </a:lvl7pPr>
            <a:lvl8pPr marL="2854325" indent="-165100" algn="l" defTabSz="457200" rtl="0" eaLnBrk="0" fontAlgn="base" hangingPunct="0">
              <a:lnSpc>
                <a:spcPct val="98000"/>
              </a:lnSpc>
              <a:spcBef>
                <a:spcPts val="450"/>
              </a:spcBef>
              <a:spcAft>
                <a:spcPct val="0"/>
              </a:spcAft>
              <a:buClr>
                <a:srgbClr val="000000"/>
              </a:buClr>
              <a:buSzPct val="65000"/>
              <a:buFont typeface="Wingdings" charset="2"/>
              <a:buChar char=""/>
              <a:defRPr>
                <a:solidFill>
                  <a:srgbClr val="080808"/>
                </a:solidFill>
                <a:latin typeface="+mn-lt"/>
              </a:defRPr>
            </a:lvl8pPr>
            <a:lvl9pPr marL="3311525" indent="-165100" algn="l" defTabSz="457200" rtl="0" eaLnBrk="0" fontAlgn="base" hangingPunct="0">
              <a:lnSpc>
                <a:spcPct val="98000"/>
              </a:lnSpc>
              <a:spcBef>
                <a:spcPts val="450"/>
              </a:spcBef>
              <a:spcAft>
                <a:spcPct val="0"/>
              </a:spcAft>
              <a:buClr>
                <a:srgbClr val="000000"/>
              </a:buClr>
              <a:buSzPct val="65000"/>
              <a:buFont typeface="Wingdings" charset="2"/>
              <a:buChar char=""/>
              <a:defRPr>
                <a:solidFill>
                  <a:srgbClr val="080808"/>
                </a:solidFill>
                <a:latin typeface="+mn-lt"/>
              </a:defRPr>
            </a:lvl9pPr>
          </a:lstStyle>
          <a:p>
            <a:r>
              <a:rPr lang="en-US" altLang="zh-CN" dirty="0" smtClean="0"/>
              <a:t>Memory bound applications benefit more than computation bound applications</a:t>
            </a:r>
          </a:p>
          <a:p>
            <a:pPr>
              <a:spcBef>
                <a:spcPts val="2646"/>
              </a:spcBef>
            </a:pPr>
            <a:r>
              <a:rPr lang="en-US" altLang="zh-CN" dirty="0"/>
              <a:t>O</a:t>
            </a:r>
            <a:r>
              <a:rPr lang="en-US" altLang="zh-CN" dirty="0" smtClean="0"/>
              <a:t>verall energy improvement </a:t>
            </a:r>
          </a:p>
          <a:p>
            <a:pPr lvl="1"/>
            <a:r>
              <a:rPr lang="en-US" altLang="zh-CN" dirty="0" smtClean="0"/>
              <a:t>4.9%-17.1% over 12X increase in flow rate</a:t>
            </a:r>
          </a:p>
          <a:p>
            <a:pPr lvl="1"/>
            <a:r>
              <a:rPr lang="en-US" altLang="zh-CN" dirty="0" smtClean="0"/>
              <a:t>4.0%</a:t>
            </a:r>
            <a:r>
              <a:rPr lang="en-US" altLang="zh-CN" dirty="0"/>
              <a:t>-</a:t>
            </a:r>
            <a:r>
              <a:rPr lang="en-US" altLang="zh-CN" dirty="0" smtClean="0"/>
              <a:t>14.1</a:t>
            </a:r>
            <a:r>
              <a:rPr lang="en-US" altLang="zh-CN" dirty="0"/>
              <a:t>% over 6</a:t>
            </a:r>
            <a:r>
              <a:rPr lang="en-US" altLang="zh-CN" dirty="0" smtClean="0"/>
              <a:t>X </a:t>
            </a:r>
            <a:r>
              <a:rPr lang="en-US" altLang="zh-CN" dirty="0"/>
              <a:t>increase in flow </a:t>
            </a:r>
            <a:r>
              <a:rPr lang="en-US" altLang="zh-CN" dirty="0" smtClean="0"/>
              <a:t>rate</a:t>
            </a:r>
          </a:p>
          <a:p>
            <a:pPr>
              <a:spcBef>
                <a:spcPts val="2646"/>
              </a:spcBef>
            </a:pPr>
            <a:r>
              <a:rPr lang="en-US" altLang="zh-CN" dirty="0" smtClean="0"/>
              <a:t>Does not include pumping power</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46826484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Stacked ICs Structure Model</a:t>
            </a:r>
            <a:endParaRPr lang="en-US" dirty="0"/>
          </a:p>
        </p:txBody>
      </p:sp>
      <p:sp>
        <p:nvSpPr>
          <p:cNvPr id="4" name="Slide Number Placeholder 3"/>
          <p:cNvSpPr>
            <a:spLocks noGrp="1"/>
          </p:cNvSpPr>
          <p:nvPr>
            <p:ph type="sldNum" sz="quarter" idx="10"/>
          </p:nvPr>
        </p:nvSpPr>
        <p:spPr/>
        <p:txBody>
          <a:bodyPr/>
          <a:lstStyle/>
          <a:p>
            <a:fld id="{DE7B4459-A1BD-431F-96F5-B567F9D93236}" type="slidenum">
              <a:rPr lang="en-US" smtClean="0">
                <a:latin typeface="Tahoma"/>
              </a:rPr>
              <a:pPr/>
              <a:t>155</a:t>
            </a:fld>
            <a:endParaRPr lang="en-US" dirty="0">
              <a:latin typeface="Tahoma"/>
            </a:endParaRPr>
          </a:p>
        </p:txBody>
      </p:sp>
      <p:pic>
        <p:nvPicPr>
          <p:cNvPr id="5" name="Picture 4"/>
          <p:cNvPicPr/>
          <p:nvPr/>
        </p:nvPicPr>
        <p:blipFill>
          <a:blip r:embed="rId2"/>
          <a:stretch>
            <a:fillRect/>
          </a:stretch>
        </p:blipFill>
        <p:spPr>
          <a:xfrm>
            <a:off x="252015" y="1102950"/>
            <a:ext cx="3864240" cy="2620687"/>
          </a:xfrm>
          <a:prstGeom prst="rect">
            <a:avLst/>
          </a:prstGeom>
        </p:spPr>
      </p:pic>
      <p:pic>
        <p:nvPicPr>
          <p:cNvPr id="6" name="Picture 5"/>
          <p:cNvPicPr/>
          <p:nvPr/>
        </p:nvPicPr>
        <p:blipFill>
          <a:blip r:embed="rId3"/>
          <a:stretch>
            <a:fillRect/>
          </a:stretch>
        </p:blipFill>
        <p:spPr>
          <a:xfrm>
            <a:off x="5755334" y="998638"/>
            <a:ext cx="3360208" cy="2463689"/>
          </a:xfrm>
          <a:prstGeom prst="rect">
            <a:avLst/>
          </a:prstGeom>
        </p:spPr>
      </p:pic>
      <p:sp>
        <p:nvSpPr>
          <p:cNvPr id="7" name="Right Arrow 6"/>
          <p:cNvSpPr/>
          <p:nvPr/>
        </p:nvSpPr>
        <p:spPr bwMode="auto">
          <a:xfrm>
            <a:off x="4398551" y="1847920"/>
            <a:ext cx="1092068" cy="587975"/>
          </a:xfrm>
          <a:prstGeom prst="rightArrow">
            <a:avLst/>
          </a:prstGeom>
          <a:solidFill>
            <a:schemeClr val="bg1"/>
          </a:solidFill>
          <a:ln w="19050" cap="flat" cmpd="sng" algn="ctr">
            <a:solidFill>
              <a:schemeClr val="tx1"/>
            </a:solidFill>
            <a:prstDash val="solid"/>
            <a:round/>
            <a:headEnd type="none" w="med" len="med"/>
            <a:tailEnd type="none"/>
          </a:ln>
          <a:effectLst/>
        </p:spPr>
        <p:txBody>
          <a:bodyPr lIns="100772" tIns="50387" rIns="100772" bIns="50387" rtlCol="0" anchor="ctr"/>
          <a:lstStyle/>
          <a:p>
            <a:pPr algn="ctr" defTabSz="503868" eaLnBrk="0">
              <a:lnSpc>
                <a:spcPct val="100000"/>
              </a:lnSpc>
              <a:buClr>
                <a:srgbClr val="080808"/>
              </a:buClr>
            </a:pPr>
            <a:endParaRPr lang="en-US" sz="1300">
              <a:solidFill>
                <a:srgbClr val="000000"/>
              </a:solidFill>
              <a:latin typeface="Ariel" charset="0"/>
            </a:endParaRPr>
          </a:p>
        </p:txBody>
      </p:sp>
      <p:sp>
        <p:nvSpPr>
          <p:cNvPr id="8" name="TextBox 7"/>
          <p:cNvSpPr txBox="1"/>
          <p:nvPr/>
        </p:nvSpPr>
        <p:spPr>
          <a:xfrm>
            <a:off x="461052" y="3734097"/>
            <a:ext cx="4284266"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3333CC"/>
                </a:solidFill>
                <a:latin typeface="Ariel" charset="0"/>
              </a:rPr>
              <a:t>3D stacked ICs structure</a:t>
            </a:r>
          </a:p>
        </p:txBody>
      </p:sp>
      <p:sp>
        <p:nvSpPr>
          <p:cNvPr id="9" name="TextBox 8"/>
          <p:cNvSpPr txBox="1"/>
          <p:nvPr/>
        </p:nvSpPr>
        <p:spPr>
          <a:xfrm>
            <a:off x="5250325" y="3702031"/>
            <a:ext cx="4284266"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3333CC"/>
                </a:solidFill>
                <a:latin typeface="Ariel" charset="0"/>
              </a:rPr>
              <a:t>Simplified structure</a:t>
            </a:r>
          </a:p>
        </p:txBody>
      </p:sp>
      <p:pic>
        <p:nvPicPr>
          <p:cNvPr id="10" name="Picture 9"/>
          <p:cNvPicPr/>
          <p:nvPr/>
        </p:nvPicPr>
        <p:blipFill>
          <a:blip r:embed="rId4"/>
          <a:stretch>
            <a:fillRect/>
          </a:stretch>
        </p:blipFill>
        <p:spPr>
          <a:xfrm>
            <a:off x="252018" y="4535805"/>
            <a:ext cx="3047709" cy="2009191"/>
          </a:xfrm>
          <a:prstGeom prst="rect">
            <a:avLst/>
          </a:prstGeom>
        </p:spPr>
      </p:pic>
      <p:sp>
        <p:nvSpPr>
          <p:cNvPr id="11" name="Oval 10"/>
          <p:cNvSpPr/>
          <p:nvPr/>
        </p:nvSpPr>
        <p:spPr bwMode="auto">
          <a:xfrm>
            <a:off x="8232513" y="3126339"/>
            <a:ext cx="504031" cy="419982"/>
          </a:xfrm>
          <a:prstGeom prst="ellipse">
            <a:avLst/>
          </a:prstGeom>
          <a:noFill/>
          <a:ln w="19050" cap="flat" cmpd="sng" algn="ctr">
            <a:solidFill>
              <a:srgbClr val="FF0000"/>
            </a:solidFill>
            <a:prstDash val="solid"/>
            <a:round/>
            <a:headEnd type="none" w="med" len="med"/>
            <a:tailEnd type="none"/>
          </a:ln>
          <a:effectLst/>
        </p:spPr>
        <p:txBody>
          <a:bodyPr lIns="100772" tIns="50387" rIns="100772" bIns="50387" rtlCol="0" anchor="ctr"/>
          <a:lstStyle/>
          <a:p>
            <a:pPr algn="ctr" defTabSz="503868" eaLnBrk="0">
              <a:lnSpc>
                <a:spcPct val="100000"/>
              </a:lnSpc>
              <a:buClr>
                <a:srgbClr val="080808"/>
              </a:buClr>
            </a:pPr>
            <a:endParaRPr lang="en-US" sz="1300">
              <a:solidFill>
                <a:srgbClr val="000000"/>
              </a:solidFill>
              <a:latin typeface="Ariel" charset="0"/>
            </a:endParaRPr>
          </a:p>
        </p:txBody>
      </p:sp>
      <p:pic>
        <p:nvPicPr>
          <p:cNvPr id="12" name="Picture 11" descr="C:\Users\zwan6\AppData\Local\Microsoft\Windows\Temporary Internet Files\Content.Word\1.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7883" y="4479387"/>
            <a:ext cx="2789853" cy="2240326"/>
          </a:xfrm>
          <a:prstGeom prst="rect">
            <a:avLst/>
          </a:prstGeom>
          <a:noFill/>
          <a:ln>
            <a:noFill/>
          </a:ln>
        </p:spPr>
      </p:pic>
      <p:sp>
        <p:nvSpPr>
          <p:cNvPr id="13" name="TextBox 12"/>
          <p:cNvSpPr txBox="1"/>
          <p:nvPr/>
        </p:nvSpPr>
        <p:spPr>
          <a:xfrm>
            <a:off x="311962" y="6630154"/>
            <a:ext cx="5838362"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3333CC"/>
                </a:solidFill>
                <a:latin typeface="Ariel" charset="0"/>
              </a:rPr>
              <a:t>Conduction FE model and temperature results</a:t>
            </a:r>
          </a:p>
        </p:txBody>
      </p:sp>
      <mc:AlternateContent xmlns:mc="http://schemas.openxmlformats.org/markup-compatibility/2006" xmlns:a14="http://schemas.microsoft.com/office/drawing/2010/main">
        <mc:Choice Requires="a14">
          <p:sp>
            <p:nvSpPr>
              <p:cNvPr id="14" name="Rectangle 13"/>
              <p:cNvSpPr/>
              <p:nvPr/>
            </p:nvSpPr>
            <p:spPr>
              <a:xfrm>
                <a:off x="6277601" y="5485199"/>
                <a:ext cx="3451637" cy="932755"/>
              </a:xfrm>
              <a:prstGeom prst="rect">
                <a:avLst/>
              </a:prstGeom>
            </p:spPr>
            <p:txBody>
              <a:bodyPr wrap="square" lIns="100772" tIns="50387" rIns="100772" bIns="50387">
                <a:spAutoFit/>
              </a:bodyPr>
              <a:lstStyle/>
              <a:p>
                <a:pPr defTabSz="503868" eaLnBrk="0">
                  <a:lnSpc>
                    <a:spcPct val="100000"/>
                  </a:lnSpc>
                  <a:buClr>
                    <a:srgbClr val="080808"/>
                  </a:buClr>
                </a:pPr>
                <a:endParaRPr lang="en-US" dirty="0">
                  <a:solidFill>
                    <a:srgbClr val="000000"/>
                  </a:solidFill>
                  <a:latin typeface="Ariel" charset="0"/>
                </a:endParaRPr>
              </a:p>
              <a:p>
                <a:pPr defTabSz="503868" eaLnBrk="0">
                  <a:lnSpc>
                    <a:spcPct val="100000"/>
                  </a:lnSpc>
                  <a:buClr>
                    <a:srgbClr val="080808"/>
                  </a:buClr>
                </a:pPr>
                <a:endParaRPr lang="en-US" dirty="0">
                  <a:solidFill>
                    <a:srgbClr val="000000"/>
                  </a:solidFill>
                  <a:latin typeface="Ariel" charset="0"/>
                </a:endParaRPr>
              </a:p>
              <a:p>
                <a:pPr defTabSz="503868" eaLnBrk="0">
                  <a:lnSpc>
                    <a:spcPct val="100000"/>
                  </a:lnSpc>
                  <a:buClr>
                    <a:srgbClr val="080808"/>
                  </a:buClr>
                </a:pPr>
                <a:r>
                  <a:rPr lang="en-US" dirty="0" err="1">
                    <a:solidFill>
                      <a:srgbClr val="000000"/>
                    </a:solidFill>
                    <a:latin typeface="Ariel" charset="0"/>
                  </a:rPr>
                  <a:t>h</a:t>
                </a:r>
                <a:r>
                  <a:rPr lang="en-US" baseline="-25000" dirty="0" err="1">
                    <a:solidFill>
                      <a:srgbClr val="000000"/>
                    </a:solidFill>
                    <a:latin typeface="Ariel" charset="0"/>
                  </a:rPr>
                  <a:t>eff</a:t>
                </a:r>
                <a:r>
                  <a:rPr lang="en-US" dirty="0">
                    <a:solidFill>
                      <a:srgbClr val="000000"/>
                    </a:solidFill>
                    <a:latin typeface="Ariel" charset="0"/>
                  </a:rPr>
                  <a:t>=562.4 W/m</a:t>
                </a:r>
                <a:r>
                  <a:rPr lang="en-US" baseline="30000" dirty="0">
                    <a:solidFill>
                      <a:srgbClr val="000000"/>
                    </a:solidFill>
                    <a:latin typeface="Ariel" charset="0"/>
                  </a:rPr>
                  <a:t>2</a:t>
                </a:r>
                <a:r>
                  <a:rPr lang="en-US" dirty="0">
                    <a:solidFill>
                      <a:srgbClr val="000000"/>
                    </a:solidFill>
                    <a:latin typeface="Ariel" charset="0"/>
                  </a:rPr>
                  <a:t>*K</a:t>
                </a:r>
              </a:p>
            </p:txBody>
          </p:sp>
        </mc:Choice>
        <mc:Fallback xmlns="">
          <p:sp>
            <p:nvSpPr>
              <p:cNvPr id="14" name="Rectangle 13"/>
              <p:cNvSpPr>
                <a:spLocks noRot="1" noChangeAspect="1" noMove="1" noResize="1" noEditPoints="1" noAdjustHandles="1" noChangeArrowheads="1" noChangeShapeType="1" noTextEdit="1"/>
              </p:cNvSpPr>
              <p:nvPr/>
            </p:nvSpPr>
            <p:spPr>
              <a:xfrm>
                <a:off x="5694328" y="4976072"/>
                <a:ext cx="3130934" cy="1223348"/>
              </a:xfrm>
              <a:prstGeom prst="rect">
                <a:avLst/>
              </a:prstGeom>
              <a:blipFill rotWithShape="1">
                <a:blip r:embed="rId6"/>
                <a:stretch>
                  <a:fillRect l="-1556" b="-6965"/>
                </a:stretch>
              </a:blipFill>
            </p:spPr>
            <p:txBody>
              <a:bodyPr/>
              <a:lstStyle/>
              <a:p>
                <a:r>
                  <a:rPr lang="en-US">
                    <a:noFill/>
                  </a:rPr>
                  <a:t> </a:t>
                </a:r>
              </a:p>
            </p:txBody>
          </p:sp>
        </mc:Fallback>
      </mc:AlternateContent>
      <p:sp>
        <p:nvSpPr>
          <p:cNvPr id="15" name="TextBox 14"/>
          <p:cNvSpPr txBox="1"/>
          <p:nvPr/>
        </p:nvSpPr>
        <p:spPr>
          <a:xfrm>
            <a:off x="6266791" y="4479385"/>
            <a:ext cx="3451637" cy="932755"/>
          </a:xfrm>
          <a:prstGeom prst="rect">
            <a:avLst/>
          </a:prstGeom>
          <a:noFill/>
        </p:spPr>
        <p:txBody>
          <a:bodyPr wrap="square" lIns="100772" tIns="50387" rIns="100772" bIns="50387" rtlCol="0">
            <a:spAutoFit/>
          </a:bodyPr>
          <a:lstStyle/>
          <a:p>
            <a:pPr algn="just" defTabSz="503868" eaLnBrk="0">
              <a:lnSpc>
                <a:spcPct val="100000"/>
              </a:lnSpc>
              <a:buClr>
                <a:srgbClr val="080808"/>
              </a:buClr>
            </a:pPr>
            <a:r>
              <a:rPr lang="en-US" dirty="0">
                <a:solidFill>
                  <a:srgbClr val="000000"/>
                </a:solidFill>
                <a:latin typeface="Ariel" charset="0"/>
              </a:rPr>
              <a:t>Effective heat transfer coefficient is obtained by FE model on the left:</a:t>
            </a:r>
          </a:p>
        </p:txBody>
      </p:sp>
      <p:sp>
        <p:nvSpPr>
          <p:cNvPr id="16" name="Content Placeholder 1"/>
          <p:cNvSpPr txBox="1">
            <a:spLocks/>
          </p:cNvSpPr>
          <p:nvPr/>
        </p:nvSpPr>
        <p:spPr bwMode="auto">
          <a:xfrm>
            <a:off x="311965" y="7027678"/>
            <a:ext cx="6814923" cy="297345"/>
          </a:xfrm>
          <a:prstGeom prst="rect">
            <a:avLst/>
          </a:prstGeom>
          <a:noFill/>
          <a:ln w="9525">
            <a:noFill/>
            <a:miter lim="800000"/>
            <a:headEnd/>
            <a:tailEnd/>
          </a:ln>
        </p:spPr>
        <p:txBody>
          <a:bodyPr lIns="100772" tIns="50387" rIns="100772" bIns="50387">
            <a:normAutofit lnSpcReduction="10000"/>
          </a:bodyPr>
          <a:lstStyle>
            <a:lvl1pPr marL="342900" indent="-342900" algn="l" rtl="0" eaLnBrk="0" fontAlgn="base" hangingPunct="0">
              <a:spcBef>
                <a:spcPct val="20000"/>
              </a:spcBef>
              <a:spcAft>
                <a:spcPct val="0"/>
              </a:spcAft>
              <a:buFont typeface="Arial" charset="0"/>
              <a:buNone/>
              <a:defRPr sz="2000" b="1" kern="1200">
                <a:solidFill>
                  <a:schemeClr val="tx1"/>
                </a:solidFill>
                <a:latin typeface="+mn-lt"/>
                <a:ea typeface="+mn-ea"/>
                <a:cs typeface="+mn-cs"/>
              </a:defRPr>
            </a:lvl1pPr>
            <a:lvl2pPr marL="285750" indent="-28575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2pPr>
            <a:lvl3pPr marL="514350" indent="-228600" algn="l" rtl="0" eaLnBrk="0" fontAlgn="base" hangingPunct="0">
              <a:spcBef>
                <a:spcPct val="20000"/>
              </a:spcBef>
              <a:spcAft>
                <a:spcPct val="0"/>
              </a:spcAft>
              <a:buFont typeface="Calibri" pitchFamily="34" charset="0"/>
              <a:buChar char="—"/>
              <a:defRPr sz="2000" kern="1200">
                <a:solidFill>
                  <a:schemeClr val="tx1"/>
                </a:solidFill>
                <a:latin typeface="+mn-lt"/>
                <a:ea typeface="+mn-ea"/>
                <a:cs typeface="+mn-cs"/>
              </a:defRPr>
            </a:lvl3pPr>
            <a:lvl4pPr marL="74295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914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03868">
              <a:lnSpc>
                <a:spcPct val="100000"/>
              </a:lnSpc>
              <a:buClr>
                <a:srgbClr val="080808"/>
              </a:buClr>
              <a:defRPr/>
            </a:pPr>
            <a:r>
              <a:rPr lang="en-US" altLang="ko-KR" sz="1300" b="0" dirty="0">
                <a:solidFill>
                  <a:srgbClr val="002D62"/>
                </a:solidFill>
                <a:ea typeface="MS PGothic" pitchFamily="34" charset="-128"/>
              </a:rPr>
              <a:t>Z. Wan et. al.,  IEEE </a:t>
            </a:r>
            <a:r>
              <a:rPr lang="en-US" altLang="ko-KR" sz="1300" b="0" dirty="0" err="1">
                <a:solidFill>
                  <a:srgbClr val="002D62"/>
                </a:solidFill>
                <a:ea typeface="MS PGothic" pitchFamily="34" charset="-128"/>
              </a:rPr>
              <a:t>Therminic</a:t>
            </a:r>
            <a:r>
              <a:rPr lang="en-US" altLang="ko-KR" sz="1300" b="0" dirty="0">
                <a:solidFill>
                  <a:srgbClr val="002D62"/>
                </a:solidFill>
                <a:ea typeface="MS PGothic" pitchFamily="34" charset="-128"/>
              </a:rPr>
              <a:t> 2013, Berlin, 25. -27. </a:t>
            </a:r>
            <a:r>
              <a:rPr lang="en-US" altLang="ko-KR" sz="1300" b="0" dirty="0" err="1">
                <a:solidFill>
                  <a:srgbClr val="002D62"/>
                </a:solidFill>
                <a:ea typeface="MS PGothic" pitchFamily="34" charset="-128"/>
              </a:rPr>
              <a:t>Septemeber</a:t>
            </a:r>
            <a:r>
              <a:rPr lang="en-US" altLang="ko-KR" sz="1300" b="0" dirty="0">
                <a:solidFill>
                  <a:srgbClr val="002D62"/>
                </a:solidFill>
                <a:ea typeface="MS PGothic" pitchFamily="34" charset="-128"/>
              </a:rPr>
              <a:t> 2013 (accepted)</a:t>
            </a:r>
          </a:p>
        </p:txBody>
      </p:sp>
    </p:spTree>
    <p:extLst>
      <p:ext uri="{BB962C8B-B14F-4D97-AF65-F5344CB8AC3E}">
        <p14:creationId xmlns:p14="http://schemas.microsoft.com/office/powerpoint/2010/main" val="3043628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with Different </a:t>
            </a:r>
            <a:r>
              <a:rPr lang="en-US" dirty="0" err="1"/>
              <a:t>M</a:t>
            </a:r>
            <a:r>
              <a:rPr lang="en-US" dirty="0" err="1" smtClean="0"/>
              <a:t>icrogap</a:t>
            </a:r>
            <a:r>
              <a:rPr lang="en-US" dirty="0" smtClean="0"/>
              <a:t> Configurations</a:t>
            </a:r>
            <a:endParaRPr lang="en-US" dirty="0"/>
          </a:p>
        </p:txBody>
      </p:sp>
      <p:sp>
        <p:nvSpPr>
          <p:cNvPr id="4" name="Slide Number Placeholder 3"/>
          <p:cNvSpPr>
            <a:spLocks noGrp="1"/>
          </p:cNvSpPr>
          <p:nvPr>
            <p:ph type="sldNum" sz="quarter" idx="10"/>
          </p:nvPr>
        </p:nvSpPr>
        <p:spPr/>
        <p:txBody>
          <a:bodyPr/>
          <a:lstStyle/>
          <a:p>
            <a:fld id="{DE7B4459-A1BD-431F-96F5-B567F9D93236}" type="slidenum">
              <a:rPr lang="en-US" smtClean="0">
                <a:latin typeface="Tahoma"/>
              </a:rPr>
              <a:pPr/>
              <a:t>156</a:t>
            </a:fld>
            <a:endParaRPr lang="en-US" dirty="0">
              <a:latin typeface="Tahoma"/>
            </a:endParaRPr>
          </a:p>
        </p:txBody>
      </p:sp>
      <p:pic>
        <p:nvPicPr>
          <p:cNvPr id="5" name="Picture 4"/>
          <p:cNvPicPr/>
          <p:nvPr/>
        </p:nvPicPr>
        <p:blipFill>
          <a:blip r:embed="rId2"/>
          <a:stretch>
            <a:fillRect/>
          </a:stretch>
        </p:blipFill>
        <p:spPr>
          <a:xfrm>
            <a:off x="147218" y="1259948"/>
            <a:ext cx="3780234" cy="1931917"/>
          </a:xfrm>
          <a:prstGeom prst="rect">
            <a:avLst/>
          </a:prstGeom>
        </p:spPr>
      </p:pic>
      <p:pic>
        <p:nvPicPr>
          <p:cNvPr id="6" name="Picture 5"/>
          <p:cNvPicPr/>
          <p:nvPr/>
        </p:nvPicPr>
        <p:blipFill>
          <a:blip r:embed="rId3"/>
          <a:stretch>
            <a:fillRect/>
          </a:stretch>
        </p:blipFill>
        <p:spPr>
          <a:xfrm>
            <a:off x="48241" y="4367812"/>
            <a:ext cx="3864240" cy="1931917"/>
          </a:xfrm>
          <a:prstGeom prst="rect">
            <a:avLst/>
          </a:prstGeom>
        </p:spPr>
      </p:pic>
      <p:pic>
        <p:nvPicPr>
          <p:cNvPr id="7" name="Picture 6" descr="C:\Users\zwan6\AppData\Local\Microsoft\Windows\Temporary Internet Files\Content.Word\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262" y="1259946"/>
            <a:ext cx="2918973" cy="2268996"/>
          </a:xfrm>
          <a:prstGeom prst="rect">
            <a:avLst/>
          </a:prstGeom>
          <a:noFill/>
          <a:ln>
            <a:noFill/>
          </a:ln>
        </p:spPr>
      </p:pic>
      <p:pic>
        <p:nvPicPr>
          <p:cNvPr id="8" name="Picture 7" descr="C:\Users\zwan6\AppData\Local\Microsoft\Windows\Temporary Internet Files\Content.Word\2.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4450" y="1289054"/>
            <a:ext cx="2688167" cy="2222994"/>
          </a:xfrm>
          <a:prstGeom prst="rect">
            <a:avLst/>
          </a:prstGeom>
          <a:noFill/>
          <a:ln>
            <a:noFill/>
          </a:ln>
        </p:spPr>
      </p:pic>
      <p:sp>
        <p:nvSpPr>
          <p:cNvPr id="10" name="TextBox 9"/>
          <p:cNvSpPr txBox="1"/>
          <p:nvPr/>
        </p:nvSpPr>
        <p:spPr>
          <a:xfrm>
            <a:off x="147218" y="1056386"/>
            <a:ext cx="3780234"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err="1">
                <a:solidFill>
                  <a:srgbClr val="FF0000"/>
                </a:solidFill>
                <a:latin typeface="Ariel" charset="0"/>
              </a:rPr>
              <a:t>Microgap</a:t>
            </a:r>
            <a:r>
              <a:rPr lang="en-US" dirty="0">
                <a:solidFill>
                  <a:srgbClr val="FF0000"/>
                </a:solidFill>
                <a:latin typeface="Ariel" charset="0"/>
              </a:rPr>
              <a:t> configurations</a:t>
            </a:r>
          </a:p>
        </p:txBody>
      </p:sp>
      <p:sp>
        <p:nvSpPr>
          <p:cNvPr id="11" name="TextBox 10"/>
          <p:cNvSpPr txBox="1"/>
          <p:nvPr/>
        </p:nvSpPr>
        <p:spPr>
          <a:xfrm>
            <a:off x="713716" y="3201977"/>
            <a:ext cx="2647241" cy="655756"/>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3333CC"/>
                </a:solidFill>
                <a:latin typeface="Ariel" charset="0"/>
              </a:rPr>
              <a:t>Configuration 1: One </a:t>
            </a:r>
            <a:r>
              <a:rPr lang="en-US" dirty="0" err="1">
                <a:solidFill>
                  <a:srgbClr val="3333CC"/>
                </a:solidFill>
                <a:latin typeface="Ariel" charset="0"/>
              </a:rPr>
              <a:t>microgap</a:t>
            </a:r>
            <a:r>
              <a:rPr lang="en-US" dirty="0">
                <a:solidFill>
                  <a:srgbClr val="3333CC"/>
                </a:solidFill>
                <a:latin typeface="Ariel" charset="0"/>
              </a:rPr>
              <a:t> </a:t>
            </a:r>
          </a:p>
        </p:txBody>
      </p:sp>
      <p:sp>
        <p:nvSpPr>
          <p:cNvPr id="12" name="TextBox 11"/>
          <p:cNvSpPr txBox="1"/>
          <p:nvPr/>
        </p:nvSpPr>
        <p:spPr>
          <a:xfrm>
            <a:off x="671714" y="6467725"/>
            <a:ext cx="2647241" cy="655756"/>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3333CC"/>
                </a:solidFill>
                <a:latin typeface="Ariel" charset="0"/>
              </a:rPr>
              <a:t>Configuration 2: Two </a:t>
            </a:r>
            <a:r>
              <a:rPr lang="en-US" dirty="0" err="1">
                <a:solidFill>
                  <a:srgbClr val="3333CC"/>
                </a:solidFill>
                <a:latin typeface="Ariel" charset="0"/>
              </a:rPr>
              <a:t>microgaps</a:t>
            </a:r>
            <a:r>
              <a:rPr lang="en-US" dirty="0">
                <a:solidFill>
                  <a:srgbClr val="3333CC"/>
                </a:solidFill>
                <a:latin typeface="Ariel" charset="0"/>
              </a:rPr>
              <a:t> </a:t>
            </a:r>
          </a:p>
        </p:txBody>
      </p:sp>
      <p:sp>
        <p:nvSpPr>
          <p:cNvPr id="13" name="TextBox 12"/>
          <p:cNvSpPr txBox="1"/>
          <p:nvPr/>
        </p:nvSpPr>
        <p:spPr>
          <a:xfrm>
            <a:off x="4620289" y="3487362"/>
            <a:ext cx="5376333" cy="655756"/>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3333CC"/>
                </a:solidFill>
                <a:latin typeface="Ariel" charset="0"/>
              </a:rPr>
              <a:t>Temperature results: One </a:t>
            </a:r>
            <a:r>
              <a:rPr lang="en-US" dirty="0" err="1">
                <a:solidFill>
                  <a:srgbClr val="3333CC"/>
                </a:solidFill>
                <a:latin typeface="Ariel" charset="0"/>
              </a:rPr>
              <a:t>microgap</a:t>
            </a:r>
            <a:r>
              <a:rPr lang="en-US" dirty="0">
                <a:solidFill>
                  <a:srgbClr val="3333CC"/>
                </a:solidFill>
                <a:latin typeface="Ariel" charset="0"/>
              </a:rPr>
              <a:t>, logic tier at bottom and memory tier on the top</a:t>
            </a:r>
          </a:p>
        </p:txBody>
      </p:sp>
      <p:graphicFrame>
        <p:nvGraphicFramePr>
          <p:cNvPr id="14" name="Table 13"/>
          <p:cNvGraphicFramePr>
            <a:graphicFrameLocks noGrp="1"/>
          </p:cNvGraphicFramePr>
          <p:nvPr>
            <p:extLst>
              <p:ext uri="{D42A27DB-BD31-4B8C-83A1-F6EECF244321}">
                <p14:modId xmlns:p14="http://schemas.microsoft.com/office/powerpoint/2010/main" val="390459006"/>
              </p:ext>
            </p:extLst>
          </p:nvPr>
        </p:nvGraphicFramePr>
        <p:xfrm>
          <a:off x="3927453" y="4619801"/>
          <a:ext cx="6069167" cy="2588796"/>
        </p:xfrm>
        <a:graphic>
          <a:graphicData uri="http://schemas.openxmlformats.org/drawingml/2006/table">
            <a:tbl>
              <a:tblPr firstRow="1" bandRow="1">
                <a:tableStyleId>{5C22544A-7EE6-4342-B048-85BDC9FD1C3A}</a:tableStyleId>
              </a:tblPr>
              <a:tblGrid>
                <a:gridCol w="939994"/>
                <a:gridCol w="780321"/>
                <a:gridCol w="780321"/>
                <a:gridCol w="1048375"/>
                <a:gridCol w="1176073"/>
                <a:gridCol w="1344083"/>
              </a:tblGrid>
              <a:tr h="375116">
                <a:tc rowSpan="2">
                  <a:txBody>
                    <a:bodyPr/>
                    <a:lstStyle/>
                    <a:p>
                      <a:pPr algn="ctr"/>
                      <a:r>
                        <a:rPr lang="en-US" sz="1400" dirty="0" smtClean="0"/>
                        <a:t>Pump power:0.03</a:t>
                      </a:r>
                      <a:r>
                        <a:rPr lang="en-US" sz="1400" baseline="0" dirty="0" smtClean="0"/>
                        <a:t> W</a:t>
                      </a:r>
                      <a:endParaRPr lang="en-US" sz="1400" dirty="0"/>
                    </a:p>
                  </a:txBody>
                  <a:tcPr marL="100806" marR="100806" marT="50398" marB="50398"/>
                </a:tc>
                <a:tc gridSpan="3">
                  <a:txBody>
                    <a:bodyPr/>
                    <a:lstStyle/>
                    <a:p>
                      <a:pPr algn="ctr"/>
                      <a:r>
                        <a:rPr lang="en-US" sz="1400" dirty="0" smtClean="0"/>
                        <a:t>Configuration</a:t>
                      </a:r>
                      <a:endParaRPr lang="en-US" sz="1400" dirty="0"/>
                    </a:p>
                  </a:txBody>
                  <a:tcPr marL="100806" marR="100806" marT="50398" marB="50398"/>
                </a:tc>
                <a:tc hMerge="1">
                  <a:txBody>
                    <a:bodyPr/>
                    <a:lstStyle/>
                    <a:p>
                      <a:endParaRPr lang="en-US"/>
                    </a:p>
                  </a:txBody>
                  <a:tcPr/>
                </a:tc>
                <a:tc hMerge="1">
                  <a:txBody>
                    <a:bodyPr/>
                    <a:lstStyle/>
                    <a:p>
                      <a:endParaRPr lang="en-US"/>
                    </a:p>
                  </a:txBody>
                  <a:tcPr/>
                </a:tc>
                <a:tc rowSpan="2">
                  <a:txBody>
                    <a:bodyPr/>
                    <a:lstStyle/>
                    <a:p>
                      <a:pPr algn="ctr"/>
                      <a:r>
                        <a:rPr lang="en-US" sz="1400" dirty="0" err="1" smtClean="0"/>
                        <a:t>T</a:t>
                      </a:r>
                      <a:r>
                        <a:rPr lang="en-US" sz="1400" baseline="-25000" dirty="0" err="1" smtClean="0"/>
                        <a:t>max,logic</a:t>
                      </a:r>
                      <a:endParaRPr lang="en-US" sz="1400" baseline="-25000" dirty="0" smtClean="0"/>
                    </a:p>
                    <a:p>
                      <a:pPr algn="ctr"/>
                      <a:r>
                        <a:rPr lang="en-GB" sz="1400" b="1" kern="1200" dirty="0" smtClean="0">
                          <a:solidFill>
                            <a:schemeClr val="lt1"/>
                          </a:solidFill>
                          <a:effectLst/>
                          <a:latin typeface="+mn-lt"/>
                          <a:ea typeface="+mn-ea"/>
                          <a:cs typeface="+mn-cs"/>
                        </a:rPr>
                        <a:t>(℃)</a:t>
                      </a:r>
                      <a:endParaRPr lang="en-US" sz="1400" baseline="-25000" dirty="0"/>
                    </a:p>
                  </a:txBody>
                  <a:tcPr marL="100806" marR="100806" marT="50398" marB="50398"/>
                </a:tc>
                <a:tc rowSpan="2">
                  <a:txBody>
                    <a:bodyPr/>
                    <a:lstStyle/>
                    <a:p>
                      <a:pPr algn="ctr"/>
                      <a:r>
                        <a:rPr lang="en-US" sz="1400" dirty="0" err="1" smtClean="0"/>
                        <a:t>T</a:t>
                      </a:r>
                      <a:r>
                        <a:rPr lang="en-US" sz="1400" baseline="-25000" dirty="0" err="1" smtClean="0"/>
                        <a:t>max,memory</a:t>
                      </a:r>
                      <a:endParaRPr lang="en-US" sz="1400" baseline="-25000" dirty="0" smtClean="0"/>
                    </a:p>
                    <a:p>
                      <a:pPr algn="ctr"/>
                      <a:r>
                        <a:rPr lang="en-GB" sz="1400" b="1" kern="1200" dirty="0" smtClean="0">
                          <a:solidFill>
                            <a:schemeClr val="lt1"/>
                          </a:solidFill>
                          <a:effectLst/>
                          <a:latin typeface="+mn-lt"/>
                          <a:ea typeface="+mn-ea"/>
                          <a:cs typeface="+mn-cs"/>
                        </a:rPr>
                        <a:t>(℃)</a:t>
                      </a:r>
                      <a:endParaRPr lang="en-US" sz="1400" baseline="-25000" dirty="0"/>
                    </a:p>
                  </a:txBody>
                  <a:tcPr marL="100806" marR="100806" marT="50398" marB="50398"/>
                </a:tc>
              </a:tr>
              <a:tr h="461320">
                <a:tc vMerge="1">
                  <a:txBody>
                    <a:bodyPr/>
                    <a:lstStyle/>
                    <a:p>
                      <a:endParaRPr lang="en-US"/>
                    </a:p>
                  </a:txBody>
                  <a:tcPr/>
                </a:tc>
                <a:tc>
                  <a:txBody>
                    <a:bodyPr/>
                    <a:lstStyle/>
                    <a:p>
                      <a:pPr algn="ctr"/>
                      <a:r>
                        <a:rPr lang="en-US" sz="1200" dirty="0" smtClean="0"/>
                        <a:t>Micro-gap</a:t>
                      </a:r>
                      <a:endParaRPr lang="en-US" sz="1200" dirty="0"/>
                    </a:p>
                  </a:txBody>
                  <a:tcPr marL="100806" marR="100806" marT="50398" marB="50398"/>
                </a:tc>
                <a:tc>
                  <a:txBody>
                    <a:bodyPr/>
                    <a:lstStyle/>
                    <a:p>
                      <a:pPr algn="ctr"/>
                      <a:r>
                        <a:rPr lang="en-US" sz="1400" dirty="0" smtClean="0"/>
                        <a:t>Top</a:t>
                      </a:r>
                      <a:endParaRPr lang="en-US" sz="1400" dirty="0"/>
                    </a:p>
                  </a:txBody>
                  <a:tcPr marL="100806" marR="100806" marT="50398" marB="50398"/>
                </a:tc>
                <a:tc>
                  <a:txBody>
                    <a:bodyPr/>
                    <a:lstStyle/>
                    <a:p>
                      <a:pPr algn="ctr"/>
                      <a:r>
                        <a:rPr lang="en-US" sz="1400" dirty="0" smtClean="0"/>
                        <a:t>Bottom</a:t>
                      </a:r>
                      <a:endParaRPr lang="en-US" sz="1400" dirty="0"/>
                    </a:p>
                  </a:txBody>
                  <a:tcPr marL="100806" marR="100806" marT="50398" marB="50398"/>
                </a:tc>
                <a:tc vMerge="1">
                  <a:txBody>
                    <a:bodyPr/>
                    <a:lstStyle/>
                    <a:p>
                      <a:endParaRPr lang="en-US"/>
                    </a:p>
                  </a:txBody>
                  <a:tcPr/>
                </a:tc>
                <a:tc vMerge="1">
                  <a:txBody>
                    <a:bodyPr/>
                    <a:lstStyle/>
                    <a:p>
                      <a:endParaRPr lang="en-US"/>
                    </a:p>
                  </a:txBody>
                  <a:tcPr/>
                </a:tc>
              </a:tr>
              <a:tr h="436781">
                <a:tc>
                  <a:txBody>
                    <a:bodyPr/>
                    <a:lstStyle/>
                    <a:p>
                      <a:pPr algn="ctr"/>
                      <a:r>
                        <a:rPr lang="en-US" sz="1800" dirty="0" smtClean="0"/>
                        <a:t>Case 1</a:t>
                      </a:r>
                      <a:endParaRPr lang="en-US" sz="1800" dirty="0"/>
                    </a:p>
                  </a:txBody>
                  <a:tcPr marL="100806" marR="100806" marT="50398" marB="50398"/>
                </a:tc>
                <a:tc>
                  <a:txBody>
                    <a:bodyPr/>
                    <a:lstStyle/>
                    <a:p>
                      <a:pPr algn="ctr"/>
                      <a:r>
                        <a:rPr lang="en-US" sz="1800" dirty="0" smtClean="0"/>
                        <a:t>1</a:t>
                      </a:r>
                      <a:endParaRPr lang="en-US" sz="1800" dirty="0"/>
                    </a:p>
                  </a:txBody>
                  <a:tcPr marL="100806" marR="100806" marT="50398" marB="50398"/>
                </a:tc>
                <a:tc>
                  <a:txBody>
                    <a:bodyPr/>
                    <a:lstStyle/>
                    <a:p>
                      <a:pPr algn="ctr"/>
                      <a:r>
                        <a:rPr lang="en-US" sz="2200" dirty="0" smtClean="0"/>
                        <a:t>M</a:t>
                      </a:r>
                      <a:endParaRPr lang="en-US" sz="2200" dirty="0"/>
                    </a:p>
                  </a:txBody>
                  <a:tcPr marL="100806" marR="100806" marT="50398" marB="50398"/>
                </a:tc>
                <a:tc>
                  <a:txBody>
                    <a:bodyPr/>
                    <a:lstStyle/>
                    <a:p>
                      <a:pPr algn="ctr"/>
                      <a:r>
                        <a:rPr lang="en-US" sz="2200" dirty="0" smtClean="0"/>
                        <a:t>L</a:t>
                      </a:r>
                      <a:endParaRPr lang="en-US" sz="2200" dirty="0"/>
                    </a:p>
                  </a:txBody>
                  <a:tcPr marL="100806" marR="100806" marT="50398" marB="50398"/>
                </a:tc>
                <a:tc>
                  <a:txBody>
                    <a:bodyPr/>
                    <a:lstStyle/>
                    <a:p>
                      <a:pPr algn="ctr"/>
                      <a:r>
                        <a:rPr lang="en-US" sz="1800" dirty="0" smtClean="0"/>
                        <a:t>93.1</a:t>
                      </a:r>
                      <a:endParaRPr lang="en-US" sz="1800" dirty="0"/>
                    </a:p>
                  </a:txBody>
                  <a:tcPr marL="100806" marR="100806" marT="50398" marB="50398"/>
                </a:tc>
                <a:tc>
                  <a:txBody>
                    <a:bodyPr/>
                    <a:lstStyle/>
                    <a:p>
                      <a:pPr algn="ctr"/>
                      <a:r>
                        <a:rPr lang="en-US" sz="1800" dirty="0" smtClean="0"/>
                        <a:t>82.2</a:t>
                      </a:r>
                      <a:endParaRPr lang="en-US" sz="1800" dirty="0"/>
                    </a:p>
                  </a:txBody>
                  <a:tcPr marL="100806" marR="100806" marT="50398" marB="50398"/>
                </a:tc>
              </a:tr>
              <a:tr h="436781">
                <a:tc>
                  <a:txBody>
                    <a:bodyPr/>
                    <a:lstStyle/>
                    <a:p>
                      <a:pPr algn="ctr"/>
                      <a:r>
                        <a:rPr lang="en-US" sz="1800" dirty="0" smtClean="0"/>
                        <a:t>Case 2</a:t>
                      </a:r>
                      <a:endParaRPr lang="en-US" sz="1800" dirty="0"/>
                    </a:p>
                  </a:txBody>
                  <a:tcPr marL="100806" marR="100806" marT="50398" marB="50398"/>
                </a:tc>
                <a:tc>
                  <a:txBody>
                    <a:bodyPr/>
                    <a:lstStyle/>
                    <a:p>
                      <a:pPr algn="ctr"/>
                      <a:r>
                        <a:rPr lang="en-US" sz="1800" dirty="0" smtClean="0"/>
                        <a:t>1</a:t>
                      </a:r>
                      <a:endParaRPr lang="en-US" sz="1800" dirty="0"/>
                    </a:p>
                  </a:txBody>
                  <a:tcPr marL="100806" marR="100806" marT="50398" marB="50398"/>
                </a:tc>
                <a:tc>
                  <a:txBody>
                    <a:bodyPr/>
                    <a:lstStyle/>
                    <a:p>
                      <a:pPr algn="ctr"/>
                      <a:r>
                        <a:rPr lang="en-US" sz="2200" dirty="0" smtClean="0"/>
                        <a:t>L</a:t>
                      </a:r>
                      <a:endParaRPr lang="en-US" sz="2200" dirty="0"/>
                    </a:p>
                  </a:txBody>
                  <a:tcPr marL="100806" marR="100806" marT="50398" marB="50398"/>
                </a:tc>
                <a:tc>
                  <a:txBody>
                    <a:bodyPr/>
                    <a:lstStyle/>
                    <a:p>
                      <a:pPr algn="ctr"/>
                      <a:r>
                        <a:rPr lang="en-US" sz="2200" dirty="0" smtClean="0"/>
                        <a:t>M</a:t>
                      </a:r>
                      <a:endParaRPr lang="en-US" sz="2200" dirty="0"/>
                    </a:p>
                  </a:txBody>
                  <a:tcPr marL="100806" marR="100806" marT="50398" marB="50398"/>
                </a:tc>
                <a:tc>
                  <a:txBody>
                    <a:bodyPr/>
                    <a:lstStyle/>
                    <a:p>
                      <a:pPr algn="ctr"/>
                      <a:r>
                        <a:rPr lang="en-US" sz="1800" dirty="0" smtClean="0"/>
                        <a:t>114.9</a:t>
                      </a:r>
                      <a:endParaRPr lang="en-US" sz="1800" dirty="0"/>
                    </a:p>
                  </a:txBody>
                  <a:tcPr marL="100806" marR="100806" marT="50398" marB="50398"/>
                </a:tc>
                <a:tc>
                  <a:txBody>
                    <a:bodyPr/>
                    <a:lstStyle/>
                    <a:p>
                      <a:pPr algn="ctr"/>
                      <a:r>
                        <a:rPr lang="en-US" sz="1800" dirty="0" smtClean="0"/>
                        <a:t>77.1</a:t>
                      </a:r>
                      <a:endParaRPr lang="en-US" sz="1800" dirty="0"/>
                    </a:p>
                  </a:txBody>
                  <a:tcPr marL="100806" marR="100806" marT="50398" marB="50398"/>
                </a:tc>
              </a:tr>
              <a:tr h="436781">
                <a:tc>
                  <a:txBody>
                    <a:bodyPr/>
                    <a:lstStyle/>
                    <a:p>
                      <a:pPr algn="ctr"/>
                      <a:r>
                        <a:rPr lang="en-US" sz="1800" dirty="0" smtClean="0"/>
                        <a:t>Case 3</a:t>
                      </a:r>
                      <a:endParaRPr lang="en-US" sz="1800" dirty="0"/>
                    </a:p>
                  </a:txBody>
                  <a:tcPr marL="100806" marR="100806" marT="50398" marB="50398"/>
                </a:tc>
                <a:tc>
                  <a:txBody>
                    <a:bodyPr/>
                    <a:lstStyle/>
                    <a:p>
                      <a:pPr algn="ctr"/>
                      <a:r>
                        <a:rPr lang="en-US" sz="1800" dirty="0" smtClean="0"/>
                        <a:t>2</a:t>
                      </a:r>
                      <a:endParaRPr lang="en-US" sz="1800" dirty="0"/>
                    </a:p>
                  </a:txBody>
                  <a:tcPr marL="100806" marR="100806" marT="50398" marB="50398"/>
                </a:tc>
                <a:tc>
                  <a:txBody>
                    <a:bodyPr/>
                    <a:lstStyle/>
                    <a:p>
                      <a:pPr algn="ctr"/>
                      <a:r>
                        <a:rPr lang="en-US" sz="2200" dirty="0" smtClean="0"/>
                        <a:t>M</a:t>
                      </a:r>
                      <a:endParaRPr lang="en-US" sz="2200" dirty="0"/>
                    </a:p>
                  </a:txBody>
                  <a:tcPr marL="100806" marR="100806" marT="50398" marB="50398"/>
                </a:tc>
                <a:tc>
                  <a:txBody>
                    <a:bodyPr/>
                    <a:lstStyle/>
                    <a:p>
                      <a:pPr algn="ctr"/>
                      <a:r>
                        <a:rPr lang="en-US" sz="2200" dirty="0" smtClean="0"/>
                        <a:t>L</a:t>
                      </a:r>
                      <a:endParaRPr lang="en-US" sz="2200" dirty="0"/>
                    </a:p>
                  </a:txBody>
                  <a:tcPr marL="100806" marR="100806" marT="50398" marB="50398"/>
                </a:tc>
                <a:tc>
                  <a:txBody>
                    <a:bodyPr/>
                    <a:lstStyle/>
                    <a:p>
                      <a:pPr algn="ctr"/>
                      <a:r>
                        <a:rPr lang="en-US" sz="1800" dirty="0" smtClean="0"/>
                        <a:t>87.7</a:t>
                      </a:r>
                      <a:endParaRPr lang="en-US" sz="1800" dirty="0"/>
                    </a:p>
                  </a:txBody>
                  <a:tcPr marL="100806" marR="100806" marT="50398" marB="50398"/>
                </a:tc>
                <a:tc>
                  <a:txBody>
                    <a:bodyPr/>
                    <a:lstStyle/>
                    <a:p>
                      <a:pPr algn="ctr"/>
                      <a:r>
                        <a:rPr lang="en-US" sz="1800" dirty="0" smtClean="0"/>
                        <a:t>54.8</a:t>
                      </a:r>
                      <a:endParaRPr lang="en-US" sz="1800" dirty="0"/>
                    </a:p>
                  </a:txBody>
                  <a:tcPr marL="100806" marR="100806" marT="50398" marB="50398"/>
                </a:tc>
              </a:tr>
              <a:tr h="436781">
                <a:tc>
                  <a:txBody>
                    <a:bodyPr/>
                    <a:lstStyle/>
                    <a:p>
                      <a:pPr algn="ctr"/>
                      <a:r>
                        <a:rPr lang="en-US" sz="1800" dirty="0" smtClean="0"/>
                        <a:t>Case 4</a:t>
                      </a:r>
                      <a:endParaRPr lang="en-US" sz="1800" dirty="0"/>
                    </a:p>
                  </a:txBody>
                  <a:tcPr marL="100806" marR="100806" marT="50398" marB="50398"/>
                </a:tc>
                <a:tc>
                  <a:txBody>
                    <a:bodyPr/>
                    <a:lstStyle/>
                    <a:p>
                      <a:pPr algn="ctr"/>
                      <a:r>
                        <a:rPr lang="en-US" sz="1800" dirty="0" smtClean="0"/>
                        <a:t>2</a:t>
                      </a:r>
                      <a:endParaRPr lang="en-US" sz="1800" dirty="0"/>
                    </a:p>
                  </a:txBody>
                  <a:tcPr marL="100806" marR="100806" marT="50398" marB="50398"/>
                </a:tc>
                <a:tc>
                  <a:txBody>
                    <a:bodyPr/>
                    <a:lstStyle/>
                    <a:p>
                      <a:pPr algn="ctr"/>
                      <a:r>
                        <a:rPr lang="en-US" sz="2200" dirty="0" smtClean="0"/>
                        <a:t>L</a:t>
                      </a:r>
                      <a:endParaRPr lang="en-US" sz="2200" dirty="0"/>
                    </a:p>
                  </a:txBody>
                  <a:tcPr marL="100806" marR="100806" marT="50398" marB="50398"/>
                </a:tc>
                <a:tc>
                  <a:txBody>
                    <a:bodyPr/>
                    <a:lstStyle/>
                    <a:p>
                      <a:pPr algn="ctr"/>
                      <a:r>
                        <a:rPr lang="en-US" sz="2200" dirty="0" smtClean="0"/>
                        <a:t>M</a:t>
                      </a:r>
                      <a:endParaRPr lang="en-US" sz="2200" dirty="0"/>
                    </a:p>
                  </a:txBody>
                  <a:tcPr marL="100806" marR="100806" marT="50398" marB="50398"/>
                </a:tc>
                <a:tc>
                  <a:txBody>
                    <a:bodyPr/>
                    <a:lstStyle/>
                    <a:p>
                      <a:pPr algn="ctr"/>
                      <a:r>
                        <a:rPr lang="en-US" sz="1800" dirty="0" smtClean="0"/>
                        <a:t>72.7</a:t>
                      </a:r>
                      <a:endParaRPr lang="en-US" sz="1800" dirty="0"/>
                    </a:p>
                  </a:txBody>
                  <a:tcPr marL="100806" marR="100806" marT="50398" marB="50398"/>
                </a:tc>
                <a:tc>
                  <a:txBody>
                    <a:bodyPr/>
                    <a:lstStyle/>
                    <a:p>
                      <a:pPr algn="ctr"/>
                      <a:r>
                        <a:rPr lang="en-US" sz="1800" dirty="0" smtClean="0"/>
                        <a:t>58.3</a:t>
                      </a:r>
                      <a:endParaRPr lang="en-US" sz="1800" dirty="0"/>
                    </a:p>
                  </a:txBody>
                  <a:tcPr marL="100806" marR="100806" marT="50398" marB="50398"/>
                </a:tc>
              </a:tr>
            </a:tbl>
          </a:graphicData>
        </a:graphic>
      </p:graphicFrame>
      <p:sp>
        <p:nvSpPr>
          <p:cNvPr id="15" name="TextBox 14"/>
          <p:cNvSpPr txBox="1"/>
          <p:nvPr/>
        </p:nvSpPr>
        <p:spPr>
          <a:xfrm>
            <a:off x="3696229" y="952954"/>
            <a:ext cx="3780234"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FF0000"/>
                </a:solidFill>
                <a:latin typeface="Ariel" charset="0"/>
              </a:rPr>
              <a:t>Logic tier</a:t>
            </a:r>
          </a:p>
        </p:txBody>
      </p:sp>
      <p:sp>
        <p:nvSpPr>
          <p:cNvPr id="16" name="TextBox 15"/>
          <p:cNvSpPr txBox="1"/>
          <p:nvPr/>
        </p:nvSpPr>
        <p:spPr>
          <a:xfrm>
            <a:off x="7130876" y="952954"/>
            <a:ext cx="2520156"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FF0000"/>
                </a:solidFill>
                <a:latin typeface="Ariel" charset="0"/>
              </a:rPr>
              <a:t>Memory tier</a:t>
            </a:r>
          </a:p>
        </p:txBody>
      </p:sp>
      <p:sp>
        <p:nvSpPr>
          <p:cNvPr id="17" name="TextBox 16"/>
          <p:cNvSpPr txBox="1"/>
          <p:nvPr/>
        </p:nvSpPr>
        <p:spPr>
          <a:xfrm>
            <a:off x="5040313" y="4195023"/>
            <a:ext cx="3780234" cy="378757"/>
          </a:xfrm>
          <a:prstGeom prst="rect">
            <a:avLst/>
          </a:prstGeom>
          <a:noFill/>
        </p:spPr>
        <p:txBody>
          <a:bodyPr wrap="square" lIns="100772" tIns="50387" rIns="100772" bIns="50387" rtlCol="0">
            <a:spAutoFit/>
          </a:bodyPr>
          <a:lstStyle/>
          <a:p>
            <a:pPr algn="ctr" defTabSz="503868" eaLnBrk="0">
              <a:lnSpc>
                <a:spcPct val="100000"/>
              </a:lnSpc>
              <a:buClr>
                <a:srgbClr val="080808"/>
              </a:buClr>
            </a:pPr>
            <a:r>
              <a:rPr lang="en-US" dirty="0">
                <a:solidFill>
                  <a:srgbClr val="FF0000"/>
                </a:solidFill>
                <a:latin typeface="Ariel" charset="0"/>
              </a:rPr>
              <a:t>Results for different cases</a:t>
            </a:r>
          </a:p>
        </p:txBody>
      </p:sp>
    </p:spTree>
    <p:extLst>
      <p:ext uri="{BB962C8B-B14F-4D97-AF65-F5344CB8AC3E}">
        <p14:creationId xmlns:p14="http://schemas.microsoft.com/office/powerpoint/2010/main" val="68609581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220912" y="1417638"/>
            <a:ext cx="4657038" cy="546487"/>
          </a:xfrm>
        </p:spPr>
        <p:txBody>
          <a:bodyPr/>
          <a:lstStyle/>
          <a:p>
            <a:pPr marL="0" indent="0">
              <a:buNone/>
            </a:pPr>
            <a:r>
              <a:rPr lang="en-US" i="1" dirty="0" smtClean="0">
                <a:solidFill>
                  <a:srgbClr val="FF0000"/>
                </a:solidFill>
              </a:rPr>
              <a:t>Not</a:t>
            </a:r>
            <a:r>
              <a:rPr lang="en-US" i="1" dirty="0" smtClean="0"/>
              <a:t> to provide </a:t>
            </a:r>
            <a:r>
              <a:rPr lang="en-US" i="1" dirty="0" smtClean="0">
                <a:solidFill>
                  <a:srgbClr val="FF0000"/>
                </a:solidFill>
              </a:rPr>
              <a:t>a</a:t>
            </a:r>
            <a:r>
              <a:rPr lang="en-US" i="1" dirty="0" smtClean="0"/>
              <a:t> simulator, but </a:t>
            </a:r>
          </a:p>
        </p:txBody>
      </p:sp>
      <p:sp>
        <p:nvSpPr>
          <p:cNvPr id="4" name="Slide Number Placeholder 3"/>
          <p:cNvSpPr>
            <a:spLocks noGrp="1"/>
          </p:cNvSpPr>
          <p:nvPr>
            <p:ph type="sldNum" sz="quarter" idx="10"/>
          </p:nvPr>
        </p:nvSpPr>
        <p:spPr/>
        <p:txBody>
          <a:bodyPr/>
          <a:lstStyle/>
          <a:p>
            <a:fld id="{DE7B4459-A1BD-431F-96F5-B567F9D93236}" type="slidenum">
              <a:rPr lang="en-US" smtClean="0">
                <a:latin typeface="Tahoma"/>
              </a:rPr>
              <a:pPr/>
              <a:t>157</a:t>
            </a:fld>
            <a:endParaRPr lang="en-US" dirty="0">
              <a:latin typeface="Tahoma"/>
            </a:endParaRPr>
          </a:p>
        </p:txBody>
      </p:sp>
      <p:sp>
        <p:nvSpPr>
          <p:cNvPr id="5" name="Content Placeholder 2"/>
          <p:cNvSpPr txBox="1">
            <a:spLocks/>
          </p:cNvSpPr>
          <p:nvPr/>
        </p:nvSpPr>
        <p:spPr bwMode="auto">
          <a:xfrm>
            <a:off x="468312" y="2255837"/>
            <a:ext cx="9378831" cy="8382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marL="190483" indent="-190483" algn="l" defTabSz="503291" rtl="0" eaLnBrk="0" fontAlgn="base" hangingPunct="0">
              <a:lnSpc>
                <a:spcPct val="98000"/>
              </a:lnSpc>
              <a:spcBef>
                <a:spcPts val="661"/>
              </a:spcBef>
              <a:spcAft>
                <a:spcPct val="0"/>
              </a:spcAft>
              <a:buClr>
                <a:srgbClr val="000000"/>
              </a:buClr>
              <a:buSzPct val="65000"/>
              <a:buFont typeface="Wingdings" charset="2"/>
              <a:buChar char=""/>
              <a:defRPr sz="2600">
                <a:solidFill>
                  <a:srgbClr val="080808"/>
                </a:solidFill>
                <a:latin typeface="+mn-lt"/>
                <a:ea typeface="+mn-ea"/>
                <a:cs typeface="+mn-cs"/>
              </a:defRPr>
            </a:lvl1pPr>
            <a:lvl2pPr marL="567952" indent="-190483" algn="l" defTabSz="503291" rtl="0" eaLnBrk="0" fontAlgn="base" hangingPunct="0">
              <a:lnSpc>
                <a:spcPct val="98000"/>
              </a:lnSpc>
              <a:spcBef>
                <a:spcPts val="551"/>
              </a:spcBef>
              <a:spcAft>
                <a:spcPct val="0"/>
              </a:spcAft>
              <a:buClr>
                <a:srgbClr val="002448"/>
              </a:buClr>
              <a:buSzPct val="65000"/>
              <a:buFont typeface="Wingdings" charset="2"/>
              <a:buChar char=""/>
              <a:defRPr sz="2200">
                <a:solidFill>
                  <a:srgbClr val="080808"/>
                </a:solidFill>
                <a:latin typeface="+mn-lt"/>
              </a:defRPr>
            </a:lvl2pPr>
            <a:lvl3pPr marL="945422" indent="-190483" algn="l" defTabSz="503291" rtl="0" eaLnBrk="0" fontAlgn="base" hangingPunct="0">
              <a:lnSpc>
                <a:spcPct val="98000"/>
              </a:lnSpc>
              <a:spcBef>
                <a:spcPts val="496"/>
              </a:spcBef>
              <a:spcAft>
                <a:spcPct val="0"/>
              </a:spcAft>
              <a:buClr>
                <a:srgbClr val="006666"/>
              </a:buClr>
              <a:buSzPct val="65000"/>
              <a:buFont typeface="Wingdings" charset="2"/>
              <a:buChar char=""/>
              <a:defRPr>
                <a:solidFill>
                  <a:srgbClr val="080808"/>
                </a:solidFill>
                <a:latin typeface="+mn-lt"/>
              </a:defRPr>
            </a:lvl3pPr>
            <a:lvl4pPr marL="1322892" indent="-190483"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4pPr>
            <a:lvl5pPr marL="1632204"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5pPr>
            <a:lvl6pPr marL="2135500"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6pPr>
            <a:lvl7pPr marL="2638792"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7pPr>
            <a:lvl8pPr marL="3142085"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8pPr>
            <a:lvl9pPr marL="3645378"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9pPr>
          </a:lstStyle>
          <a:p>
            <a:pPr marL="0" indent="0" algn="ctr">
              <a:spcBef>
                <a:spcPts val="1800"/>
              </a:spcBef>
              <a:buFont typeface="Wingdings" charset="2"/>
              <a:buNone/>
            </a:pPr>
            <a:r>
              <a:rPr lang="en-US" i="1" dirty="0" smtClean="0">
                <a:solidFill>
                  <a:srgbClr val="008000"/>
                </a:solidFill>
              </a:rPr>
              <a:t>Composable</a:t>
            </a:r>
            <a:r>
              <a:rPr lang="en-US" i="1" dirty="0" smtClean="0"/>
              <a:t> simulation infrastructure for constructing multicore simulators, and </a:t>
            </a:r>
          </a:p>
          <a:p>
            <a:pPr marL="0" indent="0" algn="ctr">
              <a:spcBef>
                <a:spcPts val="1800"/>
              </a:spcBef>
              <a:buFont typeface="Wingdings" charset="2"/>
              <a:buNone/>
            </a:pPr>
            <a:endParaRPr lang="en-US" dirty="0"/>
          </a:p>
        </p:txBody>
      </p:sp>
      <p:sp>
        <p:nvSpPr>
          <p:cNvPr id="6" name="Content Placeholder 2"/>
          <p:cNvSpPr txBox="1">
            <a:spLocks/>
          </p:cNvSpPr>
          <p:nvPr/>
        </p:nvSpPr>
        <p:spPr bwMode="auto">
          <a:xfrm>
            <a:off x="544512" y="3475037"/>
            <a:ext cx="9378831" cy="8382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marL="190483" indent="-190483" algn="l" defTabSz="503291" rtl="0" eaLnBrk="0" fontAlgn="base" hangingPunct="0">
              <a:lnSpc>
                <a:spcPct val="98000"/>
              </a:lnSpc>
              <a:spcBef>
                <a:spcPts val="661"/>
              </a:spcBef>
              <a:spcAft>
                <a:spcPct val="0"/>
              </a:spcAft>
              <a:buClr>
                <a:srgbClr val="000000"/>
              </a:buClr>
              <a:buSzPct val="65000"/>
              <a:buFont typeface="Wingdings" charset="2"/>
              <a:buChar char=""/>
              <a:defRPr sz="2600">
                <a:solidFill>
                  <a:srgbClr val="080808"/>
                </a:solidFill>
                <a:latin typeface="+mn-lt"/>
                <a:ea typeface="+mn-ea"/>
                <a:cs typeface="+mn-cs"/>
              </a:defRPr>
            </a:lvl1pPr>
            <a:lvl2pPr marL="567952" indent="-190483" algn="l" defTabSz="503291" rtl="0" eaLnBrk="0" fontAlgn="base" hangingPunct="0">
              <a:lnSpc>
                <a:spcPct val="98000"/>
              </a:lnSpc>
              <a:spcBef>
                <a:spcPts val="551"/>
              </a:spcBef>
              <a:spcAft>
                <a:spcPct val="0"/>
              </a:spcAft>
              <a:buClr>
                <a:srgbClr val="002448"/>
              </a:buClr>
              <a:buSzPct val="65000"/>
              <a:buFont typeface="Wingdings" charset="2"/>
              <a:buChar char=""/>
              <a:defRPr sz="2200">
                <a:solidFill>
                  <a:srgbClr val="080808"/>
                </a:solidFill>
                <a:latin typeface="+mn-lt"/>
              </a:defRPr>
            </a:lvl2pPr>
            <a:lvl3pPr marL="945422" indent="-190483" algn="l" defTabSz="503291" rtl="0" eaLnBrk="0" fontAlgn="base" hangingPunct="0">
              <a:lnSpc>
                <a:spcPct val="98000"/>
              </a:lnSpc>
              <a:spcBef>
                <a:spcPts val="496"/>
              </a:spcBef>
              <a:spcAft>
                <a:spcPct val="0"/>
              </a:spcAft>
              <a:buClr>
                <a:srgbClr val="006666"/>
              </a:buClr>
              <a:buSzPct val="65000"/>
              <a:buFont typeface="Wingdings" charset="2"/>
              <a:buChar char=""/>
              <a:defRPr>
                <a:solidFill>
                  <a:srgbClr val="080808"/>
                </a:solidFill>
                <a:latin typeface="+mn-lt"/>
              </a:defRPr>
            </a:lvl3pPr>
            <a:lvl4pPr marL="1322892" indent="-190483"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4pPr>
            <a:lvl5pPr marL="1632204"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5pPr>
            <a:lvl6pPr marL="2135500"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6pPr>
            <a:lvl7pPr marL="2638792"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7pPr>
            <a:lvl8pPr marL="3142085"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8pPr>
            <a:lvl9pPr marL="3645378"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9pPr>
          </a:lstStyle>
          <a:p>
            <a:pPr marL="0" indent="0" algn="ctr">
              <a:spcBef>
                <a:spcPts val="1800"/>
              </a:spcBef>
              <a:buFont typeface="Wingdings" charset="2"/>
              <a:buNone/>
            </a:pPr>
            <a:r>
              <a:rPr lang="en-US" i="1" dirty="0" smtClean="0"/>
              <a:t>Provide </a:t>
            </a:r>
            <a:r>
              <a:rPr lang="en-US" i="1" dirty="0" smtClean="0">
                <a:solidFill>
                  <a:srgbClr val="008000"/>
                </a:solidFill>
              </a:rPr>
              <a:t>base library </a:t>
            </a:r>
            <a:r>
              <a:rPr lang="en-US" i="1" dirty="0" smtClean="0"/>
              <a:t>of components to build useful simulators</a:t>
            </a:r>
          </a:p>
          <a:p>
            <a:pPr marL="0" indent="0" algn="ctr">
              <a:spcBef>
                <a:spcPts val="1800"/>
              </a:spcBef>
              <a:buFont typeface="Wingdings" charset="2"/>
              <a:buNone/>
            </a:pPr>
            <a:endParaRPr lang="en-US" dirty="0"/>
          </a:p>
        </p:txBody>
      </p:sp>
      <p:grpSp>
        <p:nvGrpSpPr>
          <p:cNvPr id="7" name="Group 6"/>
          <p:cNvGrpSpPr/>
          <p:nvPr/>
        </p:nvGrpSpPr>
        <p:grpSpPr>
          <a:xfrm>
            <a:off x="163513" y="4389438"/>
            <a:ext cx="3944767" cy="2133600"/>
            <a:chOff x="17633" y="1371600"/>
            <a:chExt cx="4648200" cy="2362200"/>
          </a:xfrm>
        </p:grpSpPr>
        <p:sp>
          <p:nvSpPr>
            <p:cNvPr id="8" name="Rounded Rectangle 7"/>
            <p:cNvSpPr/>
            <p:nvPr/>
          </p:nvSpPr>
          <p:spPr>
            <a:xfrm>
              <a:off x="17633" y="1371600"/>
              <a:ext cx="4648200" cy="2362200"/>
            </a:xfrm>
            <a:prstGeom prst="roundRect">
              <a:avLst/>
            </a:prstGeom>
            <a:solidFill>
              <a:srgbClr val="CCFFCC"/>
            </a:solidFill>
            <a:ln>
              <a:solidFill>
                <a:srgbClr val="00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6536"/>
              <a:endParaRPr lang="en-US" sz="800">
                <a:solidFill>
                  <a:srgbClr val="FFFFFF"/>
                </a:solidFill>
              </a:endParaRPr>
            </a:p>
          </p:txBody>
        </p:sp>
        <p:grpSp>
          <p:nvGrpSpPr>
            <p:cNvPr id="9" name="Group 8"/>
            <p:cNvGrpSpPr/>
            <p:nvPr/>
          </p:nvGrpSpPr>
          <p:grpSpPr>
            <a:xfrm>
              <a:off x="93833" y="1447800"/>
              <a:ext cx="4566737" cy="2233379"/>
              <a:chOff x="1219200" y="1524000"/>
              <a:chExt cx="4566737" cy="2233379"/>
            </a:xfrm>
          </p:grpSpPr>
          <p:grpSp>
            <p:nvGrpSpPr>
              <p:cNvPr id="10" name="Group 9"/>
              <p:cNvGrpSpPr/>
              <p:nvPr/>
            </p:nvGrpSpPr>
            <p:grpSpPr>
              <a:xfrm>
                <a:off x="2438400" y="1524000"/>
                <a:ext cx="1442537" cy="1295400"/>
                <a:chOff x="381000" y="1371601"/>
                <a:chExt cx="1442537" cy="1295400"/>
              </a:xfrm>
            </p:grpSpPr>
            <p:sp>
              <p:nvSpPr>
                <p:cNvPr id="26" name="Shape 25"/>
                <p:cNvSpPr/>
                <p:nvPr/>
              </p:nvSpPr>
              <p:spPr>
                <a:xfrm rot="20700000">
                  <a:off x="381000" y="1371601"/>
                  <a:ext cx="1442537" cy="1295400"/>
                </a:xfrm>
                <a:prstGeom prst="gear6">
                  <a:avLst/>
                </a:prstGeom>
                <a:solidFill>
                  <a:srgbClr val="0D7DB8"/>
                </a:solidFill>
                <a:ln w="25400" cap="flat" cmpd="sng" algn="ctr">
                  <a:solidFill>
                    <a:srgbClr val="FFFFFF">
                      <a:hueOff val="0"/>
                      <a:satOff val="0"/>
                      <a:lumOff val="0"/>
                      <a:alphaOff val="0"/>
                    </a:srgbClr>
                  </a:solidFill>
                  <a:prstDash val="solid"/>
                </a:ln>
                <a:effectLst/>
              </p:spPr>
            </p:sp>
            <p:sp>
              <p:nvSpPr>
                <p:cNvPr id="27" name="Shape 4"/>
                <p:cNvSpPr/>
                <p:nvPr/>
              </p:nvSpPr>
              <p:spPr>
                <a:xfrm>
                  <a:off x="656584" y="1645230"/>
                  <a:ext cx="876669" cy="733078"/>
                </a:xfrm>
                <a:prstGeom prst="rect">
                  <a:avLst/>
                </a:prstGeom>
                <a:noFill/>
                <a:ln>
                  <a:noFill/>
                </a:ln>
                <a:effectLst/>
              </p:spPr>
              <p:txBody>
                <a:bodyPr spcFirstLastPara="0" vert="horz" wrap="square" lIns="0" tIns="0" rIns="0" bIns="0" numCol="1" spcCol="1270" anchor="ctr" anchorCtr="0">
                  <a:noAutofit/>
                </a:bodyPr>
                <a:lstStyle/>
                <a:p>
                  <a:pPr algn="ctr" defTabSz="755572" fontAlgn="auto" hangingPunct="1">
                    <a:lnSpc>
                      <a:spcPct val="90000"/>
                    </a:lnSpc>
                    <a:spcAft>
                      <a:spcPct val="35000"/>
                    </a:spcAft>
                    <a:defRPr/>
                  </a:pPr>
                  <a:r>
                    <a:rPr lang="en-US" sz="800" dirty="0">
                      <a:solidFill>
                        <a:srgbClr val="000000"/>
                      </a:solidFill>
                      <a:latin typeface="Lucida Calligraphy" pitchFamily="66" charset="0"/>
                    </a:rPr>
                    <a:t>Novel Cooling Technology</a:t>
                  </a:r>
                </a:p>
              </p:txBody>
            </p:sp>
          </p:grpSp>
          <p:grpSp>
            <p:nvGrpSpPr>
              <p:cNvPr id="11" name="Group 10"/>
              <p:cNvGrpSpPr/>
              <p:nvPr/>
            </p:nvGrpSpPr>
            <p:grpSpPr>
              <a:xfrm>
                <a:off x="1219200" y="1524000"/>
                <a:ext cx="1390948" cy="1294407"/>
                <a:chOff x="930670" y="77433"/>
                <a:chExt cx="1390948" cy="1294407"/>
              </a:xfrm>
            </p:grpSpPr>
            <p:sp>
              <p:nvSpPr>
                <p:cNvPr id="24" name="Shape 23"/>
                <p:cNvSpPr/>
                <p:nvPr/>
              </p:nvSpPr>
              <p:spPr>
                <a:xfrm rot="20700000">
                  <a:off x="930670" y="77433"/>
                  <a:ext cx="1390948" cy="1294407"/>
                </a:xfrm>
                <a:prstGeom prst="gear6">
                  <a:avLst/>
                </a:prstGeom>
                <a:solidFill>
                  <a:srgbClr val="FFCC99"/>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5" name="Shape 4"/>
                <p:cNvSpPr/>
                <p:nvPr/>
              </p:nvSpPr>
              <p:spPr>
                <a:xfrm>
                  <a:off x="1245144" y="542540"/>
                  <a:ext cx="762000" cy="36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45">
                    <a:lnSpc>
                      <a:spcPct val="90000"/>
                    </a:lnSpc>
                    <a:spcAft>
                      <a:spcPct val="35000"/>
                    </a:spcAft>
                  </a:pPr>
                  <a:r>
                    <a:rPr lang="en-US" sz="800" dirty="0">
                      <a:solidFill>
                        <a:srgbClr val="000000"/>
                      </a:solidFill>
                      <a:latin typeface="Lucida Calligraphy" pitchFamily="66" charset="0"/>
                    </a:rPr>
                    <a:t>Thermal Field Modeling</a:t>
                  </a:r>
                </a:p>
              </p:txBody>
            </p:sp>
          </p:grpSp>
          <p:grpSp>
            <p:nvGrpSpPr>
              <p:cNvPr id="12" name="Group 11"/>
              <p:cNvGrpSpPr/>
              <p:nvPr/>
            </p:nvGrpSpPr>
            <p:grpSpPr>
              <a:xfrm>
                <a:off x="1828800" y="2438400"/>
                <a:ext cx="1338042" cy="1318979"/>
                <a:chOff x="1582417" y="1117510"/>
                <a:chExt cx="1338042" cy="1318979"/>
              </a:xfrm>
            </p:grpSpPr>
            <p:sp>
              <p:nvSpPr>
                <p:cNvPr id="22" name="Shape 21"/>
                <p:cNvSpPr/>
                <p:nvPr/>
              </p:nvSpPr>
              <p:spPr>
                <a:xfrm>
                  <a:off x="1582417" y="1117510"/>
                  <a:ext cx="1338042" cy="1318979"/>
                </a:xfrm>
                <a:prstGeom prst="gear6">
                  <a:avLst/>
                </a:prstGeom>
                <a:solidFill>
                  <a:srgbClr val="3333CC">
                    <a:lumMod val="40000"/>
                    <a:lumOff val="6000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3" name="Shape 4"/>
                <p:cNvSpPr/>
                <p:nvPr/>
              </p:nvSpPr>
              <p:spPr>
                <a:xfrm>
                  <a:off x="1917245" y="1451574"/>
                  <a:ext cx="668386" cy="650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88900">
                    <a:lnSpc>
                      <a:spcPct val="90000"/>
                    </a:lnSpc>
                    <a:spcAft>
                      <a:spcPct val="35000"/>
                    </a:spcAft>
                  </a:pPr>
                  <a:r>
                    <a:rPr lang="en-US" sz="800" dirty="0">
                      <a:solidFill>
                        <a:srgbClr val="000000"/>
                      </a:solidFill>
                      <a:latin typeface="Lucida Calligraphy" pitchFamily="66" charset="0"/>
                    </a:rPr>
                    <a:t>Power Distr. Network</a:t>
                  </a:r>
                </a:p>
              </p:txBody>
            </p:sp>
          </p:grpSp>
          <p:grpSp>
            <p:nvGrpSpPr>
              <p:cNvPr id="13" name="Group 12"/>
              <p:cNvGrpSpPr/>
              <p:nvPr/>
            </p:nvGrpSpPr>
            <p:grpSpPr>
              <a:xfrm>
                <a:off x="3200400" y="2514600"/>
                <a:ext cx="1391997" cy="1221339"/>
                <a:chOff x="736367" y="528222"/>
                <a:chExt cx="1391997" cy="1221339"/>
              </a:xfrm>
              <a:solidFill>
                <a:srgbClr val="FFCC99"/>
              </a:solidFill>
            </p:grpSpPr>
            <p:sp>
              <p:nvSpPr>
                <p:cNvPr id="20" name="Shape 19"/>
                <p:cNvSpPr/>
                <p:nvPr/>
              </p:nvSpPr>
              <p:spPr>
                <a:xfrm>
                  <a:off x="736367" y="528222"/>
                  <a:ext cx="1391997" cy="1221339"/>
                </a:xfrm>
                <a:prstGeom prst="gear9">
                  <a:avLst/>
                </a:prstGeom>
                <a:grp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1" name="Shape 4"/>
                <p:cNvSpPr/>
                <p:nvPr/>
              </p:nvSpPr>
              <p:spPr>
                <a:xfrm>
                  <a:off x="964968" y="814315"/>
                  <a:ext cx="990600" cy="6277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13970" rIns="0" bIns="13970" numCol="1" spcCol="1270" anchor="ctr" anchorCtr="0">
                  <a:noAutofit/>
                </a:bodyPr>
                <a:lstStyle/>
                <a:p>
                  <a:pPr algn="ctr" defTabSz="488900">
                    <a:lnSpc>
                      <a:spcPct val="90000"/>
                    </a:lnSpc>
                    <a:spcAft>
                      <a:spcPct val="35000"/>
                    </a:spcAft>
                  </a:pPr>
                  <a:r>
                    <a:rPr lang="en-US" sz="800" dirty="0">
                      <a:solidFill>
                        <a:srgbClr val="000000"/>
                      </a:solidFill>
                      <a:latin typeface="Lucida Calligraphy" pitchFamily="66" charset="0"/>
                    </a:rPr>
                    <a:t>Power Management</a:t>
                  </a:r>
                </a:p>
              </p:txBody>
            </p:sp>
          </p:grpSp>
          <p:grpSp>
            <p:nvGrpSpPr>
              <p:cNvPr id="14" name="Group 13"/>
              <p:cNvGrpSpPr/>
              <p:nvPr/>
            </p:nvGrpSpPr>
            <p:grpSpPr>
              <a:xfrm>
                <a:off x="3733800" y="1524000"/>
                <a:ext cx="1391997" cy="1221339"/>
                <a:chOff x="736367" y="528222"/>
                <a:chExt cx="1391997" cy="1221339"/>
              </a:xfrm>
            </p:grpSpPr>
            <p:sp>
              <p:nvSpPr>
                <p:cNvPr id="18" name="Shape 17"/>
                <p:cNvSpPr/>
                <p:nvPr/>
              </p:nvSpPr>
              <p:spPr>
                <a:xfrm>
                  <a:off x="736367" y="528222"/>
                  <a:ext cx="1391997" cy="1221339"/>
                </a:xfrm>
                <a:prstGeom prst="gear9">
                  <a:avLst/>
                </a:prstGeom>
                <a:solidFill>
                  <a:srgbClr val="00CC99">
                    <a:hueOff val="0"/>
                    <a:satOff val="0"/>
                    <a:lumOff val="0"/>
                    <a:alphaOff val="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19" name="Shape 4"/>
                <p:cNvSpPr/>
                <p:nvPr/>
              </p:nvSpPr>
              <p:spPr>
                <a:xfrm>
                  <a:off x="888767" y="814315"/>
                  <a:ext cx="1066801" cy="627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3970" rIns="0" bIns="13970" numCol="1" spcCol="1270" anchor="ctr" anchorCtr="0">
                  <a:noAutofit/>
                </a:bodyPr>
                <a:lstStyle/>
                <a:p>
                  <a:pPr algn="ctr" defTabSz="488900">
                    <a:lnSpc>
                      <a:spcPct val="90000"/>
                    </a:lnSpc>
                    <a:spcAft>
                      <a:spcPct val="35000"/>
                    </a:spcAft>
                  </a:pPr>
                  <a:r>
                    <a:rPr lang="en-US" sz="800" dirty="0">
                      <a:solidFill>
                        <a:srgbClr val="000000"/>
                      </a:solidFill>
                      <a:latin typeface="Lucida Grande"/>
                      <a:ea typeface="Lucida Grande"/>
                      <a:cs typeface="Lucida Grande"/>
                    </a:rPr>
                    <a:t>μ</a:t>
                  </a:r>
                  <a:r>
                    <a:rPr lang="en-US" sz="800" dirty="0">
                      <a:solidFill>
                        <a:srgbClr val="000000"/>
                      </a:solidFill>
                      <a:latin typeface="Lucida Calligraphy" pitchFamily="66" charset="0"/>
                    </a:rPr>
                    <a:t>architecture</a:t>
                  </a:r>
                </a:p>
              </p:txBody>
            </p:sp>
          </p:grpSp>
          <p:grpSp>
            <p:nvGrpSpPr>
              <p:cNvPr id="15" name="Group 14"/>
              <p:cNvGrpSpPr/>
              <p:nvPr/>
            </p:nvGrpSpPr>
            <p:grpSpPr>
              <a:xfrm>
                <a:off x="4419600" y="2362200"/>
                <a:ext cx="1366337" cy="1295400"/>
                <a:chOff x="381000" y="1371601"/>
                <a:chExt cx="1442537" cy="1295400"/>
              </a:xfrm>
            </p:grpSpPr>
            <p:sp>
              <p:nvSpPr>
                <p:cNvPr id="16" name="Shape 15"/>
                <p:cNvSpPr/>
                <p:nvPr/>
              </p:nvSpPr>
              <p:spPr>
                <a:xfrm rot="20700000">
                  <a:off x="381000" y="1371601"/>
                  <a:ext cx="1442537" cy="1295400"/>
                </a:xfrm>
                <a:prstGeom prst="gear6">
                  <a:avLst/>
                </a:prstGeom>
                <a:solidFill>
                  <a:srgbClr val="0D7DB8"/>
                </a:solidFill>
                <a:ln w="25400" cap="flat" cmpd="sng" algn="ctr">
                  <a:solidFill>
                    <a:srgbClr val="FFFFFF">
                      <a:hueOff val="0"/>
                      <a:satOff val="0"/>
                      <a:lumOff val="0"/>
                      <a:alphaOff val="0"/>
                    </a:srgbClr>
                  </a:solidFill>
                  <a:prstDash val="solid"/>
                </a:ln>
                <a:effectLst/>
              </p:spPr>
            </p:sp>
            <p:sp>
              <p:nvSpPr>
                <p:cNvPr id="17" name="Shape 4"/>
                <p:cNvSpPr/>
                <p:nvPr/>
              </p:nvSpPr>
              <p:spPr>
                <a:xfrm>
                  <a:off x="656583" y="1645230"/>
                  <a:ext cx="931160" cy="733078"/>
                </a:xfrm>
                <a:prstGeom prst="rect">
                  <a:avLst/>
                </a:prstGeom>
                <a:noFill/>
                <a:ln>
                  <a:noFill/>
                </a:ln>
                <a:effectLst/>
              </p:spPr>
              <p:txBody>
                <a:bodyPr spcFirstLastPara="0" vert="horz" wrap="square" lIns="0" tIns="0" rIns="0" bIns="0" numCol="1" spcCol="1270" anchor="ctr" anchorCtr="0">
                  <a:noAutofit/>
                </a:bodyPr>
                <a:lstStyle/>
                <a:p>
                  <a:pPr algn="ctr" defTabSz="755572" fontAlgn="auto" hangingPunct="1">
                    <a:lnSpc>
                      <a:spcPct val="90000"/>
                    </a:lnSpc>
                    <a:spcAft>
                      <a:spcPct val="35000"/>
                    </a:spcAft>
                    <a:defRPr/>
                  </a:pPr>
                  <a:r>
                    <a:rPr lang="en-US" sz="800" dirty="0">
                      <a:solidFill>
                        <a:srgbClr val="000000"/>
                      </a:solidFill>
                      <a:latin typeface="Lucida Calligraphy" pitchFamily="66" charset="0"/>
                    </a:rPr>
                    <a:t>Algorithms</a:t>
                  </a:r>
                </a:p>
              </p:txBody>
            </p:sp>
          </p:grpSp>
        </p:grpSp>
      </p:grpSp>
      <p:grpSp>
        <p:nvGrpSpPr>
          <p:cNvPr id="35" name="Group 34"/>
          <p:cNvGrpSpPr/>
          <p:nvPr/>
        </p:nvGrpSpPr>
        <p:grpSpPr>
          <a:xfrm>
            <a:off x="6521981" y="4520053"/>
            <a:ext cx="3166531" cy="1774384"/>
            <a:chOff x="6089479" y="4520053"/>
            <a:chExt cx="3166531" cy="1774384"/>
          </a:xfrm>
        </p:grpSpPr>
        <p:grpSp>
          <p:nvGrpSpPr>
            <p:cNvPr id="28" name="Group 27"/>
            <p:cNvGrpSpPr/>
            <p:nvPr/>
          </p:nvGrpSpPr>
          <p:grpSpPr>
            <a:xfrm>
              <a:off x="6089479" y="4520053"/>
              <a:ext cx="3166531" cy="1774384"/>
              <a:chOff x="2386806" y="4952206"/>
              <a:chExt cx="8686800" cy="3352800"/>
            </a:xfrm>
          </p:grpSpPr>
          <p:sp>
            <p:nvSpPr>
              <p:cNvPr id="29" name="Rounded Rectangle 28"/>
              <p:cNvSpPr/>
              <p:nvPr/>
            </p:nvSpPr>
            <p:spPr bwMode="auto">
              <a:xfrm>
                <a:off x="2386806" y="4952206"/>
                <a:ext cx="3429000" cy="1283326"/>
              </a:xfrm>
              <a:prstGeom prst="roundRect">
                <a:avLst/>
              </a:prstGeom>
              <a:gradFill flip="none" rotWithShape="1">
                <a:gsLst>
                  <a:gs pos="0">
                    <a:schemeClr val="accent1">
                      <a:lumMod val="75000"/>
                    </a:schemeClr>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pPr>
                <a:r>
                  <a:rPr lang="en-US" sz="1000" dirty="0">
                    <a:solidFill>
                      <a:prstClr val="black"/>
                    </a:solidFill>
                    <a:latin typeface="Calibri"/>
                  </a:rPr>
                  <a:t>Microarchitecture</a:t>
                </a:r>
              </a:p>
              <a:p>
                <a:pPr defTabSz="457152" fontAlgn="auto" hangingPunct="1">
                  <a:spcBef>
                    <a:spcPts val="0"/>
                  </a:spcBef>
                  <a:spcAft>
                    <a:spcPts val="0"/>
                  </a:spcAft>
                </a:pPr>
                <a:r>
                  <a:rPr lang="en-US" sz="1000" dirty="0">
                    <a:solidFill>
                      <a:prstClr val="black"/>
                    </a:solidFill>
                    <a:latin typeface="Calibri"/>
                  </a:rPr>
                  <a:t>and Workload Execution</a:t>
                </a:r>
              </a:p>
            </p:txBody>
          </p:sp>
          <p:sp>
            <p:nvSpPr>
              <p:cNvPr id="30" name="Rounded Rectangle 29"/>
              <p:cNvSpPr/>
              <p:nvPr/>
            </p:nvSpPr>
            <p:spPr bwMode="auto">
              <a:xfrm>
                <a:off x="2386806" y="7022639"/>
                <a:ext cx="3429000" cy="1282367"/>
              </a:xfrm>
              <a:prstGeom prst="roundRect">
                <a:avLst/>
              </a:prstGeom>
              <a:gradFill flip="none" rotWithShape="1">
                <a:gsLst>
                  <a:gs pos="0">
                    <a:srgbClr val="008080"/>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pPr>
                <a:r>
                  <a:rPr lang="en-US" sz="1000" dirty="0">
                    <a:solidFill>
                      <a:prstClr val="black"/>
                    </a:solidFill>
                    <a:latin typeface="Calibri"/>
                  </a:rPr>
                  <a:t>Power Dissipation</a:t>
                </a:r>
              </a:p>
            </p:txBody>
          </p:sp>
          <p:sp>
            <p:nvSpPr>
              <p:cNvPr id="31" name="Rounded Rectangle 30"/>
              <p:cNvSpPr/>
              <p:nvPr/>
            </p:nvSpPr>
            <p:spPr bwMode="auto">
              <a:xfrm>
                <a:off x="7644606" y="4952206"/>
                <a:ext cx="3429000" cy="1283326"/>
              </a:xfrm>
              <a:prstGeom prst="roundRect">
                <a:avLst/>
              </a:prstGeom>
              <a:gradFill flip="none" rotWithShape="1">
                <a:gsLst>
                  <a:gs pos="0">
                    <a:srgbClr val="800000"/>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defRPr/>
                </a:pPr>
                <a:r>
                  <a:rPr lang="en-US" sz="1000" dirty="0">
                    <a:solidFill>
                      <a:prstClr val="black"/>
                    </a:solidFill>
                    <a:latin typeface="Calibri"/>
                  </a:rPr>
                  <a:t>Thermal Coupling</a:t>
                </a:r>
              </a:p>
              <a:p>
                <a:pPr defTabSz="457152" fontAlgn="auto" hangingPunct="1">
                  <a:spcBef>
                    <a:spcPts val="0"/>
                  </a:spcBef>
                  <a:spcAft>
                    <a:spcPts val="0"/>
                  </a:spcAft>
                  <a:defRPr/>
                </a:pPr>
                <a:r>
                  <a:rPr lang="en-US" sz="1000" dirty="0">
                    <a:solidFill>
                      <a:prstClr val="black"/>
                    </a:solidFill>
                    <a:latin typeface="Calibri"/>
                  </a:rPr>
                  <a:t>and Cooling</a:t>
                </a:r>
              </a:p>
            </p:txBody>
          </p:sp>
          <p:sp>
            <p:nvSpPr>
              <p:cNvPr id="32" name="Rounded Rectangle 31"/>
              <p:cNvSpPr/>
              <p:nvPr/>
            </p:nvSpPr>
            <p:spPr bwMode="auto">
              <a:xfrm>
                <a:off x="7644606" y="7022639"/>
                <a:ext cx="3429000" cy="1282367"/>
              </a:xfrm>
              <a:prstGeom prst="roundRect">
                <a:avLst/>
              </a:prstGeom>
              <a:gradFill flip="none" rotWithShape="1">
                <a:gsLst>
                  <a:gs pos="0">
                    <a:srgbClr val="008080"/>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pPr>
                <a:r>
                  <a:rPr lang="en-US" sz="1000" dirty="0">
                    <a:solidFill>
                      <a:prstClr val="black"/>
                    </a:solidFill>
                    <a:latin typeface="Calibri"/>
                  </a:rPr>
                  <a:t>Degradation </a:t>
                </a:r>
              </a:p>
              <a:p>
                <a:pPr defTabSz="457152" fontAlgn="auto" hangingPunct="1">
                  <a:spcBef>
                    <a:spcPts val="0"/>
                  </a:spcBef>
                  <a:spcAft>
                    <a:spcPts val="0"/>
                  </a:spcAft>
                </a:pPr>
                <a:r>
                  <a:rPr lang="en-US" sz="1000" dirty="0">
                    <a:solidFill>
                      <a:prstClr val="black"/>
                    </a:solidFill>
                    <a:latin typeface="Calibri"/>
                  </a:rPr>
                  <a:t>and Recovery</a:t>
                </a:r>
              </a:p>
            </p:txBody>
          </p:sp>
        </p:grpSp>
        <p:sp>
          <p:nvSpPr>
            <p:cNvPr id="33" name="Circular Arrow 32"/>
            <p:cNvSpPr/>
            <p:nvPr/>
          </p:nvSpPr>
          <p:spPr bwMode="auto">
            <a:xfrm rot="4924474" flipH="1" flipV="1">
              <a:off x="7286798" y="4861103"/>
              <a:ext cx="939233" cy="1045486"/>
            </a:xfrm>
            <a:prstGeom prst="circularArrow">
              <a:avLst>
                <a:gd name="adj1" fmla="val 12500"/>
                <a:gd name="adj2" fmla="val 1142319"/>
                <a:gd name="adj3" fmla="val 20457681"/>
                <a:gd name="adj4" fmla="val 1703650"/>
                <a:gd name="adj5" fmla="val 12500"/>
              </a:avLst>
            </a:prstGeom>
            <a:solidFill>
              <a:srgbClr val="008080"/>
            </a:solidFill>
            <a:ln w="9525" cap="flat" cmpd="sng" algn="ctr">
              <a:noFill/>
              <a:prstDash val="solid"/>
              <a:round/>
              <a:headEnd type="none" w="med" len="med"/>
              <a:tailEnd type="none" w="med" len="med"/>
            </a:ln>
            <a:effectLst/>
            <a:extLst/>
          </p:spPr>
          <p:txBody>
            <a:bodyPr/>
            <a:lstStyle/>
            <a:p>
              <a:pPr defTabSz="457152" fontAlgn="auto" hangingPunct="1">
                <a:spcBef>
                  <a:spcPts val="0"/>
                </a:spcBef>
                <a:spcAft>
                  <a:spcPts val="0"/>
                </a:spcAft>
                <a:defRPr/>
              </a:pPr>
              <a:endParaRPr lang="en-US">
                <a:solidFill>
                  <a:prstClr val="black"/>
                </a:solidFill>
                <a:latin typeface="Calibri"/>
              </a:endParaRPr>
            </a:p>
          </p:txBody>
        </p:sp>
      </p:grpSp>
      <p:pic>
        <p:nvPicPr>
          <p:cNvPr id="34" name="Picture 180" descr="icss10"/>
          <p:cNvPicPr>
            <a:picLocks noChangeAspect="1" noChangeArrowheads="1"/>
          </p:cNvPicPr>
          <p:nvPr/>
        </p:nvPicPr>
        <p:blipFill>
          <a:blip r:embed="rId2" cstate="print">
            <a:extLst>
              <a:ext uri="{28A0092B-C50C-407E-A947-70E740481C1C}">
                <a14:useLocalDpi xmlns:a14="http://schemas.microsoft.com/office/drawing/2010/main" val="0"/>
              </a:ext>
            </a:extLst>
          </a:blip>
          <a:srcRect t="21835" r="75340" b="18436"/>
          <a:stretch>
            <a:fillRect/>
          </a:stretch>
        </p:blipFill>
        <p:spPr bwMode="auto">
          <a:xfrm>
            <a:off x="4430713" y="5227637"/>
            <a:ext cx="1716451" cy="174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5268912" y="503237"/>
            <a:ext cx="3704760" cy="440120"/>
          </a:xfrm>
          <a:prstGeom prst="rect">
            <a:avLst/>
          </a:prstGeom>
          <a:noFill/>
        </p:spPr>
        <p:txBody>
          <a:bodyPr wrap="none" rtlCol="0">
            <a:spAutoFit/>
          </a:bodyPr>
          <a:lstStyle/>
          <a:p>
            <a:pPr defTabSz="456536"/>
            <a:r>
              <a:rPr lang="en-US" sz="2400" dirty="0" smtClean="0">
                <a:solidFill>
                  <a:srgbClr val="3366FF"/>
                </a:solidFill>
              </a:rPr>
              <a:t>www.manifold.gatech.edu</a:t>
            </a:r>
            <a:endParaRPr lang="en-US" sz="2400" dirty="0">
              <a:solidFill>
                <a:srgbClr val="3366FF"/>
              </a:solidFill>
            </a:endParaRPr>
          </a:p>
        </p:txBody>
      </p:sp>
    </p:spTree>
    <p:extLst>
      <p:ext uri="{BB962C8B-B14F-4D97-AF65-F5344CB8AC3E}">
        <p14:creationId xmlns:p14="http://schemas.microsoft.com/office/powerpoint/2010/main" val="257967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An Example System Model</a:t>
            </a:r>
          </a:p>
        </p:txBody>
      </p:sp>
      <p:sp>
        <p:nvSpPr>
          <p:cNvPr id="7182" name="Content Placeholder 7181"/>
          <p:cNvSpPr>
            <a:spLocks noGrp="1"/>
          </p:cNvSpPr>
          <p:nvPr>
            <p:ph idx="1"/>
          </p:nvPr>
        </p:nvSpPr>
        <p:spPr>
          <a:xfrm>
            <a:off x="471709" y="4922837"/>
            <a:ext cx="9382331" cy="1981200"/>
          </a:xfrm>
        </p:spPr>
        <p:txBody>
          <a:bodyPr/>
          <a:lstStyle/>
          <a:p>
            <a:pPr>
              <a:spcBef>
                <a:spcPts val="600"/>
              </a:spcBef>
            </a:pPr>
            <a:r>
              <a:rPr lang="en-US" dirty="0" smtClean="0"/>
              <a:t>Multicore SMP system</a:t>
            </a:r>
          </a:p>
          <a:p>
            <a:pPr>
              <a:spcBef>
                <a:spcPts val="600"/>
              </a:spcBef>
            </a:pPr>
            <a:r>
              <a:rPr lang="en-US" dirty="0" smtClean="0"/>
              <a:t>Core, cache, memory controller models each represented by a Manifold component</a:t>
            </a:r>
          </a:p>
          <a:p>
            <a:pPr>
              <a:spcBef>
                <a:spcPts val="600"/>
              </a:spcBef>
            </a:pPr>
            <a:r>
              <a:rPr lang="en-US" dirty="0" smtClean="0"/>
              <a:t>Network contains multiple components: interfaces, routers</a:t>
            </a:r>
            <a:endParaRPr lang="en-US" dirty="0"/>
          </a:p>
        </p:txBody>
      </p:sp>
      <p:grpSp>
        <p:nvGrpSpPr>
          <p:cNvPr id="7181" name="Group 7180"/>
          <p:cNvGrpSpPr/>
          <p:nvPr/>
        </p:nvGrpSpPr>
        <p:grpSpPr>
          <a:xfrm>
            <a:off x="1992312" y="1294634"/>
            <a:ext cx="5105400" cy="3042134"/>
            <a:chOff x="1535112" y="2109303"/>
            <a:chExt cx="5105400" cy="3042134"/>
          </a:xfrm>
        </p:grpSpPr>
        <p:grpSp>
          <p:nvGrpSpPr>
            <p:cNvPr id="16" name="Group 15"/>
            <p:cNvGrpSpPr/>
            <p:nvPr/>
          </p:nvGrpSpPr>
          <p:grpSpPr>
            <a:xfrm>
              <a:off x="1674561" y="2112057"/>
              <a:ext cx="947958" cy="1467453"/>
              <a:chOff x="2148541" y="2617184"/>
              <a:chExt cx="947958" cy="1467453"/>
            </a:xfrm>
          </p:grpSpPr>
          <p:sp>
            <p:nvSpPr>
              <p:cNvPr id="2" name="Rectangle 1"/>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core</a:t>
                </a:r>
                <a:endParaRPr lang="en-US" dirty="0">
                  <a:solidFill>
                    <a:srgbClr val="000000"/>
                  </a:solidFill>
                </a:endParaRPr>
              </a:p>
            </p:txBody>
          </p:sp>
          <p:sp>
            <p:nvSpPr>
              <p:cNvPr id="5" name="Rectangle 4"/>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caches</a:t>
                </a:r>
                <a:endParaRPr lang="en-US" dirty="0">
                  <a:solidFill>
                    <a:srgbClr val="000000"/>
                  </a:solidFill>
                </a:endParaRPr>
              </a:p>
            </p:txBody>
          </p:sp>
          <p:cxnSp>
            <p:nvCxnSpPr>
              <p:cNvPr id="4" name="Straight Connector 3"/>
              <p:cNvCxnSpPr>
                <a:stCxn id="2" idx="2"/>
                <a:endCxn id="5"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10" name="Straight Connector 9"/>
              <p:cNvCxnSpPr>
                <a:stCxn id="5"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grpSp>
          <p:nvGrpSpPr>
            <p:cNvPr id="19" name="Group 18"/>
            <p:cNvGrpSpPr/>
            <p:nvPr/>
          </p:nvGrpSpPr>
          <p:grpSpPr>
            <a:xfrm>
              <a:off x="2982912" y="2112057"/>
              <a:ext cx="947958" cy="1467453"/>
              <a:chOff x="2148541" y="2617184"/>
              <a:chExt cx="947958" cy="1467453"/>
            </a:xfrm>
          </p:grpSpPr>
          <p:sp>
            <p:nvSpPr>
              <p:cNvPr id="20" name="Rectangle 19"/>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core</a:t>
                </a:r>
                <a:endParaRPr lang="en-US" dirty="0">
                  <a:solidFill>
                    <a:srgbClr val="000000"/>
                  </a:solidFill>
                </a:endParaRPr>
              </a:p>
            </p:txBody>
          </p:sp>
          <p:sp>
            <p:nvSpPr>
              <p:cNvPr id="21" name="Rectangle 20"/>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caches</a:t>
                </a:r>
                <a:endParaRPr lang="en-US" dirty="0">
                  <a:solidFill>
                    <a:srgbClr val="000000"/>
                  </a:solidFill>
                </a:endParaRPr>
              </a:p>
            </p:txBody>
          </p:sp>
          <p:cxnSp>
            <p:nvCxnSpPr>
              <p:cNvPr id="22" name="Straight Connector 21"/>
              <p:cNvCxnSpPr>
                <a:stCxn id="20" idx="2"/>
                <a:endCxn id="21"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23" name="Straight Connector 22"/>
              <p:cNvCxnSpPr>
                <a:stCxn id="21"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grpSp>
          <p:nvGrpSpPr>
            <p:cNvPr id="24" name="Group 23"/>
            <p:cNvGrpSpPr/>
            <p:nvPr/>
          </p:nvGrpSpPr>
          <p:grpSpPr>
            <a:xfrm>
              <a:off x="4231695" y="2109303"/>
              <a:ext cx="947958" cy="1467453"/>
              <a:chOff x="2148541" y="2617184"/>
              <a:chExt cx="947958" cy="1467453"/>
            </a:xfrm>
          </p:grpSpPr>
          <p:sp>
            <p:nvSpPr>
              <p:cNvPr id="25" name="Rectangle 24"/>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core</a:t>
                </a:r>
                <a:endParaRPr lang="en-US" dirty="0">
                  <a:solidFill>
                    <a:srgbClr val="000000"/>
                  </a:solidFill>
                </a:endParaRPr>
              </a:p>
            </p:txBody>
          </p:sp>
          <p:sp>
            <p:nvSpPr>
              <p:cNvPr id="26" name="Rectangle 25"/>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caches</a:t>
                </a:r>
                <a:endParaRPr lang="en-US" dirty="0">
                  <a:solidFill>
                    <a:srgbClr val="000000"/>
                  </a:solidFill>
                </a:endParaRPr>
              </a:p>
            </p:txBody>
          </p:sp>
          <p:cxnSp>
            <p:nvCxnSpPr>
              <p:cNvPr id="27" name="Straight Connector 26"/>
              <p:cNvCxnSpPr>
                <a:stCxn id="25" idx="2"/>
                <a:endCxn id="26"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28" name="Straight Connector 27"/>
              <p:cNvCxnSpPr>
                <a:stCxn id="26"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grpSp>
          <p:nvGrpSpPr>
            <p:cNvPr id="29" name="Group 28"/>
            <p:cNvGrpSpPr/>
            <p:nvPr/>
          </p:nvGrpSpPr>
          <p:grpSpPr>
            <a:xfrm>
              <a:off x="5497512" y="2112057"/>
              <a:ext cx="947958" cy="1467453"/>
              <a:chOff x="2148541" y="2617184"/>
              <a:chExt cx="947958" cy="1467453"/>
            </a:xfrm>
          </p:grpSpPr>
          <p:sp>
            <p:nvSpPr>
              <p:cNvPr id="30" name="Rectangle 29"/>
              <p:cNvSpPr/>
              <p:nvPr/>
            </p:nvSpPr>
            <p:spPr bwMode="auto">
              <a:xfrm>
                <a:off x="2148543" y="2617184"/>
                <a:ext cx="947956"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core</a:t>
                </a:r>
                <a:endParaRPr lang="en-US" dirty="0">
                  <a:solidFill>
                    <a:srgbClr val="000000"/>
                  </a:solidFill>
                </a:endParaRPr>
              </a:p>
            </p:txBody>
          </p:sp>
          <p:sp>
            <p:nvSpPr>
              <p:cNvPr id="31" name="Rectangle 30"/>
              <p:cNvSpPr/>
              <p:nvPr/>
            </p:nvSpPr>
            <p:spPr bwMode="auto">
              <a:xfrm>
                <a:off x="2148541" y="3306374"/>
                <a:ext cx="947957" cy="4572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caches</a:t>
                </a:r>
                <a:endParaRPr lang="en-US" dirty="0">
                  <a:solidFill>
                    <a:srgbClr val="000000"/>
                  </a:solidFill>
                </a:endParaRPr>
              </a:p>
            </p:txBody>
          </p:sp>
          <p:cxnSp>
            <p:nvCxnSpPr>
              <p:cNvPr id="32" name="Straight Connector 31"/>
              <p:cNvCxnSpPr>
                <a:stCxn id="30" idx="2"/>
                <a:endCxn id="31" idx="0"/>
              </p:cNvCxnSpPr>
              <p:nvPr/>
            </p:nvCxnSpPr>
            <p:spPr bwMode="auto">
              <a:xfrm flipH="1">
                <a:off x="2622520" y="3074384"/>
                <a:ext cx="1" cy="231990"/>
              </a:xfrm>
              <a:prstGeom prst="line">
                <a:avLst/>
              </a:prstGeom>
              <a:noFill/>
              <a:ln w="38100" cap="flat" cmpd="sng" algn="ctr">
                <a:solidFill>
                  <a:srgbClr val="080808"/>
                </a:solidFill>
                <a:prstDash val="solid"/>
                <a:round/>
                <a:headEnd type="none" w="med" len="med"/>
                <a:tailEnd type="none"/>
              </a:ln>
              <a:effectLst/>
            </p:spPr>
          </p:cxnSp>
          <p:cxnSp>
            <p:nvCxnSpPr>
              <p:cNvPr id="33" name="Straight Connector 32"/>
              <p:cNvCxnSpPr>
                <a:stCxn id="31" idx="2"/>
              </p:cNvCxnSpPr>
              <p:nvPr/>
            </p:nvCxnSpPr>
            <p:spPr bwMode="auto">
              <a:xfrm flipH="1">
                <a:off x="2622519" y="3763574"/>
                <a:ext cx="1" cy="321063"/>
              </a:xfrm>
              <a:prstGeom prst="line">
                <a:avLst/>
              </a:prstGeom>
              <a:noFill/>
              <a:ln w="38100" cap="flat" cmpd="sng" algn="ctr">
                <a:solidFill>
                  <a:srgbClr val="080808"/>
                </a:solidFill>
                <a:prstDash val="solid"/>
                <a:round/>
                <a:headEnd type="none" w="med" len="med"/>
                <a:tailEnd type="none"/>
              </a:ln>
              <a:effectLst/>
            </p:spPr>
          </p:cxnSp>
        </p:grpSp>
        <p:sp>
          <p:nvSpPr>
            <p:cNvPr id="17" name="Rectangle 16"/>
            <p:cNvSpPr/>
            <p:nvPr/>
          </p:nvSpPr>
          <p:spPr bwMode="auto">
            <a:xfrm>
              <a:off x="1535112" y="3579510"/>
              <a:ext cx="5105400" cy="505127"/>
            </a:xfrm>
            <a:prstGeom prst="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defTabSz="457010"/>
              <a:r>
                <a:rPr lang="en-US" dirty="0" smtClean="0">
                  <a:solidFill>
                    <a:srgbClr val="000000"/>
                  </a:solidFill>
                </a:rPr>
                <a:t>Interconnection network</a:t>
              </a:r>
              <a:endParaRPr lang="en-US" dirty="0">
                <a:solidFill>
                  <a:srgbClr val="000000"/>
                </a:solidFill>
              </a:endParaRPr>
            </a:p>
          </p:txBody>
        </p:sp>
        <p:grpSp>
          <p:nvGrpSpPr>
            <p:cNvPr id="45" name="Group 44"/>
            <p:cNvGrpSpPr/>
            <p:nvPr/>
          </p:nvGrpSpPr>
          <p:grpSpPr>
            <a:xfrm>
              <a:off x="4798575" y="4084637"/>
              <a:ext cx="1202422" cy="1066800"/>
              <a:chOff x="6039301" y="5303837"/>
              <a:chExt cx="1202422" cy="1066800"/>
            </a:xfrm>
          </p:grpSpPr>
          <p:sp>
            <p:nvSpPr>
              <p:cNvPr id="46" name="Rectangle 45"/>
              <p:cNvSpPr/>
              <p:nvPr/>
            </p:nvSpPr>
            <p:spPr bwMode="auto">
              <a:xfrm>
                <a:off x="6039301" y="5684837"/>
                <a:ext cx="1202422" cy="6858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a:solidFill>
                      <a:srgbClr val="000000"/>
                    </a:solidFill>
                  </a:rPr>
                  <a:t>m</a:t>
                </a:r>
                <a:r>
                  <a:rPr lang="en-US" dirty="0" smtClean="0">
                    <a:solidFill>
                      <a:srgbClr val="000000"/>
                    </a:solidFill>
                  </a:rPr>
                  <a:t>emory</a:t>
                </a:r>
              </a:p>
              <a:p>
                <a:pPr algn="ctr" defTabSz="457010"/>
                <a:r>
                  <a:rPr lang="en-US" dirty="0" smtClean="0">
                    <a:solidFill>
                      <a:srgbClr val="000000"/>
                    </a:solidFill>
                  </a:rPr>
                  <a:t>controller</a:t>
                </a:r>
                <a:endParaRPr lang="en-US" dirty="0">
                  <a:solidFill>
                    <a:srgbClr val="000000"/>
                  </a:solidFill>
                </a:endParaRPr>
              </a:p>
            </p:txBody>
          </p:sp>
          <p:cxnSp>
            <p:nvCxnSpPr>
              <p:cNvPr id="47" name="Straight Connector 46"/>
              <p:cNvCxnSpPr/>
              <p:nvPr/>
            </p:nvCxnSpPr>
            <p:spPr bwMode="auto">
              <a:xfrm>
                <a:off x="6623227" y="5303837"/>
                <a:ext cx="1" cy="381000"/>
              </a:xfrm>
              <a:prstGeom prst="line">
                <a:avLst/>
              </a:prstGeom>
              <a:noFill/>
              <a:ln w="38100" cap="flat" cmpd="sng" algn="ctr">
                <a:solidFill>
                  <a:srgbClr val="080808"/>
                </a:solidFill>
                <a:prstDash val="solid"/>
                <a:round/>
                <a:headEnd type="none" w="med" len="med"/>
                <a:tailEnd type="none"/>
              </a:ln>
              <a:effectLst/>
            </p:spPr>
          </p:cxnSp>
        </p:grpSp>
        <p:grpSp>
          <p:nvGrpSpPr>
            <p:cNvPr id="50" name="Group 49"/>
            <p:cNvGrpSpPr/>
            <p:nvPr/>
          </p:nvGrpSpPr>
          <p:grpSpPr>
            <a:xfrm>
              <a:off x="2169152" y="4084637"/>
              <a:ext cx="1202422" cy="1066800"/>
              <a:chOff x="6039301" y="5303837"/>
              <a:chExt cx="1202422" cy="1066800"/>
            </a:xfrm>
          </p:grpSpPr>
          <p:sp>
            <p:nvSpPr>
              <p:cNvPr id="51" name="Rectangle 50"/>
              <p:cNvSpPr/>
              <p:nvPr/>
            </p:nvSpPr>
            <p:spPr bwMode="auto">
              <a:xfrm>
                <a:off x="6039301" y="5684837"/>
                <a:ext cx="1202422" cy="6858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a:solidFill>
                      <a:srgbClr val="000000"/>
                    </a:solidFill>
                  </a:rPr>
                  <a:t>m</a:t>
                </a:r>
                <a:r>
                  <a:rPr lang="en-US" dirty="0" smtClean="0">
                    <a:solidFill>
                      <a:srgbClr val="000000"/>
                    </a:solidFill>
                  </a:rPr>
                  <a:t>emory</a:t>
                </a:r>
              </a:p>
              <a:p>
                <a:pPr algn="ctr" defTabSz="457010"/>
                <a:r>
                  <a:rPr lang="en-US" dirty="0" smtClean="0">
                    <a:solidFill>
                      <a:srgbClr val="000000"/>
                    </a:solidFill>
                  </a:rPr>
                  <a:t>controller</a:t>
                </a:r>
                <a:endParaRPr lang="en-US" dirty="0">
                  <a:solidFill>
                    <a:srgbClr val="000000"/>
                  </a:solidFill>
                </a:endParaRPr>
              </a:p>
            </p:txBody>
          </p:sp>
          <p:cxnSp>
            <p:nvCxnSpPr>
              <p:cNvPr id="52" name="Straight Connector 51"/>
              <p:cNvCxnSpPr/>
              <p:nvPr/>
            </p:nvCxnSpPr>
            <p:spPr bwMode="auto">
              <a:xfrm>
                <a:off x="6623227" y="5303837"/>
                <a:ext cx="1" cy="381000"/>
              </a:xfrm>
              <a:prstGeom prst="line">
                <a:avLst/>
              </a:prstGeom>
              <a:noFill/>
              <a:ln w="38100" cap="flat" cmpd="sng" algn="ctr">
                <a:solidFill>
                  <a:srgbClr val="080808"/>
                </a:solidFill>
                <a:prstDash val="solid"/>
                <a:round/>
                <a:headEnd type="none" w="med" len="med"/>
                <a:tailEnd type="none"/>
              </a:ln>
              <a:effectLst/>
            </p:spPr>
          </p:cxnSp>
        </p:grpSp>
      </p:grpSp>
      <p:grpSp>
        <p:nvGrpSpPr>
          <p:cNvPr id="7187" name="Group 7186"/>
          <p:cNvGrpSpPr/>
          <p:nvPr/>
        </p:nvGrpSpPr>
        <p:grpSpPr>
          <a:xfrm>
            <a:off x="7097712" y="1238013"/>
            <a:ext cx="1549702" cy="625229"/>
            <a:chOff x="7097712" y="1238013"/>
            <a:chExt cx="1549702" cy="625229"/>
          </a:xfrm>
        </p:grpSpPr>
        <p:sp>
          <p:nvSpPr>
            <p:cNvPr id="58" name="Right Brace 57"/>
            <p:cNvSpPr/>
            <p:nvPr/>
          </p:nvSpPr>
          <p:spPr bwMode="auto">
            <a:xfrm>
              <a:off x="7097712" y="1238013"/>
              <a:ext cx="160885" cy="570441"/>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lumMod val="50000"/>
                  </a:srgbClr>
                </a:solidFill>
              </a:endParaRPr>
            </a:p>
          </p:txBody>
        </p:sp>
        <p:sp>
          <p:nvSpPr>
            <p:cNvPr id="7186" name="TextBox 7185"/>
            <p:cNvSpPr txBox="1"/>
            <p:nvPr/>
          </p:nvSpPr>
          <p:spPr>
            <a:xfrm>
              <a:off x="7321410" y="1255640"/>
              <a:ext cx="1326004" cy="607602"/>
            </a:xfrm>
            <a:prstGeom prst="rect">
              <a:avLst/>
            </a:prstGeom>
            <a:noFill/>
          </p:spPr>
          <p:txBody>
            <a:bodyPr wrap="none" rtlCol="0">
              <a:spAutoFit/>
            </a:bodyPr>
            <a:lstStyle/>
            <a:p>
              <a:pPr defTabSz="457010"/>
              <a:r>
                <a:rPr lang="en-US" dirty="0" smtClean="0">
                  <a:solidFill>
                    <a:srgbClr val="FFFFFF">
                      <a:lumMod val="50000"/>
                    </a:srgbClr>
                  </a:solidFill>
                </a:rPr>
                <a:t>Manifold</a:t>
              </a:r>
            </a:p>
            <a:p>
              <a:pPr defTabSz="457010"/>
              <a:r>
                <a:rPr lang="en-US" dirty="0" smtClean="0">
                  <a:solidFill>
                    <a:srgbClr val="FFFFFF">
                      <a:lumMod val="50000"/>
                    </a:srgbClr>
                  </a:solidFill>
                </a:rPr>
                <a:t>component</a:t>
              </a:r>
              <a:endParaRPr lang="en-US" dirty="0">
                <a:solidFill>
                  <a:srgbClr val="FFFFFF">
                    <a:lumMod val="50000"/>
                  </a:srgbClr>
                </a:solidFill>
              </a:endParaRPr>
            </a:p>
          </p:txBody>
        </p:sp>
      </p:grpSp>
      <p:grpSp>
        <p:nvGrpSpPr>
          <p:cNvPr id="64" name="Group 63"/>
          <p:cNvGrpSpPr/>
          <p:nvPr/>
        </p:nvGrpSpPr>
        <p:grpSpPr>
          <a:xfrm>
            <a:off x="6716712" y="3723164"/>
            <a:ext cx="1549702" cy="625229"/>
            <a:chOff x="7097712" y="1238013"/>
            <a:chExt cx="1549702" cy="625229"/>
          </a:xfrm>
        </p:grpSpPr>
        <p:sp>
          <p:nvSpPr>
            <p:cNvPr id="65" name="Right Brace 64"/>
            <p:cNvSpPr/>
            <p:nvPr/>
          </p:nvSpPr>
          <p:spPr bwMode="auto">
            <a:xfrm>
              <a:off x="7097712" y="1238013"/>
              <a:ext cx="160885" cy="570441"/>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lumMod val="50000"/>
                  </a:srgbClr>
                </a:solidFill>
              </a:endParaRPr>
            </a:p>
          </p:txBody>
        </p:sp>
        <p:sp>
          <p:nvSpPr>
            <p:cNvPr id="66" name="TextBox 65"/>
            <p:cNvSpPr txBox="1"/>
            <p:nvPr/>
          </p:nvSpPr>
          <p:spPr>
            <a:xfrm>
              <a:off x="7321410" y="1255640"/>
              <a:ext cx="1326004" cy="607602"/>
            </a:xfrm>
            <a:prstGeom prst="rect">
              <a:avLst/>
            </a:prstGeom>
            <a:noFill/>
          </p:spPr>
          <p:txBody>
            <a:bodyPr wrap="none" rtlCol="0">
              <a:spAutoFit/>
            </a:bodyPr>
            <a:lstStyle/>
            <a:p>
              <a:pPr defTabSz="457010"/>
              <a:r>
                <a:rPr lang="en-US" dirty="0" smtClean="0">
                  <a:solidFill>
                    <a:srgbClr val="FFFFFF">
                      <a:lumMod val="50000"/>
                    </a:srgbClr>
                  </a:solidFill>
                </a:rPr>
                <a:t>Manifold</a:t>
              </a:r>
            </a:p>
            <a:p>
              <a:pPr defTabSz="457010"/>
              <a:r>
                <a:rPr lang="en-US" dirty="0" smtClean="0">
                  <a:solidFill>
                    <a:srgbClr val="FFFFFF">
                      <a:lumMod val="50000"/>
                    </a:srgbClr>
                  </a:solidFill>
                </a:rPr>
                <a:t>component</a:t>
              </a:r>
              <a:endParaRPr lang="en-US" dirty="0">
                <a:solidFill>
                  <a:srgbClr val="FFFFFF">
                    <a:lumMod val="50000"/>
                  </a:srgbClr>
                </a:solidFill>
              </a:endParaRPr>
            </a:p>
          </p:txBody>
        </p:sp>
      </p:grpSp>
      <p:grpSp>
        <p:nvGrpSpPr>
          <p:cNvPr id="7188" name="Group 7187"/>
          <p:cNvGrpSpPr/>
          <p:nvPr/>
        </p:nvGrpSpPr>
        <p:grpSpPr>
          <a:xfrm>
            <a:off x="7250112" y="2762087"/>
            <a:ext cx="2139607" cy="625229"/>
            <a:chOff x="582059" y="3666032"/>
            <a:chExt cx="2139607" cy="625229"/>
          </a:xfrm>
        </p:grpSpPr>
        <p:sp>
          <p:nvSpPr>
            <p:cNvPr id="68" name="Right Brace 67"/>
            <p:cNvSpPr/>
            <p:nvPr/>
          </p:nvSpPr>
          <p:spPr bwMode="auto">
            <a:xfrm>
              <a:off x="582059" y="3666032"/>
              <a:ext cx="160885" cy="570441"/>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lumMod val="50000"/>
                  </a:srgbClr>
                </a:solidFill>
              </a:endParaRPr>
            </a:p>
          </p:txBody>
        </p:sp>
        <p:sp>
          <p:nvSpPr>
            <p:cNvPr id="69" name="TextBox 68"/>
            <p:cNvSpPr txBox="1"/>
            <p:nvPr/>
          </p:nvSpPr>
          <p:spPr>
            <a:xfrm>
              <a:off x="805757" y="3683659"/>
              <a:ext cx="1915909" cy="607602"/>
            </a:xfrm>
            <a:prstGeom prst="rect">
              <a:avLst/>
            </a:prstGeom>
            <a:noFill/>
          </p:spPr>
          <p:txBody>
            <a:bodyPr wrap="none" rtlCol="0">
              <a:spAutoFit/>
            </a:bodyPr>
            <a:lstStyle/>
            <a:p>
              <a:pPr defTabSz="457010"/>
              <a:r>
                <a:rPr lang="en-US" dirty="0">
                  <a:solidFill>
                    <a:srgbClr val="FFFFFF">
                      <a:lumMod val="50000"/>
                    </a:srgbClr>
                  </a:solidFill>
                </a:rPr>
                <a:t>m</a:t>
              </a:r>
              <a:r>
                <a:rPr lang="en-US" dirty="0" smtClean="0">
                  <a:solidFill>
                    <a:srgbClr val="FFFFFF">
                      <a:lumMod val="50000"/>
                    </a:srgbClr>
                  </a:solidFill>
                </a:rPr>
                <a:t>ultiple Manifold</a:t>
              </a:r>
            </a:p>
            <a:p>
              <a:pPr defTabSz="457010"/>
              <a:r>
                <a:rPr lang="en-US" dirty="0" smtClean="0">
                  <a:solidFill>
                    <a:srgbClr val="FFFFFF">
                      <a:lumMod val="50000"/>
                    </a:srgbClr>
                  </a:solidFill>
                </a:rPr>
                <a:t>components</a:t>
              </a:r>
              <a:endParaRPr lang="en-US" dirty="0">
                <a:solidFill>
                  <a:srgbClr val="FFFFFF">
                    <a:lumMod val="50000"/>
                  </a:srgbClr>
                </a:solidFill>
              </a:endParaRPr>
            </a:p>
          </p:txBody>
        </p:sp>
      </p:grpSp>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16</a:t>
            </a:fld>
            <a:endParaRPr lang="en-US">
              <a:solidFill>
                <a:srgbClr val="E5FFFF"/>
              </a:solidFill>
            </a:endParaRPr>
          </a:p>
        </p:txBody>
      </p:sp>
    </p:spTree>
    <p:extLst>
      <p:ext uri="{BB962C8B-B14F-4D97-AF65-F5344CB8AC3E}">
        <p14:creationId xmlns:p14="http://schemas.microsoft.com/office/powerpoint/2010/main" val="29331868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ln/>
        </p:spPr>
        <p:txBody>
          <a:bodyPr tIns="31739"/>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3600"/>
              <a:t>Execution Model</a:t>
            </a:r>
          </a:p>
        </p:txBody>
      </p:sp>
      <p:sp>
        <p:nvSpPr>
          <p:cNvPr id="114" name="Content Placeholder 113"/>
          <p:cNvSpPr>
            <a:spLocks noGrp="1"/>
          </p:cNvSpPr>
          <p:nvPr>
            <p:ph idx="1"/>
          </p:nvPr>
        </p:nvSpPr>
        <p:spPr>
          <a:xfrm>
            <a:off x="6874764" y="1286696"/>
            <a:ext cx="2966147" cy="2793873"/>
          </a:xfrm>
        </p:spPr>
        <p:txBody>
          <a:bodyPr/>
          <a:lstStyle/>
          <a:p>
            <a:pPr>
              <a:spcBef>
                <a:spcPts val="600"/>
              </a:spcBef>
            </a:pPr>
            <a:r>
              <a:rPr lang="en-US" sz="2000" dirty="0" smtClean="0"/>
              <a:t>Timing-directed full-system simulation</a:t>
            </a:r>
          </a:p>
          <a:p>
            <a:pPr>
              <a:spcBef>
                <a:spcPts val="600"/>
              </a:spcBef>
            </a:pPr>
            <a:r>
              <a:rPr lang="en-US" sz="2000" dirty="0" smtClean="0"/>
              <a:t>Front-end performs functional emulation; timeless</a:t>
            </a:r>
          </a:p>
          <a:p>
            <a:pPr>
              <a:spcBef>
                <a:spcPts val="600"/>
              </a:spcBef>
            </a:pPr>
            <a:r>
              <a:rPr lang="en-US" sz="2000" dirty="0" smtClean="0"/>
              <a:t>Back-end for timing simulation</a:t>
            </a:r>
          </a:p>
          <a:p>
            <a:pPr>
              <a:spcBef>
                <a:spcPts val="600"/>
              </a:spcBef>
            </a:pPr>
            <a:r>
              <a:rPr lang="en-US" sz="2000" dirty="0" smtClean="0"/>
              <a:t>Front-end is regulated by back-end</a:t>
            </a:r>
            <a:endParaRPr lang="en-US" sz="2000" dirty="0"/>
          </a:p>
        </p:txBody>
      </p:sp>
      <p:grpSp>
        <p:nvGrpSpPr>
          <p:cNvPr id="113" name="Group 112"/>
          <p:cNvGrpSpPr/>
          <p:nvPr/>
        </p:nvGrpSpPr>
        <p:grpSpPr>
          <a:xfrm>
            <a:off x="219423" y="1660565"/>
            <a:ext cx="7813236" cy="4639850"/>
            <a:chOff x="219423" y="1660565"/>
            <a:chExt cx="7813236" cy="4639850"/>
          </a:xfrm>
        </p:grpSpPr>
        <p:grpSp>
          <p:nvGrpSpPr>
            <p:cNvPr id="39" name="Group 38"/>
            <p:cNvGrpSpPr/>
            <p:nvPr/>
          </p:nvGrpSpPr>
          <p:grpSpPr>
            <a:xfrm>
              <a:off x="3436727" y="3633905"/>
              <a:ext cx="1110105" cy="528147"/>
              <a:chOff x="7633485" y="2941637"/>
              <a:chExt cx="1110105" cy="528147"/>
            </a:xfrm>
            <a:solidFill>
              <a:srgbClr val="FF9999"/>
            </a:solidFill>
          </p:grpSpPr>
          <p:sp>
            <p:nvSpPr>
              <p:cNvPr id="32" name="Rectangle 31"/>
              <p:cNvSpPr/>
              <p:nvPr/>
            </p:nvSpPr>
            <p:spPr bwMode="auto">
              <a:xfrm>
                <a:off x="7633485" y="2941637"/>
                <a:ext cx="1110105" cy="528147"/>
              </a:xfrm>
              <a:prstGeom prst="rect">
                <a:avLst/>
              </a:prstGeom>
              <a:grp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010"/>
                <a:r>
                  <a:rPr lang="en-US" sz="1400" dirty="0" err="1" smtClean="0">
                    <a:solidFill>
                      <a:srgbClr val="000000"/>
                    </a:solidFill>
                  </a:rPr>
                  <a:t>Qsim</a:t>
                </a:r>
                <a:endParaRPr lang="en-US" sz="1400" dirty="0" smtClean="0">
                  <a:solidFill>
                    <a:srgbClr val="000000"/>
                  </a:solidFill>
                </a:endParaRPr>
              </a:p>
              <a:p>
                <a:pPr defTabSz="457010"/>
                <a:r>
                  <a:rPr lang="en-US" sz="1400" dirty="0" smtClean="0">
                    <a:solidFill>
                      <a:srgbClr val="000000"/>
                    </a:solidFill>
                  </a:rPr>
                  <a:t>proxy</a:t>
                </a:r>
              </a:p>
            </p:txBody>
          </p:sp>
          <p:grpSp>
            <p:nvGrpSpPr>
              <p:cNvPr id="38" name="Group 37"/>
              <p:cNvGrpSpPr/>
              <p:nvPr/>
            </p:nvGrpSpPr>
            <p:grpSpPr>
              <a:xfrm>
                <a:off x="8273484" y="3006670"/>
                <a:ext cx="369447" cy="398079"/>
                <a:chOff x="7996094" y="4515485"/>
                <a:chExt cx="369447" cy="398079"/>
              </a:xfrm>
              <a:grpFill/>
            </p:grpSpPr>
            <p:sp>
              <p:nvSpPr>
                <p:cNvPr id="34" name="Freeform 33"/>
                <p:cNvSpPr/>
                <p:nvPr/>
              </p:nvSpPr>
              <p:spPr bwMode="auto">
                <a:xfrm>
                  <a:off x="7996094"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40" name="Freeform 39"/>
                <p:cNvSpPr/>
                <p:nvPr/>
              </p:nvSpPr>
              <p:spPr bwMode="auto">
                <a:xfrm>
                  <a:off x="8140486"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41" name="Freeform 40"/>
                <p:cNvSpPr/>
                <p:nvPr/>
              </p:nvSpPr>
              <p:spPr bwMode="auto">
                <a:xfrm>
                  <a:off x="8277977"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grpSp>
        </p:grpSp>
        <p:grpSp>
          <p:nvGrpSpPr>
            <p:cNvPr id="44" name="Group 43"/>
            <p:cNvGrpSpPr/>
            <p:nvPr/>
          </p:nvGrpSpPr>
          <p:grpSpPr>
            <a:xfrm>
              <a:off x="1263510" y="3617457"/>
              <a:ext cx="1110105" cy="528147"/>
              <a:chOff x="7633485" y="2941637"/>
              <a:chExt cx="1110105" cy="528147"/>
            </a:xfrm>
            <a:solidFill>
              <a:srgbClr val="FF9999"/>
            </a:solidFill>
          </p:grpSpPr>
          <p:sp>
            <p:nvSpPr>
              <p:cNvPr id="45" name="Rectangle 44"/>
              <p:cNvSpPr/>
              <p:nvPr/>
            </p:nvSpPr>
            <p:spPr bwMode="auto">
              <a:xfrm>
                <a:off x="7633485" y="2941637"/>
                <a:ext cx="1110105" cy="528147"/>
              </a:xfrm>
              <a:prstGeom prst="rect">
                <a:avLst/>
              </a:prstGeom>
              <a:grp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010"/>
                <a:r>
                  <a:rPr lang="en-US" sz="1400" dirty="0" err="1" smtClean="0">
                    <a:solidFill>
                      <a:srgbClr val="000000"/>
                    </a:solidFill>
                  </a:rPr>
                  <a:t>Qsim</a:t>
                </a:r>
                <a:endParaRPr lang="en-US" sz="1400" dirty="0" smtClean="0">
                  <a:solidFill>
                    <a:srgbClr val="000000"/>
                  </a:solidFill>
                </a:endParaRPr>
              </a:p>
              <a:p>
                <a:pPr defTabSz="457010"/>
                <a:r>
                  <a:rPr lang="en-US" sz="1400" dirty="0" smtClean="0">
                    <a:solidFill>
                      <a:srgbClr val="000000"/>
                    </a:solidFill>
                  </a:rPr>
                  <a:t>proxy</a:t>
                </a:r>
              </a:p>
            </p:txBody>
          </p:sp>
          <p:grpSp>
            <p:nvGrpSpPr>
              <p:cNvPr id="46" name="Group 45"/>
              <p:cNvGrpSpPr/>
              <p:nvPr/>
            </p:nvGrpSpPr>
            <p:grpSpPr>
              <a:xfrm>
                <a:off x="8273484" y="3006670"/>
                <a:ext cx="369447" cy="398079"/>
                <a:chOff x="7996094" y="4515485"/>
                <a:chExt cx="369447" cy="398079"/>
              </a:xfrm>
              <a:grpFill/>
            </p:grpSpPr>
            <p:sp>
              <p:nvSpPr>
                <p:cNvPr id="47" name="Freeform 46"/>
                <p:cNvSpPr/>
                <p:nvPr/>
              </p:nvSpPr>
              <p:spPr bwMode="auto">
                <a:xfrm>
                  <a:off x="7996094"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48" name="Freeform 47"/>
                <p:cNvSpPr/>
                <p:nvPr/>
              </p:nvSpPr>
              <p:spPr bwMode="auto">
                <a:xfrm>
                  <a:off x="8140486"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49" name="Freeform 48"/>
                <p:cNvSpPr/>
                <p:nvPr/>
              </p:nvSpPr>
              <p:spPr bwMode="auto">
                <a:xfrm>
                  <a:off x="8277977"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grpSp>
        </p:grpSp>
        <p:grpSp>
          <p:nvGrpSpPr>
            <p:cNvPr id="106" name="Group 105"/>
            <p:cNvGrpSpPr/>
            <p:nvPr/>
          </p:nvGrpSpPr>
          <p:grpSpPr>
            <a:xfrm>
              <a:off x="614954" y="1660565"/>
              <a:ext cx="4495800" cy="1494494"/>
              <a:chOff x="2381141" y="1570037"/>
              <a:chExt cx="4495800" cy="1494494"/>
            </a:xfrm>
          </p:grpSpPr>
          <p:sp>
            <p:nvSpPr>
              <p:cNvPr id="11" name="Rectangle 10"/>
              <p:cNvSpPr/>
              <p:nvPr/>
            </p:nvSpPr>
            <p:spPr bwMode="auto">
              <a:xfrm>
                <a:off x="2381141" y="1570037"/>
                <a:ext cx="4495800" cy="1494494"/>
              </a:xfrm>
              <a:prstGeom prst="rect">
                <a:avLst/>
              </a:prstGeom>
              <a:solidFill>
                <a:srgbClr val="FF99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sp>
            <p:nvSpPr>
              <p:cNvPr id="2" name="Rectangle 1"/>
              <p:cNvSpPr/>
              <p:nvPr/>
            </p:nvSpPr>
            <p:spPr bwMode="auto">
              <a:xfrm>
                <a:off x="4068908" y="1700292"/>
                <a:ext cx="1295399" cy="305071"/>
              </a:xfrm>
              <a:prstGeom prst="rect">
                <a:avLst/>
              </a:prstGeom>
              <a:ln>
                <a:headEnd type="none" w="med" len="med"/>
                <a:tailEnd type="none"/>
              </a:ln>
            </p:spPr>
            <p:style>
              <a:lnRef idx="2">
                <a:schemeClr val="accent1"/>
              </a:lnRef>
              <a:fillRef idx="1">
                <a:schemeClr val="lt1"/>
              </a:fillRef>
              <a:effectRef idx="0">
                <a:schemeClr val="accent1"/>
              </a:effectRef>
              <a:fontRef idx="minor">
                <a:schemeClr val="dk1"/>
              </a:fontRef>
            </p:style>
            <p:txBody>
              <a:bodyPr rtlCol="0" anchor="ctr"/>
              <a:lstStyle/>
              <a:p>
                <a:pPr algn="ctr" defTabSz="457010"/>
                <a:r>
                  <a:rPr lang="en-US" sz="1600" dirty="0" smtClean="0">
                    <a:solidFill>
                      <a:srgbClr val="000000"/>
                    </a:solidFill>
                  </a:rPr>
                  <a:t>application</a:t>
                </a:r>
                <a:endParaRPr lang="en-US" sz="1600" dirty="0">
                  <a:solidFill>
                    <a:srgbClr val="000000"/>
                  </a:solidFill>
                </a:endParaRPr>
              </a:p>
            </p:txBody>
          </p:sp>
          <p:sp>
            <p:nvSpPr>
              <p:cNvPr id="5" name="Rectangle 4"/>
              <p:cNvSpPr/>
              <p:nvPr/>
            </p:nvSpPr>
            <p:spPr bwMode="auto">
              <a:xfrm>
                <a:off x="2564114" y="2073931"/>
                <a:ext cx="4129852" cy="323850"/>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defTabSz="457010"/>
                <a:r>
                  <a:rPr lang="en-US" dirty="0" smtClean="0">
                    <a:solidFill>
                      <a:srgbClr val="000000"/>
                    </a:solidFill>
                  </a:rPr>
                  <a:t>Linux</a:t>
                </a:r>
                <a:endParaRPr lang="en-US" dirty="0">
                  <a:solidFill>
                    <a:srgbClr val="000000"/>
                  </a:solidFill>
                </a:endParaRPr>
              </a:p>
            </p:txBody>
          </p:sp>
          <p:grpSp>
            <p:nvGrpSpPr>
              <p:cNvPr id="53" name="Group 52"/>
              <p:cNvGrpSpPr/>
              <p:nvPr/>
            </p:nvGrpSpPr>
            <p:grpSpPr>
              <a:xfrm>
                <a:off x="2762140" y="2397781"/>
                <a:ext cx="755651" cy="547960"/>
                <a:chOff x="2762140" y="2550181"/>
                <a:chExt cx="755651" cy="547960"/>
              </a:xfrm>
            </p:grpSpPr>
            <p:sp>
              <p:nvSpPr>
                <p:cNvPr id="6" name="Rectangle 5"/>
                <p:cNvSpPr/>
                <p:nvPr/>
              </p:nvSpPr>
              <p:spPr bwMode="auto">
                <a:xfrm>
                  <a:off x="2762140" y="2774291"/>
                  <a:ext cx="755651" cy="32385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400" dirty="0" smtClean="0">
                      <a:solidFill>
                        <a:srgbClr val="000000"/>
                      </a:solidFill>
                    </a:rPr>
                    <a:t>VCPU</a:t>
                  </a:r>
                  <a:endParaRPr lang="en-US" sz="1400" dirty="0">
                    <a:solidFill>
                      <a:srgbClr val="000000"/>
                    </a:solidFill>
                  </a:endParaRPr>
                </a:p>
              </p:txBody>
            </p:sp>
            <p:cxnSp>
              <p:nvCxnSpPr>
                <p:cNvPr id="4" name="Straight Connector 3"/>
                <p:cNvCxnSpPr>
                  <a:endCxn id="6" idx="0"/>
                </p:cNvCxnSpPr>
                <p:nvPr/>
              </p:nvCxnSpPr>
              <p:spPr bwMode="auto">
                <a:xfrm>
                  <a:off x="3139965" y="2550181"/>
                  <a:ext cx="1" cy="224110"/>
                </a:xfrm>
                <a:prstGeom prst="line">
                  <a:avLst/>
                </a:prstGeom>
                <a:noFill/>
                <a:ln w="38100" cap="flat" cmpd="sng" algn="ctr">
                  <a:solidFill>
                    <a:srgbClr val="080808"/>
                  </a:solidFill>
                  <a:prstDash val="solid"/>
                  <a:round/>
                  <a:headEnd type="none" w="med" len="med"/>
                  <a:tailEnd type="none"/>
                </a:ln>
                <a:effectLst/>
              </p:spPr>
            </p:cxnSp>
          </p:grpSp>
          <p:sp>
            <p:nvSpPr>
              <p:cNvPr id="10" name="TextBox 9"/>
              <p:cNvSpPr txBox="1"/>
              <p:nvPr/>
            </p:nvSpPr>
            <p:spPr>
              <a:xfrm>
                <a:off x="4446370" y="2509836"/>
                <a:ext cx="1119153" cy="292709"/>
              </a:xfrm>
              <a:prstGeom prst="rect">
                <a:avLst/>
              </a:prstGeom>
              <a:noFill/>
            </p:spPr>
            <p:txBody>
              <a:bodyPr wrap="none" rtlCol="0">
                <a:spAutoFit/>
              </a:bodyPr>
              <a:lstStyle/>
              <a:p>
                <a:pPr defTabSz="457010"/>
                <a:r>
                  <a:rPr lang="en-US" sz="1400" dirty="0" smtClean="0">
                    <a:solidFill>
                      <a:srgbClr val="FFFFFF">
                        <a:lumMod val="50000"/>
                      </a:srgbClr>
                    </a:solidFill>
                  </a:rPr>
                  <a:t>Virtual CPU</a:t>
                </a:r>
              </a:p>
            </p:txBody>
          </p:sp>
          <p:grpSp>
            <p:nvGrpSpPr>
              <p:cNvPr id="56" name="Group 55"/>
              <p:cNvGrpSpPr/>
              <p:nvPr/>
            </p:nvGrpSpPr>
            <p:grpSpPr>
              <a:xfrm>
                <a:off x="3670191" y="2397781"/>
                <a:ext cx="755651" cy="547960"/>
                <a:chOff x="2762140" y="2550181"/>
                <a:chExt cx="755651" cy="547960"/>
              </a:xfrm>
            </p:grpSpPr>
            <p:sp>
              <p:nvSpPr>
                <p:cNvPr id="57" name="Rectangle 56"/>
                <p:cNvSpPr/>
                <p:nvPr/>
              </p:nvSpPr>
              <p:spPr bwMode="auto">
                <a:xfrm>
                  <a:off x="2762140" y="2774291"/>
                  <a:ext cx="755651" cy="32385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400" dirty="0" smtClean="0">
                      <a:solidFill>
                        <a:srgbClr val="000000"/>
                      </a:solidFill>
                    </a:rPr>
                    <a:t>VCPU</a:t>
                  </a:r>
                  <a:endParaRPr lang="en-US" sz="1400" dirty="0">
                    <a:solidFill>
                      <a:srgbClr val="000000"/>
                    </a:solidFill>
                  </a:endParaRPr>
                </a:p>
              </p:txBody>
            </p:sp>
            <p:cxnSp>
              <p:nvCxnSpPr>
                <p:cNvPr id="58" name="Straight Connector 57"/>
                <p:cNvCxnSpPr>
                  <a:endCxn id="57" idx="0"/>
                </p:cNvCxnSpPr>
                <p:nvPr/>
              </p:nvCxnSpPr>
              <p:spPr bwMode="auto">
                <a:xfrm>
                  <a:off x="3139965" y="2550181"/>
                  <a:ext cx="1" cy="224110"/>
                </a:xfrm>
                <a:prstGeom prst="line">
                  <a:avLst/>
                </a:prstGeom>
                <a:noFill/>
                <a:ln w="38100" cap="flat" cmpd="sng" algn="ctr">
                  <a:solidFill>
                    <a:srgbClr val="080808"/>
                  </a:solidFill>
                  <a:prstDash val="solid"/>
                  <a:round/>
                  <a:headEnd type="none" w="med" len="med"/>
                  <a:tailEnd type="none"/>
                </a:ln>
                <a:effectLst/>
              </p:spPr>
            </p:cxnSp>
          </p:grpSp>
          <p:grpSp>
            <p:nvGrpSpPr>
              <p:cNvPr id="59" name="Group 58"/>
              <p:cNvGrpSpPr/>
              <p:nvPr/>
            </p:nvGrpSpPr>
            <p:grpSpPr>
              <a:xfrm>
                <a:off x="5829228" y="2420553"/>
                <a:ext cx="755651" cy="547960"/>
                <a:chOff x="2762140" y="2550181"/>
                <a:chExt cx="755651" cy="547960"/>
              </a:xfrm>
            </p:grpSpPr>
            <p:sp>
              <p:nvSpPr>
                <p:cNvPr id="60" name="Rectangle 59"/>
                <p:cNvSpPr/>
                <p:nvPr/>
              </p:nvSpPr>
              <p:spPr bwMode="auto">
                <a:xfrm>
                  <a:off x="2762140" y="2774291"/>
                  <a:ext cx="755651" cy="32385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400" dirty="0" smtClean="0">
                      <a:solidFill>
                        <a:srgbClr val="000000"/>
                      </a:solidFill>
                    </a:rPr>
                    <a:t>VCPU</a:t>
                  </a:r>
                  <a:endParaRPr lang="en-US" sz="1400" dirty="0">
                    <a:solidFill>
                      <a:srgbClr val="000000"/>
                    </a:solidFill>
                  </a:endParaRPr>
                </a:p>
              </p:txBody>
            </p:sp>
            <p:cxnSp>
              <p:nvCxnSpPr>
                <p:cNvPr id="61" name="Straight Connector 60"/>
                <p:cNvCxnSpPr>
                  <a:endCxn id="60" idx="0"/>
                </p:cNvCxnSpPr>
                <p:nvPr/>
              </p:nvCxnSpPr>
              <p:spPr bwMode="auto">
                <a:xfrm>
                  <a:off x="3139965" y="2550181"/>
                  <a:ext cx="1" cy="224110"/>
                </a:xfrm>
                <a:prstGeom prst="line">
                  <a:avLst/>
                </a:prstGeom>
                <a:noFill/>
                <a:ln w="38100" cap="flat" cmpd="sng" algn="ctr">
                  <a:solidFill>
                    <a:srgbClr val="080808"/>
                  </a:solidFill>
                  <a:prstDash val="solid"/>
                  <a:round/>
                  <a:headEnd type="none" w="med" len="med"/>
                  <a:tailEnd type="none"/>
                </a:ln>
                <a:effectLst/>
              </p:spPr>
            </p:cxnSp>
          </p:grpSp>
        </p:grpSp>
        <p:grpSp>
          <p:nvGrpSpPr>
            <p:cNvPr id="8201" name="Group 8200"/>
            <p:cNvGrpSpPr/>
            <p:nvPr/>
          </p:nvGrpSpPr>
          <p:grpSpPr>
            <a:xfrm>
              <a:off x="292218" y="4757230"/>
              <a:ext cx="1011417" cy="1524000"/>
              <a:chOff x="2762140" y="4694237"/>
              <a:chExt cx="1011417" cy="1524000"/>
            </a:xfrm>
          </p:grpSpPr>
          <p:sp>
            <p:nvSpPr>
              <p:cNvPr id="55" name="Rectangle 54"/>
              <p:cNvSpPr/>
              <p:nvPr/>
            </p:nvSpPr>
            <p:spPr bwMode="auto">
              <a:xfrm>
                <a:off x="2762140" y="4694237"/>
                <a:ext cx="1011417" cy="1524000"/>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grpSp>
            <p:nvGrpSpPr>
              <p:cNvPr id="43" name="Group 42"/>
              <p:cNvGrpSpPr/>
              <p:nvPr/>
            </p:nvGrpSpPr>
            <p:grpSpPr>
              <a:xfrm>
                <a:off x="2906712" y="4846637"/>
                <a:ext cx="762000" cy="796309"/>
                <a:chOff x="1458912" y="1893886"/>
                <a:chExt cx="762000" cy="796309"/>
              </a:xfrm>
            </p:grpSpPr>
            <p:sp>
              <p:nvSpPr>
                <p:cNvPr id="42" name="Rectangle 41"/>
                <p:cNvSpPr/>
                <p:nvPr/>
              </p:nvSpPr>
              <p:spPr bwMode="auto">
                <a:xfrm>
                  <a:off x="1458912" y="1893886"/>
                  <a:ext cx="762000" cy="25841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core</a:t>
                  </a:r>
                </a:p>
              </p:txBody>
            </p:sp>
            <p:sp>
              <p:nvSpPr>
                <p:cNvPr id="51" name="Rectangle 50"/>
                <p:cNvSpPr/>
                <p:nvPr/>
              </p:nvSpPr>
              <p:spPr bwMode="auto">
                <a:xfrm>
                  <a:off x="1458912" y="2160965"/>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L1$</a:t>
                  </a:r>
                </a:p>
              </p:txBody>
            </p:sp>
            <p:sp>
              <p:nvSpPr>
                <p:cNvPr id="52" name="Rectangle 51"/>
                <p:cNvSpPr/>
                <p:nvPr/>
              </p:nvSpPr>
              <p:spPr bwMode="auto">
                <a:xfrm>
                  <a:off x="1458912" y="2431078"/>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L2$</a:t>
                  </a:r>
                </a:p>
              </p:txBody>
            </p:sp>
          </p:grpSp>
          <p:sp>
            <p:nvSpPr>
              <p:cNvPr id="54" name="Rounded Rectangle 53"/>
              <p:cNvSpPr/>
              <p:nvPr/>
            </p:nvSpPr>
            <p:spPr bwMode="auto">
              <a:xfrm>
                <a:off x="2909886" y="5838928"/>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grpSp>
        <p:cxnSp>
          <p:nvCxnSpPr>
            <p:cNvPr id="8196" name="Straight Arrow Connector 8195"/>
            <p:cNvCxnSpPr>
              <a:stCxn id="6" idx="2"/>
            </p:cNvCxnSpPr>
            <p:nvPr/>
          </p:nvCxnSpPr>
          <p:spPr bwMode="auto">
            <a:xfrm>
              <a:off x="1373779" y="3036269"/>
              <a:ext cx="147746" cy="597636"/>
            </a:xfrm>
            <a:prstGeom prst="straightConnector1">
              <a:avLst/>
            </a:prstGeom>
            <a:noFill/>
            <a:ln w="19050" cap="flat" cmpd="sng" algn="ctr">
              <a:solidFill>
                <a:srgbClr val="080808"/>
              </a:solidFill>
              <a:prstDash val="solid"/>
              <a:round/>
              <a:headEnd type="arrow" w="med" len="med"/>
              <a:tailEnd type="arrow"/>
            </a:ln>
            <a:effectLst/>
          </p:spPr>
        </p:cxnSp>
        <p:cxnSp>
          <p:nvCxnSpPr>
            <p:cNvPr id="8198" name="Straight Arrow Connector 8197"/>
            <p:cNvCxnSpPr>
              <a:stCxn id="57" idx="2"/>
            </p:cNvCxnSpPr>
            <p:nvPr/>
          </p:nvCxnSpPr>
          <p:spPr bwMode="auto">
            <a:xfrm flipH="1">
              <a:off x="2091683" y="3036269"/>
              <a:ext cx="190147" cy="597636"/>
            </a:xfrm>
            <a:prstGeom prst="straightConnector1">
              <a:avLst/>
            </a:prstGeom>
            <a:noFill/>
            <a:ln w="19050" cap="flat" cmpd="sng" algn="ctr">
              <a:solidFill>
                <a:srgbClr val="080808"/>
              </a:solidFill>
              <a:prstDash val="solid"/>
              <a:round/>
              <a:headEnd type="arrow" w="med" len="med"/>
              <a:tailEnd type="arrow"/>
            </a:ln>
            <a:effectLst/>
          </p:spPr>
        </p:cxnSp>
        <p:cxnSp>
          <p:nvCxnSpPr>
            <p:cNvPr id="8200" name="Straight Arrow Connector 8199"/>
            <p:cNvCxnSpPr>
              <a:stCxn id="60" idx="2"/>
              <a:endCxn id="32" idx="0"/>
            </p:cNvCxnSpPr>
            <p:nvPr/>
          </p:nvCxnSpPr>
          <p:spPr bwMode="auto">
            <a:xfrm flipH="1">
              <a:off x="3991780" y="3059041"/>
              <a:ext cx="449087" cy="574864"/>
            </a:xfrm>
            <a:prstGeom prst="straightConnector1">
              <a:avLst/>
            </a:prstGeom>
            <a:noFill/>
            <a:ln w="19050" cap="flat" cmpd="sng" algn="ctr">
              <a:solidFill>
                <a:srgbClr val="080808"/>
              </a:solidFill>
              <a:prstDash val="solid"/>
              <a:round/>
              <a:headEnd type="arrow" w="med" len="med"/>
              <a:tailEnd type="arrow"/>
            </a:ln>
            <a:effectLst/>
          </p:spPr>
        </p:cxnSp>
        <p:grpSp>
          <p:nvGrpSpPr>
            <p:cNvPr id="74" name="Group 73"/>
            <p:cNvGrpSpPr/>
            <p:nvPr/>
          </p:nvGrpSpPr>
          <p:grpSpPr>
            <a:xfrm>
              <a:off x="1867906" y="4758921"/>
              <a:ext cx="1011417" cy="1524000"/>
              <a:chOff x="2762140" y="4694237"/>
              <a:chExt cx="1011417" cy="1524000"/>
            </a:xfrm>
          </p:grpSpPr>
          <p:sp>
            <p:nvSpPr>
              <p:cNvPr id="75" name="Rectangle 74"/>
              <p:cNvSpPr/>
              <p:nvPr/>
            </p:nvSpPr>
            <p:spPr bwMode="auto">
              <a:xfrm>
                <a:off x="2762140" y="4694237"/>
                <a:ext cx="1011417" cy="1524000"/>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grpSp>
            <p:nvGrpSpPr>
              <p:cNvPr id="76" name="Group 75"/>
              <p:cNvGrpSpPr/>
              <p:nvPr/>
            </p:nvGrpSpPr>
            <p:grpSpPr>
              <a:xfrm>
                <a:off x="2906712" y="4846637"/>
                <a:ext cx="762000" cy="796309"/>
                <a:chOff x="1458912" y="1893886"/>
                <a:chExt cx="762000" cy="796309"/>
              </a:xfrm>
            </p:grpSpPr>
            <p:sp>
              <p:nvSpPr>
                <p:cNvPr id="78" name="Rectangle 77"/>
                <p:cNvSpPr/>
                <p:nvPr/>
              </p:nvSpPr>
              <p:spPr bwMode="auto">
                <a:xfrm>
                  <a:off x="1458912" y="1893886"/>
                  <a:ext cx="762000" cy="25841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core</a:t>
                  </a:r>
                </a:p>
              </p:txBody>
            </p:sp>
            <p:sp>
              <p:nvSpPr>
                <p:cNvPr id="79" name="Rectangle 78"/>
                <p:cNvSpPr/>
                <p:nvPr/>
              </p:nvSpPr>
              <p:spPr bwMode="auto">
                <a:xfrm>
                  <a:off x="1458912" y="2160965"/>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L1$</a:t>
                  </a:r>
                </a:p>
              </p:txBody>
            </p:sp>
            <p:sp>
              <p:nvSpPr>
                <p:cNvPr id="80" name="Rectangle 79"/>
                <p:cNvSpPr/>
                <p:nvPr/>
              </p:nvSpPr>
              <p:spPr bwMode="auto">
                <a:xfrm>
                  <a:off x="1458912" y="2431078"/>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L2$</a:t>
                  </a:r>
                </a:p>
              </p:txBody>
            </p:sp>
          </p:grpSp>
          <p:sp>
            <p:nvSpPr>
              <p:cNvPr id="77" name="Rounded Rectangle 76"/>
              <p:cNvSpPr/>
              <p:nvPr/>
            </p:nvSpPr>
            <p:spPr bwMode="auto">
              <a:xfrm>
                <a:off x="2906712" y="5837237"/>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grpSp>
        <p:sp>
          <p:nvSpPr>
            <p:cNvPr id="82" name="Rectangle 81"/>
            <p:cNvSpPr/>
            <p:nvPr/>
          </p:nvSpPr>
          <p:spPr bwMode="auto">
            <a:xfrm>
              <a:off x="3497823" y="4776414"/>
              <a:ext cx="1011417" cy="1524000"/>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grpSp>
          <p:nvGrpSpPr>
            <p:cNvPr id="83" name="Group 82"/>
            <p:cNvGrpSpPr/>
            <p:nvPr/>
          </p:nvGrpSpPr>
          <p:grpSpPr>
            <a:xfrm>
              <a:off x="3642395" y="4928814"/>
              <a:ext cx="762000" cy="796309"/>
              <a:chOff x="1458912" y="1893886"/>
              <a:chExt cx="762000" cy="796309"/>
            </a:xfrm>
          </p:grpSpPr>
          <p:sp>
            <p:nvSpPr>
              <p:cNvPr id="85" name="Rectangle 84"/>
              <p:cNvSpPr/>
              <p:nvPr/>
            </p:nvSpPr>
            <p:spPr bwMode="auto">
              <a:xfrm>
                <a:off x="1458912" y="1893886"/>
                <a:ext cx="762000" cy="25841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core</a:t>
                </a:r>
              </a:p>
            </p:txBody>
          </p:sp>
          <p:sp>
            <p:nvSpPr>
              <p:cNvPr id="86" name="Rectangle 85"/>
              <p:cNvSpPr/>
              <p:nvPr/>
            </p:nvSpPr>
            <p:spPr bwMode="auto">
              <a:xfrm>
                <a:off x="1458912" y="2160965"/>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L1$</a:t>
                </a:r>
              </a:p>
            </p:txBody>
          </p:sp>
          <p:sp>
            <p:nvSpPr>
              <p:cNvPr id="87" name="Rectangle 86"/>
              <p:cNvSpPr/>
              <p:nvPr/>
            </p:nvSpPr>
            <p:spPr bwMode="auto">
              <a:xfrm>
                <a:off x="1458912" y="2431078"/>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L2$</a:t>
                </a:r>
              </a:p>
            </p:txBody>
          </p:sp>
        </p:grpSp>
        <p:sp>
          <p:nvSpPr>
            <p:cNvPr id="89" name="Rectangle 88"/>
            <p:cNvSpPr/>
            <p:nvPr/>
          </p:nvSpPr>
          <p:spPr bwMode="auto">
            <a:xfrm>
              <a:off x="5029791" y="5019817"/>
              <a:ext cx="1187832" cy="1261413"/>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sp>
          <p:nvSpPr>
            <p:cNvPr id="8202" name="Rectangle 8201"/>
            <p:cNvSpPr/>
            <p:nvPr/>
          </p:nvSpPr>
          <p:spPr bwMode="auto">
            <a:xfrm>
              <a:off x="5130405" y="5233666"/>
              <a:ext cx="990600" cy="4003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network</a:t>
              </a:r>
            </a:p>
          </p:txBody>
        </p:sp>
        <p:cxnSp>
          <p:nvCxnSpPr>
            <p:cNvPr id="8205" name="Straight Arrow Connector 8204"/>
            <p:cNvCxnSpPr>
              <a:endCxn id="55" idx="0"/>
            </p:cNvCxnSpPr>
            <p:nvPr/>
          </p:nvCxnSpPr>
          <p:spPr bwMode="auto">
            <a:xfrm flipH="1">
              <a:off x="797927" y="4145604"/>
              <a:ext cx="723598" cy="611626"/>
            </a:xfrm>
            <a:prstGeom prst="straightConnector1">
              <a:avLst/>
            </a:prstGeom>
            <a:noFill/>
            <a:ln w="19050" cap="flat" cmpd="sng" algn="ctr">
              <a:solidFill>
                <a:srgbClr val="080808"/>
              </a:solidFill>
              <a:prstDash val="solid"/>
              <a:round/>
              <a:headEnd type="none" w="med" len="med"/>
              <a:tailEnd type="arrow"/>
            </a:ln>
            <a:effectLst/>
          </p:spPr>
        </p:cxnSp>
        <p:cxnSp>
          <p:nvCxnSpPr>
            <p:cNvPr id="8207" name="Straight Arrow Connector 8206"/>
            <p:cNvCxnSpPr>
              <a:endCxn id="75" idx="0"/>
            </p:cNvCxnSpPr>
            <p:nvPr/>
          </p:nvCxnSpPr>
          <p:spPr bwMode="auto">
            <a:xfrm>
              <a:off x="1976624" y="4144450"/>
              <a:ext cx="396991" cy="614471"/>
            </a:xfrm>
            <a:prstGeom prst="straightConnector1">
              <a:avLst/>
            </a:prstGeom>
            <a:noFill/>
            <a:ln w="19050" cap="flat" cmpd="sng" algn="ctr">
              <a:solidFill>
                <a:srgbClr val="080808"/>
              </a:solidFill>
              <a:prstDash val="solid"/>
              <a:round/>
              <a:headEnd type="none" w="med" len="med"/>
              <a:tailEnd type="arrow"/>
            </a:ln>
            <a:effectLst/>
          </p:spPr>
        </p:cxnSp>
        <p:cxnSp>
          <p:nvCxnSpPr>
            <p:cNvPr id="8209" name="Straight Arrow Connector 8208"/>
            <p:cNvCxnSpPr>
              <a:stCxn id="32" idx="2"/>
              <a:endCxn id="82" idx="0"/>
            </p:cNvCxnSpPr>
            <p:nvPr/>
          </p:nvCxnSpPr>
          <p:spPr bwMode="auto">
            <a:xfrm>
              <a:off x="3991780" y="4162052"/>
              <a:ext cx="11752" cy="614362"/>
            </a:xfrm>
            <a:prstGeom prst="straightConnector1">
              <a:avLst/>
            </a:prstGeom>
            <a:noFill/>
            <a:ln w="19050" cap="flat" cmpd="sng" algn="ctr">
              <a:solidFill>
                <a:srgbClr val="080808"/>
              </a:solidFill>
              <a:prstDash val="solid"/>
              <a:round/>
              <a:headEnd type="none" w="med" len="med"/>
              <a:tailEnd type="arrow"/>
            </a:ln>
            <a:effectLst/>
          </p:spPr>
        </p:cxnSp>
        <p:sp>
          <p:nvSpPr>
            <p:cNvPr id="8217" name="TextBox 8216"/>
            <p:cNvSpPr txBox="1"/>
            <p:nvPr/>
          </p:nvSpPr>
          <p:spPr>
            <a:xfrm>
              <a:off x="1300891" y="5591975"/>
              <a:ext cx="595035" cy="349968"/>
            </a:xfrm>
            <a:prstGeom prst="rect">
              <a:avLst/>
            </a:prstGeom>
            <a:noFill/>
          </p:spPr>
          <p:txBody>
            <a:bodyPr wrap="none" rtlCol="0">
              <a:spAutoFit/>
            </a:bodyPr>
            <a:lstStyle/>
            <a:p>
              <a:pPr defTabSz="457010"/>
              <a:r>
                <a:rPr lang="en-US" dirty="0" smtClean="0">
                  <a:solidFill>
                    <a:srgbClr val="000000"/>
                  </a:solidFill>
                </a:rPr>
                <a:t>MPI</a:t>
              </a:r>
            </a:p>
          </p:txBody>
        </p:sp>
        <p:sp>
          <p:nvSpPr>
            <p:cNvPr id="124" name="Rounded Rectangle 123"/>
            <p:cNvSpPr/>
            <p:nvPr/>
          </p:nvSpPr>
          <p:spPr bwMode="auto">
            <a:xfrm>
              <a:off x="5244705" y="5942620"/>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sp>
          <p:nvSpPr>
            <p:cNvPr id="125" name="Rounded Rectangle 124"/>
            <p:cNvSpPr/>
            <p:nvPr/>
          </p:nvSpPr>
          <p:spPr bwMode="auto">
            <a:xfrm>
              <a:off x="3622532" y="5941943"/>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cxnSp>
          <p:nvCxnSpPr>
            <p:cNvPr id="70" name="Straight Arrow Connector 69"/>
            <p:cNvCxnSpPr>
              <a:stCxn id="125" idx="3"/>
              <a:endCxn id="124" idx="1"/>
            </p:cNvCxnSpPr>
            <p:nvPr/>
          </p:nvCxnSpPr>
          <p:spPr bwMode="auto">
            <a:xfrm>
              <a:off x="4384532" y="6075659"/>
              <a:ext cx="860173" cy="677"/>
            </a:xfrm>
            <a:prstGeom prst="straightConnector1">
              <a:avLst/>
            </a:prstGeom>
            <a:noFill/>
            <a:ln w="19050" cap="flat" cmpd="sng" algn="ctr">
              <a:solidFill>
                <a:srgbClr val="080808"/>
              </a:solidFill>
              <a:prstDash val="solid"/>
              <a:round/>
              <a:headEnd type="arrow" w="med" len="med"/>
              <a:tailEnd type="arrow"/>
            </a:ln>
            <a:effectLst/>
          </p:spPr>
        </p:cxnSp>
        <p:cxnSp>
          <p:nvCxnSpPr>
            <p:cNvPr id="136" name="Straight Arrow Connector 135"/>
            <p:cNvCxnSpPr/>
            <p:nvPr/>
          </p:nvCxnSpPr>
          <p:spPr bwMode="auto">
            <a:xfrm>
              <a:off x="2768099" y="6071745"/>
              <a:ext cx="860173" cy="677"/>
            </a:xfrm>
            <a:prstGeom prst="straightConnector1">
              <a:avLst/>
            </a:prstGeom>
            <a:noFill/>
            <a:ln w="19050" cap="flat" cmpd="sng" algn="ctr">
              <a:solidFill>
                <a:srgbClr val="080808"/>
              </a:solidFill>
              <a:prstDash val="solid"/>
              <a:round/>
              <a:headEnd type="arrow" w="med" len="med"/>
              <a:tailEnd type="arrow"/>
            </a:ln>
            <a:effectLst/>
          </p:spPr>
        </p:cxnSp>
        <p:cxnSp>
          <p:nvCxnSpPr>
            <p:cNvPr id="137" name="Straight Arrow Connector 136"/>
            <p:cNvCxnSpPr/>
            <p:nvPr/>
          </p:nvCxnSpPr>
          <p:spPr bwMode="auto">
            <a:xfrm>
              <a:off x="1221095" y="6052092"/>
              <a:ext cx="786756" cy="677"/>
            </a:xfrm>
            <a:prstGeom prst="straightConnector1">
              <a:avLst/>
            </a:prstGeom>
            <a:noFill/>
            <a:ln w="19050" cap="flat" cmpd="sng" algn="ctr">
              <a:solidFill>
                <a:srgbClr val="080808"/>
              </a:solidFill>
              <a:prstDash val="solid"/>
              <a:round/>
              <a:headEnd type="arrow" w="med" len="med"/>
              <a:tailEnd type="arrow"/>
            </a:ln>
            <a:effectLst/>
          </p:spPr>
        </p:cxnSp>
        <p:sp>
          <p:nvSpPr>
            <p:cNvPr id="104" name="TextBox 103"/>
            <p:cNvSpPr txBox="1"/>
            <p:nvPr/>
          </p:nvSpPr>
          <p:spPr>
            <a:xfrm>
              <a:off x="4143417" y="4435924"/>
              <a:ext cx="1984839" cy="321306"/>
            </a:xfrm>
            <a:prstGeom prst="rect">
              <a:avLst/>
            </a:prstGeom>
            <a:noFill/>
          </p:spPr>
          <p:txBody>
            <a:bodyPr wrap="none" rtlCol="0">
              <a:spAutoFit/>
            </a:bodyPr>
            <a:lstStyle/>
            <a:p>
              <a:pPr defTabSz="457010"/>
              <a:r>
                <a:rPr lang="en-US" sz="1600" dirty="0">
                  <a:solidFill>
                    <a:srgbClr val="FFFFFF">
                      <a:lumMod val="50000"/>
                    </a:srgbClr>
                  </a:solidFill>
                </a:rPr>
                <a:t>l</a:t>
              </a:r>
              <a:r>
                <a:rPr lang="en-US" sz="1600" dirty="0" smtClean="0">
                  <a:solidFill>
                    <a:srgbClr val="FFFFFF">
                      <a:lumMod val="50000"/>
                    </a:srgbClr>
                  </a:solidFill>
                </a:rPr>
                <a:t>ogical process (LP)</a:t>
              </a:r>
            </a:p>
          </p:txBody>
        </p:sp>
        <p:sp>
          <p:nvSpPr>
            <p:cNvPr id="105" name="TextBox 104"/>
            <p:cNvSpPr txBox="1"/>
            <p:nvPr/>
          </p:nvSpPr>
          <p:spPr>
            <a:xfrm>
              <a:off x="6000256" y="4722301"/>
              <a:ext cx="434734" cy="321306"/>
            </a:xfrm>
            <a:prstGeom prst="rect">
              <a:avLst/>
            </a:prstGeom>
            <a:noFill/>
          </p:spPr>
          <p:txBody>
            <a:bodyPr wrap="none" rtlCol="0">
              <a:spAutoFit/>
            </a:bodyPr>
            <a:lstStyle/>
            <a:p>
              <a:pPr defTabSz="457010"/>
              <a:r>
                <a:rPr lang="en-US" sz="1600" dirty="0" smtClean="0">
                  <a:solidFill>
                    <a:srgbClr val="FFFFFF">
                      <a:lumMod val="50000"/>
                    </a:srgbClr>
                  </a:solidFill>
                </a:rPr>
                <a:t>LP</a:t>
              </a:r>
            </a:p>
          </p:txBody>
        </p:sp>
        <p:sp>
          <p:nvSpPr>
            <p:cNvPr id="145" name="TextBox 144"/>
            <p:cNvSpPr txBox="1"/>
            <p:nvPr/>
          </p:nvSpPr>
          <p:spPr>
            <a:xfrm>
              <a:off x="219423" y="4435924"/>
              <a:ext cx="434734" cy="321306"/>
            </a:xfrm>
            <a:prstGeom prst="rect">
              <a:avLst/>
            </a:prstGeom>
            <a:noFill/>
          </p:spPr>
          <p:txBody>
            <a:bodyPr wrap="none" rtlCol="0">
              <a:spAutoFit/>
            </a:bodyPr>
            <a:lstStyle/>
            <a:p>
              <a:pPr defTabSz="457010"/>
              <a:r>
                <a:rPr lang="en-US" sz="1600" dirty="0" smtClean="0">
                  <a:solidFill>
                    <a:srgbClr val="FFFFFF">
                      <a:lumMod val="50000"/>
                    </a:srgbClr>
                  </a:solidFill>
                </a:rPr>
                <a:t>LP</a:t>
              </a:r>
            </a:p>
          </p:txBody>
        </p:sp>
        <p:sp>
          <p:nvSpPr>
            <p:cNvPr id="146" name="TextBox 145"/>
            <p:cNvSpPr txBox="1"/>
            <p:nvPr/>
          </p:nvSpPr>
          <p:spPr>
            <a:xfrm>
              <a:off x="2614712" y="4437615"/>
              <a:ext cx="434734" cy="321306"/>
            </a:xfrm>
            <a:prstGeom prst="rect">
              <a:avLst/>
            </a:prstGeom>
            <a:noFill/>
          </p:spPr>
          <p:txBody>
            <a:bodyPr wrap="none" rtlCol="0">
              <a:spAutoFit/>
            </a:bodyPr>
            <a:lstStyle/>
            <a:p>
              <a:pPr defTabSz="457010"/>
              <a:r>
                <a:rPr lang="en-US" sz="1600" dirty="0" smtClean="0">
                  <a:solidFill>
                    <a:srgbClr val="FFFFFF">
                      <a:lumMod val="50000"/>
                    </a:srgbClr>
                  </a:solidFill>
                </a:rPr>
                <a:t>LP</a:t>
              </a:r>
            </a:p>
          </p:txBody>
        </p:sp>
        <p:sp>
          <p:nvSpPr>
            <p:cNvPr id="149" name="Right Brace 148"/>
            <p:cNvSpPr/>
            <p:nvPr/>
          </p:nvSpPr>
          <p:spPr bwMode="auto">
            <a:xfrm>
              <a:off x="5244705" y="1660565"/>
              <a:ext cx="307526" cy="2640356"/>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solidFill>
              </a:endParaRPr>
            </a:p>
          </p:txBody>
        </p:sp>
        <p:sp>
          <p:nvSpPr>
            <p:cNvPr id="108" name="TextBox 107"/>
            <p:cNvSpPr txBox="1"/>
            <p:nvPr/>
          </p:nvSpPr>
          <p:spPr>
            <a:xfrm>
              <a:off x="5625705" y="2712419"/>
              <a:ext cx="1249060" cy="607602"/>
            </a:xfrm>
            <a:prstGeom prst="rect">
              <a:avLst/>
            </a:prstGeom>
            <a:noFill/>
          </p:spPr>
          <p:txBody>
            <a:bodyPr wrap="none" rtlCol="0">
              <a:spAutoFit/>
            </a:bodyPr>
            <a:lstStyle/>
            <a:p>
              <a:pPr defTabSz="457010"/>
              <a:r>
                <a:rPr lang="en-US" dirty="0" smtClean="0">
                  <a:solidFill>
                    <a:srgbClr val="FFFFFF">
                      <a:lumMod val="50000"/>
                    </a:srgbClr>
                  </a:solidFill>
                </a:rPr>
                <a:t>Functional</a:t>
              </a:r>
            </a:p>
            <a:p>
              <a:pPr defTabSz="457010"/>
              <a:r>
                <a:rPr lang="en-US" dirty="0">
                  <a:solidFill>
                    <a:srgbClr val="FFFFFF">
                      <a:lumMod val="50000"/>
                    </a:srgbClr>
                  </a:solidFill>
                </a:rPr>
                <a:t>f</a:t>
              </a:r>
              <a:r>
                <a:rPr lang="en-US" dirty="0" smtClean="0">
                  <a:solidFill>
                    <a:srgbClr val="FFFFFF">
                      <a:lumMod val="50000"/>
                    </a:srgbClr>
                  </a:solidFill>
                </a:rPr>
                <a:t>ront-end</a:t>
              </a:r>
            </a:p>
          </p:txBody>
        </p:sp>
        <p:sp>
          <p:nvSpPr>
            <p:cNvPr id="151" name="Right Brace 150"/>
            <p:cNvSpPr/>
            <p:nvPr/>
          </p:nvSpPr>
          <p:spPr bwMode="auto">
            <a:xfrm>
              <a:off x="6564313" y="4758921"/>
              <a:ext cx="310452" cy="1541494"/>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solidFill>
              </a:endParaRPr>
            </a:p>
          </p:txBody>
        </p:sp>
        <p:sp>
          <p:nvSpPr>
            <p:cNvPr id="109" name="TextBox 108"/>
            <p:cNvSpPr txBox="1"/>
            <p:nvPr/>
          </p:nvSpPr>
          <p:spPr>
            <a:xfrm>
              <a:off x="6899015" y="5234613"/>
              <a:ext cx="1133644" cy="607602"/>
            </a:xfrm>
            <a:prstGeom prst="rect">
              <a:avLst/>
            </a:prstGeom>
            <a:noFill/>
          </p:spPr>
          <p:txBody>
            <a:bodyPr wrap="none" rtlCol="0">
              <a:spAutoFit/>
            </a:bodyPr>
            <a:lstStyle/>
            <a:p>
              <a:pPr defTabSz="457010"/>
              <a:r>
                <a:rPr lang="en-US" dirty="0" smtClean="0">
                  <a:solidFill>
                    <a:srgbClr val="FFFFFF">
                      <a:lumMod val="50000"/>
                    </a:srgbClr>
                  </a:solidFill>
                </a:rPr>
                <a:t>Timing</a:t>
              </a:r>
            </a:p>
            <a:p>
              <a:pPr defTabSz="457010"/>
              <a:r>
                <a:rPr lang="en-US" dirty="0">
                  <a:solidFill>
                    <a:srgbClr val="FFFFFF">
                      <a:lumMod val="50000"/>
                    </a:srgbClr>
                  </a:solidFill>
                </a:rPr>
                <a:t>b</a:t>
              </a:r>
              <a:r>
                <a:rPr lang="en-US" dirty="0" smtClean="0">
                  <a:solidFill>
                    <a:srgbClr val="FFFFFF">
                      <a:lumMod val="50000"/>
                    </a:srgbClr>
                  </a:solidFill>
                </a:rPr>
                <a:t>ack-end</a:t>
              </a:r>
            </a:p>
          </p:txBody>
        </p:sp>
        <p:sp>
          <p:nvSpPr>
            <p:cNvPr id="110" name="TextBox 109"/>
            <p:cNvSpPr txBox="1"/>
            <p:nvPr/>
          </p:nvSpPr>
          <p:spPr>
            <a:xfrm>
              <a:off x="2200018" y="3256413"/>
              <a:ext cx="845103" cy="321306"/>
            </a:xfrm>
            <a:prstGeom prst="rect">
              <a:avLst/>
            </a:prstGeom>
            <a:noFill/>
          </p:spPr>
          <p:txBody>
            <a:bodyPr wrap="none" rtlCol="0">
              <a:spAutoFit/>
            </a:bodyPr>
            <a:lstStyle/>
            <a:p>
              <a:pPr defTabSz="457010"/>
              <a:r>
                <a:rPr lang="en-US" sz="1600" dirty="0" smtClean="0">
                  <a:solidFill>
                    <a:srgbClr val="000000"/>
                  </a:solidFill>
                </a:rPr>
                <a:t>TCP/IP</a:t>
              </a:r>
            </a:p>
          </p:txBody>
        </p:sp>
        <p:sp>
          <p:nvSpPr>
            <p:cNvPr id="111" name="TextBox 110"/>
            <p:cNvSpPr txBox="1"/>
            <p:nvPr/>
          </p:nvSpPr>
          <p:spPr>
            <a:xfrm>
              <a:off x="2126443" y="4166248"/>
              <a:ext cx="1611339" cy="321306"/>
            </a:xfrm>
            <a:prstGeom prst="rect">
              <a:avLst/>
            </a:prstGeom>
            <a:noFill/>
          </p:spPr>
          <p:txBody>
            <a:bodyPr wrap="none" rtlCol="0">
              <a:spAutoFit/>
            </a:bodyPr>
            <a:lstStyle/>
            <a:p>
              <a:pPr defTabSz="457010"/>
              <a:r>
                <a:rPr lang="en-US" sz="1600" dirty="0">
                  <a:solidFill>
                    <a:srgbClr val="000000"/>
                  </a:solidFill>
                </a:rPr>
                <a:t>s</a:t>
              </a:r>
              <a:r>
                <a:rPr lang="en-US" sz="1600" dirty="0" smtClean="0">
                  <a:solidFill>
                    <a:srgbClr val="000000"/>
                  </a:solidFill>
                </a:rPr>
                <a:t>hared memory</a:t>
              </a:r>
            </a:p>
          </p:txBody>
        </p:sp>
        <p:sp>
          <p:nvSpPr>
            <p:cNvPr id="112" name="TextBox 111"/>
            <p:cNvSpPr txBox="1"/>
            <p:nvPr/>
          </p:nvSpPr>
          <p:spPr>
            <a:xfrm>
              <a:off x="4155268" y="1745923"/>
              <a:ext cx="761747" cy="349968"/>
            </a:xfrm>
            <a:prstGeom prst="rect">
              <a:avLst/>
            </a:prstGeom>
            <a:noFill/>
          </p:spPr>
          <p:txBody>
            <a:bodyPr wrap="none" rtlCol="0">
              <a:spAutoFit/>
            </a:bodyPr>
            <a:lstStyle/>
            <a:p>
              <a:pPr defTabSz="457010"/>
              <a:r>
                <a:rPr lang="en-US" dirty="0" err="1" smtClean="0">
                  <a:solidFill>
                    <a:srgbClr val="000000"/>
                  </a:solidFill>
                </a:rPr>
                <a:t>QSim</a:t>
              </a:r>
              <a:endParaRPr lang="en-US" dirty="0" smtClean="0">
                <a:solidFill>
                  <a:srgbClr val="000000"/>
                </a:solidFill>
              </a:endParaRPr>
            </a:p>
          </p:txBody>
        </p:sp>
      </p:grpSp>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17</a:t>
            </a:fld>
            <a:endParaRPr lang="en-US">
              <a:solidFill>
                <a:srgbClr val="E5FFFF"/>
              </a:solidFill>
            </a:endParaRPr>
          </a:p>
        </p:txBody>
      </p:sp>
    </p:spTree>
    <p:extLst>
      <p:ext uri="{BB962C8B-B14F-4D97-AF65-F5344CB8AC3E}">
        <p14:creationId xmlns:p14="http://schemas.microsoft.com/office/powerpoint/2010/main" val="15893739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503242" y="307975"/>
            <a:ext cx="9070975" cy="1250950"/>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Manifold Execution Model and System Architecture</a:t>
            </a:r>
          </a:p>
        </p:txBody>
      </p:sp>
      <p:sp>
        <p:nvSpPr>
          <p:cNvPr id="5122" name="Rectangle 2"/>
          <p:cNvSpPr>
            <a:spLocks noGrp="1" noChangeArrowheads="1"/>
          </p:cNvSpPr>
          <p:nvPr>
            <p:ph idx="1"/>
          </p:nvPr>
        </p:nvSpPr>
        <p:spPr>
          <a:xfrm>
            <a:off x="468312" y="2179637"/>
            <a:ext cx="9070975" cy="4241800"/>
          </a:xfrm>
          <a:ln/>
        </p:spPr>
        <p:txBody>
          <a:bodyPr/>
          <a:lstStyle/>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Execution model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solidFill>
                  <a:srgbClr val="3366FF"/>
                </a:solidFill>
              </a:rPr>
              <a:t>Software architecture</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Simulation kernel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Manifold component</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Building system models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18</a:t>
            </a:fld>
            <a:endParaRPr lang="en-US">
              <a:solidFill>
                <a:srgbClr val="E5FFFF"/>
              </a:solidFill>
            </a:endParaRPr>
          </a:p>
        </p:txBody>
      </p:sp>
    </p:spTree>
    <p:extLst>
      <p:ext uri="{BB962C8B-B14F-4D97-AF65-F5344CB8AC3E}">
        <p14:creationId xmlns:p14="http://schemas.microsoft.com/office/powerpoint/2010/main" val="13064617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42" y="301625"/>
            <a:ext cx="9070975" cy="582612"/>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Software Architecture (1/2)</a:t>
            </a:r>
          </a:p>
        </p:txBody>
      </p:sp>
      <p:sp>
        <p:nvSpPr>
          <p:cNvPr id="9219" name="Rectangle 3"/>
          <p:cNvSpPr>
            <a:spLocks noGrp="1" noChangeArrowheads="1"/>
          </p:cNvSpPr>
          <p:nvPr>
            <p:ph idx="1"/>
          </p:nvPr>
        </p:nvSpPr>
        <p:spPr>
          <a:xfrm>
            <a:off x="516599" y="884237"/>
            <a:ext cx="8929687" cy="2087563"/>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Lst>
            </a:pPr>
            <a:r>
              <a:rPr lang="en-US" sz="2000" dirty="0"/>
              <a:t>Layered architecture</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Lst>
            </a:pPr>
            <a:r>
              <a:rPr lang="en-US" sz="2000" dirty="0"/>
              <a:t>Standardized component </a:t>
            </a:r>
            <a:r>
              <a:rPr lang="en-US" sz="2000" dirty="0" smtClean="0"/>
              <a:t>interfaces</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Lst>
            </a:pPr>
            <a:r>
              <a:rPr lang="en-US" sz="2000" dirty="0" smtClean="0"/>
              <a:t>Goal: </a:t>
            </a:r>
          </a:p>
          <a:p>
            <a:pPr marL="809440" lvl="1" indent="-323716">
              <a:buSzPct val="45000"/>
              <a:buFont typeface="Wingdings" charset="2"/>
              <a:buChar char=""/>
              <a:tabLst>
                <a:tab pos="723600" algn="l"/>
                <a:tab pos="1447196" algn="l"/>
                <a:tab pos="2170800" algn="l"/>
                <a:tab pos="2894399" algn="l"/>
                <a:tab pos="3617998" algn="l"/>
                <a:tab pos="4341600" algn="l"/>
                <a:tab pos="5065199" algn="l"/>
                <a:tab pos="5788799" algn="l"/>
              </a:tabLst>
            </a:pPr>
            <a:r>
              <a:rPr lang="en-US" sz="1600" dirty="0" smtClean="0"/>
              <a:t>Encapsulation of parallel-discrete event simulation functionality</a:t>
            </a:r>
          </a:p>
          <a:p>
            <a:pPr marL="809440" lvl="1" indent="-323716">
              <a:buSzPct val="45000"/>
              <a:buFont typeface="Wingdings" charset="2"/>
              <a:buChar char=""/>
              <a:tabLst>
                <a:tab pos="723600" algn="l"/>
                <a:tab pos="1447196" algn="l"/>
                <a:tab pos="2170800" algn="l"/>
                <a:tab pos="2894399" algn="l"/>
                <a:tab pos="3617998" algn="l"/>
                <a:tab pos="4341600" algn="l"/>
                <a:tab pos="5065199" algn="l"/>
                <a:tab pos="5788799" algn="l"/>
              </a:tabLst>
            </a:pPr>
            <a:r>
              <a:rPr lang="en-US" sz="1600" dirty="0" smtClean="0"/>
              <a:t>Allow components to evolve independently </a:t>
            </a:r>
            <a:endParaRPr lang="en-US" sz="1600" dirty="0"/>
          </a:p>
          <a:p>
            <a:pPr marL="809440" lvl="1" indent="-323716">
              <a:buSzPct val="45000"/>
              <a:buFont typeface="Wingdings" charset="2"/>
              <a:buChar char=""/>
              <a:tabLst>
                <a:tab pos="723600" algn="l"/>
                <a:tab pos="1447196" algn="l"/>
                <a:tab pos="2170800" algn="l"/>
                <a:tab pos="2894399" algn="l"/>
                <a:tab pos="3617998" algn="l"/>
                <a:tab pos="4341600" algn="l"/>
                <a:tab pos="5065199" algn="l"/>
                <a:tab pos="5788799" algn="l"/>
              </a:tabLst>
            </a:pPr>
            <a:r>
              <a:rPr lang="en-US" sz="1600" dirty="0" smtClean="0"/>
              <a:t>plug-n-play construction of simulators</a:t>
            </a:r>
            <a:endParaRPr lang="en-US" sz="1600" dirty="0"/>
          </a:p>
        </p:txBody>
      </p:sp>
      <p:grpSp>
        <p:nvGrpSpPr>
          <p:cNvPr id="8" name="Group 7"/>
          <p:cNvGrpSpPr/>
          <p:nvPr/>
        </p:nvGrpSpPr>
        <p:grpSpPr>
          <a:xfrm>
            <a:off x="1932532" y="3329502"/>
            <a:ext cx="6187966" cy="3534078"/>
            <a:chOff x="1794784" y="2587076"/>
            <a:chExt cx="6364725" cy="4301103"/>
          </a:xfrm>
        </p:grpSpPr>
        <p:sp>
          <p:nvSpPr>
            <p:cNvPr id="2" name="Rectangle 1"/>
            <p:cNvSpPr/>
            <p:nvPr/>
          </p:nvSpPr>
          <p:spPr bwMode="auto">
            <a:xfrm>
              <a:off x="1794784" y="6354779"/>
              <a:ext cx="6324600" cy="533400"/>
            </a:xfrm>
            <a:prstGeom prst="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a:solidFill>
                    <a:srgbClr val="000000"/>
                  </a:solidFill>
                </a:rPr>
                <a:t>s</a:t>
              </a:r>
              <a:r>
                <a:rPr lang="en-US" dirty="0" smtClean="0">
                  <a:solidFill>
                    <a:srgbClr val="000000"/>
                  </a:solidFill>
                </a:rPr>
                <a:t>imulation kernel</a:t>
              </a:r>
            </a:p>
          </p:txBody>
        </p:sp>
        <p:grpSp>
          <p:nvGrpSpPr>
            <p:cNvPr id="7" name="Group 6"/>
            <p:cNvGrpSpPr/>
            <p:nvPr/>
          </p:nvGrpSpPr>
          <p:grpSpPr>
            <a:xfrm>
              <a:off x="1819143" y="4704653"/>
              <a:ext cx="6324600" cy="1143000"/>
              <a:chOff x="1916112" y="4922837"/>
              <a:chExt cx="6324600" cy="1143000"/>
            </a:xfrm>
          </p:grpSpPr>
          <p:sp>
            <p:nvSpPr>
              <p:cNvPr id="3" name="Rectangle 2"/>
              <p:cNvSpPr/>
              <p:nvPr/>
            </p:nvSpPr>
            <p:spPr bwMode="auto">
              <a:xfrm>
                <a:off x="1916112" y="4922837"/>
                <a:ext cx="6324600" cy="1143000"/>
              </a:xfrm>
              <a:prstGeom prst="rect">
                <a:avLst/>
              </a:prstGeom>
              <a:solidFill>
                <a:schemeClr val="accent1">
                  <a:tint val="50000"/>
                  <a:satMod val="300000"/>
                </a:schemeClr>
              </a:solidFill>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sp>
            <p:nvSpPr>
              <p:cNvPr id="4" name="Rectangle 3"/>
              <p:cNvSpPr/>
              <p:nvPr/>
            </p:nvSpPr>
            <p:spPr bwMode="auto">
              <a:xfrm>
                <a:off x="2068512" y="5303837"/>
                <a:ext cx="914400" cy="609599"/>
              </a:xfrm>
              <a:prstGeom prst="rect">
                <a:avLst/>
              </a:prstGeom>
              <a:no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a:solidFill>
                      <a:srgbClr val="000000"/>
                    </a:solidFill>
                  </a:rPr>
                  <a:t>c</a:t>
                </a:r>
                <a:r>
                  <a:rPr lang="en-US" dirty="0" smtClean="0">
                    <a:solidFill>
                      <a:srgbClr val="000000"/>
                    </a:solidFill>
                  </a:rPr>
                  <a:t>ore</a:t>
                </a:r>
              </a:p>
              <a:p>
                <a:pPr algn="ctr" defTabSz="457010"/>
                <a:r>
                  <a:rPr lang="en-US" dirty="0" smtClean="0">
                    <a:solidFill>
                      <a:srgbClr val="000000"/>
                    </a:solidFill>
                  </a:rPr>
                  <a:t>model</a:t>
                </a:r>
              </a:p>
            </p:txBody>
          </p:sp>
          <p:sp>
            <p:nvSpPr>
              <p:cNvPr id="5" name="Rectangle 4"/>
              <p:cNvSpPr/>
              <p:nvPr/>
            </p:nvSpPr>
            <p:spPr bwMode="auto">
              <a:xfrm>
                <a:off x="4430712" y="5303837"/>
                <a:ext cx="1064886" cy="609599"/>
              </a:xfrm>
              <a:prstGeom prst="rect">
                <a:avLst/>
              </a:prstGeom>
              <a:no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000000"/>
                    </a:solidFill>
                  </a:rPr>
                  <a:t>network</a:t>
                </a:r>
              </a:p>
              <a:p>
                <a:pPr algn="ctr" defTabSz="457010"/>
                <a:r>
                  <a:rPr lang="en-US" dirty="0" smtClean="0">
                    <a:solidFill>
                      <a:srgbClr val="000000"/>
                    </a:solidFill>
                  </a:rPr>
                  <a:t>model</a:t>
                </a:r>
              </a:p>
            </p:txBody>
          </p:sp>
          <p:sp>
            <p:nvSpPr>
              <p:cNvPr id="9" name="Rectangle 8"/>
              <p:cNvSpPr/>
              <p:nvPr/>
            </p:nvSpPr>
            <p:spPr bwMode="auto">
              <a:xfrm>
                <a:off x="5726112" y="5303835"/>
                <a:ext cx="1064886" cy="609599"/>
              </a:xfrm>
              <a:prstGeom prst="rect">
                <a:avLst/>
              </a:prstGeom>
              <a:no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000000"/>
                    </a:solidFill>
                  </a:rPr>
                  <a:t>memory</a:t>
                </a:r>
              </a:p>
              <a:p>
                <a:pPr algn="ctr" defTabSz="457010"/>
                <a:r>
                  <a:rPr lang="en-US" dirty="0" smtClean="0">
                    <a:solidFill>
                      <a:srgbClr val="000000"/>
                    </a:solidFill>
                  </a:rPr>
                  <a:t>model</a:t>
                </a:r>
              </a:p>
            </p:txBody>
          </p:sp>
          <p:sp>
            <p:nvSpPr>
              <p:cNvPr id="10" name="Rectangle 9"/>
              <p:cNvSpPr/>
              <p:nvPr/>
            </p:nvSpPr>
            <p:spPr bwMode="auto">
              <a:xfrm>
                <a:off x="7142983" y="5303834"/>
                <a:ext cx="914400" cy="609599"/>
              </a:xfrm>
              <a:prstGeom prst="rect">
                <a:avLst/>
              </a:prstGeom>
              <a:ln>
                <a:headEnd type="none" w="med" len="med"/>
                <a:tailEnd type="none"/>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000000"/>
                    </a:solidFill>
                  </a:rPr>
                  <a:t>user</a:t>
                </a:r>
              </a:p>
              <a:p>
                <a:pPr algn="ctr" defTabSz="457010"/>
                <a:r>
                  <a:rPr lang="en-US" dirty="0" smtClean="0">
                    <a:solidFill>
                      <a:srgbClr val="000000"/>
                    </a:solidFill>
                  </a:rPr>
                  <a:t>model</a:t>
                </a:r>
              </a:p>
            </p:txBody>
          </p:sp>
          <p:sp>
            <p:nvSpPr>
              <p:cNvPr id="11" name="Rectangle 10"/>
              <p:cNvSpPr/>
              <p:nvPr/>
            </p:nvSpPr>
            <p:spPr bwMode="auto">
              <a:xfrm>
                <a:off x="3211512" y="5303836"/>
                <a:ext cx="914400" cy="609599"/>
              </a:xfrm>
              <a:prstGeom prst="rect">
                <a:avLst/>
              </a:prstGeom>
              <a:no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a:solidFill>
                      <a:srgbClr val="000000"/>
                    </a:solidFill>
                  </a:rPr>
                  <a:t>c</a:t>
                </a:r>
                <a:r>
                  <a:rPr lang="en-US" dirty="0" smtClean="0">
                    <a:solidFill>
                      <a:srgbClr val="000000"/>
                    </a:solidFill>
                  </a:rPr>
                  <a:t>ache</a:t>
                </a:r>
              </a:p>
              <a:p>
                <a:pPr algn="ctr" defTabSz="457010"/>
                <a:r>
                  <a:rPr lang="en-US" dirty="0" smtClean="0">
                    <a:solidFill>
                      <a:srgbClr val="000000"/>
                    </a:solidFill>
                  </a:rPr>
                  <a:t>model</a:t>
                </a:r>
              </a:p>
            </p:txBody>
          </p:sp>
          <p:sp>
            <p:nvSpPr>
              <p:cNvPr id="6" name="TextBox 5"/>
              <p:cNvSpPr txBox="1"/>
              <p:nvPr/>
            </p:nvSpPr>
            <p:spPr>
              <a:xfrm>
                <a:off x="3838526" y="4932054"/>
                <a:ext cx="2539404" cy="425924"/>
              </a:xfrm>
              <a:prstGeom prst="rect">
                <a:avLst/>
              </a:prstGeom>
              <a:noFill/>
            </p:spPr>
            <p:txBody>
              <a:bodyPr wrap="square" rtlCol="0">
                <a:spAutoFit/>
              </a:bodyPr>
              <a:lstStyle/>
              <a:p>
                <a:pPr defTabSz="457010"/>
                <a:r>
                  <a:rPr lang="en-US" dirty="0">
                    <a:solidFill>
                      <a:srgbClr val="000000"/>
                    </a:solidFill>
                  </a:rPr>
                  <a:t>m</a:t>
                </a:r>
                <a:r>
                  <a:rPr lang="en-US" dirty="0" smtClean="0">
                    <a:solidFill>
                      <a:srgbClr val="000000"/>
                    </a:solidFill>
                  </a:rPr>
                  <a:t>odels (components)</a:t>
                </a:r>
              </a:p>
            </p:txBody>
          </p:sp>
        </p:grpSp>
        <p:sp>
          <p:nvSpPr>
            <p:cNvPr id="14" name="Rectangle 13"/>
            <p:cNvSpPr/>
            <p:nvPr/>
          </p:nvSpPr>
          <p:spPr bwMode="auto">
            <a:xfrm>
              <a:off x="1819143" y="3627602"/>
              <a:ext cx="6324600" cy="533400"/>
            </a:xfrm>
            <a:prstGeom prst="rect">
              <a:avLst/>
            </a:prstGeom>
            <a:solidFill>
              <a:schemeClr val="accent1">
                <a:lumMod val="60000"/>
                <a:lumOff val="40000"/>
              </a:schemeClr>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a:solidFill>
                    <a:srgbClr val="000000"/>
                  </a:solidFill>
                </a:rPr>
                <a:t>c</a:t>
              </a:r>
              <a:r>
                <a:rPr lang="en-US" dirty="0" smtClean="0">
                  <a:solidFill>
                    <a:srgbClr val="000000"/>
                  </a:solidFill>
                </a:rPr>
                <a:t>ross-model</a:t>
              </a:r>
            </a:p>
          </p:txBody>
        </p:sp>
        <p:sp>
          <p:nvSpPr>
            <p:cNvPr id="15" name="Rectangle 14"/>
            <p:cNvSpPr/>
            <p:nvPr/>
          </p:nvSpPr>
          <p:spPr bwMode="auto">
            <a:xfrm>
              <a:off x="1834909" y="2587076"/>
              <a:ext cx="6324600" cy="533400"/>
            </a:xfrm>
            <a:prstGeom prst="rect">
              <a:avLst/>
            </a:prstGeom>
            <a:solidFill>
              <a:schemeClr val="accent1">
                <a:lumMod val="20000"/>
                <a:lumOff val="80000"/>
              </a:schemeClr>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000000"/>
                  </a:solidFill>
                </a:rPr>
                <a:t>simulator</a:t>
              </a:r>
            </a:p>
          </p:txBody>
        </p:sp>
        <p:cxnSp>
          <p:nvCxnSpPr>
            <p:cNvPr id="16" name="Straight Arrow Connector 15"/>
            <p:cNvCxnSpPr/>
            <p:nvPr/>
          </p:nvCxnSpPr>
          <p:spPr bwMode="auto">
            <a:xfrm flipH="1">
              <a:off x="4866185" y="3120476"/>
              <a:ext cx="2" cy="507126"/>
            </a:xfrm>
            <a:prstGeom prst="straightConnector1">
              <a:avLst/>
            </a:prstGeom>
            <a:noFill/>
            <a:ln w="38100" cap="flat" cmpd="sng" algn="ctr">
              <a:solidFill>
                <a:srgbClr val="080808"/>
              </a:solidFill>
              <a:prstDash val="dash"/>
              <a:round/>
              <a:headEnd type="none" w="med" len="med"/>
              <a:tailEnd type="arrow"/>
            </a:ln>
            <a:effectLst/>
          </p:spPr>
        </p:cxnSp>
        <p:cxnSp>
          <p:nvCxnSpPr>
            <p:cNvPr id="21" name="Straight Arrow Connector 20"/>
            <p:cNvCxnSpPr/>
            <p:nvPr/>
          </p:nvCxnSpPr>
          <p:spPr bwMode="auto">
            <a:xfrm flipH="1">
              <a:off x="4866187" y="4176310"/>
              <a:ext cx="2" cy="507126"/>
            </a:xfrm>
            <a:prstGeom prst="straightConnector1">
              <a:avLst/>
            </a:prstGeom>
            <a:noFill/>
            <a:ln w="38100" cap="flat" cmpd="sng" algn="ctr">
              <a:solidFill>
                <a:srgbClr val="080808"/>
              </a:solidFill>
              <a:prstDash val="dash"/>
              <a:round/>
              <a:headEnd type="none" w="med" len="med"/>
              <a:tailEnd type="arrow"/>
            </a:ln>
            <a:effectLst/>
          </p:spPr>
        </p:cxnSp>
        <p:cxnSp>
          <p:nvCxnSpPr>
            <p:cNvPr id="22" name="Straight Arrow Connector 21"/>
            <p:cNvCxnSpPr/>
            <p:nvPr/>
          </p:nvCxnSpPr>
          <p:spPr bwMode="auto">
            <a:xfrm flipH="1">
              <a:off x="4869064" y="5847653"/>
              <a:ext cx="2" cy="507126"/>
            </a:xfrm>
            <a:prstGeom prst="straightConnector1">
              <a:avLst/>
            </a:prstGeom>
            <a:noFill/>
            <a:ln w="38100" cap="flat" cmpd="sng" algn="ctr">
              <a:solidFill>
                <a:srgbClr val="080808"/>
              </a:solidFill>
              <a:prstDash val="dash"/>
              <a:round/>
              <a:headEnd type="none" w="med" len="med"/>
              <a:tailEnd type="arrow"/>
            </a:ln>
            <a:effectLst/>
          </p:spPr>
        </p:cxnSp>
      </p:grpSp>
      <p:sp>
        <p:nvSpPr>
          <p:cNvPr id="12" name="Slide Number Placeholder 11"/>
          <p:cNvSpPr>
            <a:spLocks noGrp="1"/>
          </p:cNvSpPr>
          <p:nvPr>
            <p:ph type="sldNum" sz="quarter" idx="10"/>
          </p:nvPr>
        </p:nvSpPr>
        <p:spPr/>
        <p:txBody>
          <a:bodyPr/>
          <a:lstStyle/>
          <a:p>
            <a:fld id="{5789DB3D-6D36-41B1-B5D6-2DA40B15D957}" type="slidenum">
              <a:rPr lang="en-US" smtClean="0">
                <a:solidFill>
                  <a:srgbClr val="E5FFFF"/>
                </a:solidFill>
              </a:rPr>
              <a:pPr/>
              <a:t>19</a:t>
            </a:fld>
            <a:endParaRPr lang="en-US">
              <a:solidFill>
                <a:srgbClr val="E5FFFF"/>
              </a:solidFill>
            </a:endParaRPr>
          </a:p>
        </p:txBody>
      </p:sp>
    </p:spTree>
    <p:extLst>
      <p:ext uri="{BB962C8B-B14F-4D97-AF65-F5344CB8AC3E}">
        <p14:creationId xmlns:p14="http://schemas.microsoft.com/office/powerpoint/2010/main" val="9420633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32FAEEB6-062E-41E9-AC03-219984412BEB}" type="slidenum">
              <a:rPr lang="en-US">
                <a:solidFill>
                  <a:srgbClr val="FFFFFF"/>
                </a:solidFill>
              </a:rPr>
              <a:pPr/>
              <a:t>2</a:t>
            </a:fld>
            <a:endParaRPr lang="en-US">
              <a:solidFill>
                <a:srgbClr val="FFFFFF"/>
              </a:solidFill>
            </a:endParaRPr>
          </a:p>
        </p:txBody>
      </p:sp>
      <p:sp>
        <p:nvSpPr>
          <p:cNvPr id="351234" name="Rectangle 2"/>
          <p:cNvSpPr>
            <a:spLocks noGrp="1" noChangeArrowheads="1"/>
          </p:cNvSpPr>
          <p:nvPr>
            <p:ph type="title"/>
          </p:nvPr>
        </p:nvSpPr>
        <p:spPr/>
        <p:txBody>
          <a:bodyPr/>
          <a:lstStyle/>
          <a:p>
            <a:pPr eaLnBrk="1" hangingPunct="1">
              <a:defRPr/>
            </a:pPr>
            <a:r>
              <a:rPr lang="en-US" dirty="0" smtClean="0">
                <a:ea typeface="+mj-ea"/>
              </a:rPr>
              <a:t>Motivation</a:t>
            </a:r>
          </a:p>
        </p:txBody>
      </p:sp>
      <p:sp>
        <p:nvSpPr>
          <p:cNvPr id="2" name="TextBox 1"/>
          <p:cNvSpPr txBox="1"/>
          <p:nvPr/>
        </p:nvSpPr>
        <p:spPr>
          <a:xfrm>
            <a:off x="3592512" y="2789237"/>
            <a:ext cx="4343399" cy="409163"/>
          </a:xfrm>
          <a:prstGeom prst="rect">
            <a:avLst/>
          </a:prstGeom>
          <a:noFill/>
        </p:spPr>
        <p:txBody>
          <a:bodyPr wrap="square" rtlCol="0">
            <a:spAutoFit/>
          </a:bodyPr>
          <a:lstStyle/>
          <a:p>
            <a:pPr algn="ctr"/>
            <a:r>
              <a:rPr lang="en-US" sz="1100" dirty="0">
                <a:solidFill>
                  <a:srgbClr val="000000"/>
                </a:solidFill>
              </a:rPr>
              <a:t>Box, G. E. P., and Draper, N. R., (1987), </a:t>
            </a:r>
            <a:r>
              <a:rPr lang="en-US" sz="1100" i="1" dirty="0">
                <a:solidFill>
                  <a:srgbClr val="000000"/>
                </a:solidFill>
              </a:rPr>
              <a:t>Empirical Model Building and Response Surfaces</a:t>
            </a:r>
            <a:r>
              <a:rPr lang="en-US" sz="1100" dirty="0">
                <a:solidFill>
                  <a:srgbClr val="000000"/>
                </a:solidFill>
              </a:rPr>
              <a:t>, John Wiley &amp; Sons, New York, NY. </a:t>
            </a:r>
          </a:p>
        </p:txBody>
      </p:sp>
      <p:sp>
        <p:nvSpPr>
          <p:cNvPr id="4" name="TextBox 3"/>
          <p:cNvSpPr txBox="1"/>
          <p:nvPr/>
        </p:nvSpPr>
        <p:spPr>
          <a:xfrm>
            <a:off x="163512" y="1874837"/>
            <a:ext cx="9677400" cy="783599"/>
          </a:xfrm>
          <a:prstGeom prst="rect">
            <a:avLst/>
          </a:prstGeom>
          <a:noFill/>
        </p:spPr>
        <p:txBody>
          <a:bodyPr wrap="square" rtlCol="0">
            <a:spAutoFit/>
          </a:bodyPr>
          <a:lstStyle/>
          <a:p>
            <a:r>
              <a:rPr lang="en-US" sz="2400" i="1" dirty="0" smtClean="0">
                <a:solidFill>
                  <a:srgbClr val="000000"/>
                </a:solidFill>
              </a:rPr>
              <a:t>“</a:t>
            </a:r>
            <a:r>
              <a:rPr lang="en-US" sz="2400" i="1" dirty="0">
                <a:solidFill>
                  <a:srgbClr val="000000"/>
                </a:solidFill>
              </a:rPr>
              <a:t>Remember that all models are wrong; the practical question is how wrong do they have to be to not be useful.” </a:t>
            </a:r>
            <a:endParaRPr lang="en-US" sz="2400" dirty="0">
              <a:solidFill>
                <a:srgbClr val="FFFFFF"/>
              </a:solidFill>
            </a:endParaRPr>
          </a:p>
        </p:txBody>
      </p:sp>
      <p:pic>
        <p:nvPicPr>
          <p:cNvPr id="6" name="Picture 5"/>
          <p:cNvPicPr>
            <a:picLocks noChangeAspect="1"/>
          </p:cNvPicPr>
          <p:nvPr/>
        </p:nvPicPr>
        <p:blipFill>
          <a:blip r:embed="rId3"/>
          <a:stretch>
            <a:fillRect/>
          </a:stretch>
        </p:blipFill>
        <p:spPr>
          <a:xfrm>
            <a:off x="8012112" y="2560637"/>
            <a:ext cx="1504375" cy="2112963"/>
          </a:xfrm>
          <a:prstGeom prst="rect">
            <a:avLst/>
          </a:prstGeom>
        </p:spPr>
      </p:pic>
      <p:sp>
        <p:nvSpPr>
          <p:cNvPr id="7" name="Rectangle 6"/>
          <p:cNvSpPr/>
          <p:nvPr/>
        </p:nvSpPr>
        <p:spPr>
          <a:xfrm>
            <a:off x="2520950" y="3474447"/>
            <a:ext cx="5038725" cy="610783"/>
          </a:xfrm>
          <a:prstGeom prst="rect">
            <a:avLst/>
          </a:prstGeom>
        </p:spPr>
        <p:txBody>
          <a:bodyPr>
            <a:spAutoFit/>
          </a:bodyPr>
          <a:lstStyle/>
          <a:p>
            <a:endParaRPr lang="en-US" dirty="0">
              <a:solidFill>
                <a:srgbClr val="FFFFFF"/>
              </a:solidFill>
            </a:endParaRPr>
          </a:p>
          <a:p>
            <a:r>
              <a:rPr lang="en-US" dirty="0">
                <a:solidFill>
                  <a:srgbClr val="FFFFFF"/>
                </a:solidFill>
              </a:rPr>
              <a:t>George E. P. Box, 2011</a:t>
            </a:r>
          </a:p>
        </p:txBody>
      </p:sp>
      <p:sp>
        <p:nvSpPr>
          <p:cNvPr id="8" name="TextBox 7"/>
          <p:cNvSpPr txBox="1"/>
          <p:nvPr/>
        </p:nvSpPr>
        <p:spPr>
          <a:xfrm>
            <a:off x="8012112" y="4618037"/>
            <a:ext cx="1513092" cy="237244"/>
          </a:xfrm>
          <a:prstGeom prst="rect">
            <a:avLst/>
          </a:prstGeom>
          <a:noFill/>
        </p:spPr>
        <p:txBody>
          <a:bodyPr wrap="none" rtlCol="0">
            <a:spAutoFit/>
          </a:bodyPr>
          <a:lstStyle/>
          <a:p>
            <a:r>
              <a:rPr lang="en-US" sz="1000" dirty="0" smtClean="0">
                <a:solidFill>
                  <a:srgbClr val="000000"/>
                </a:solidFill>
              </a:rPr>
              <a:t>George </a:t>
            </a:r>
            <a:r>
              <a:rPr lang="en-US" sz="1000" dirty="0">
                <a:solidFill>
                  <a:srgbClr val="000000"/>
                </a:solidFill>
              </a:rPr>
              <a:t>E. P. Box, 2011</a:t>
            </a:r>
          </a:p>
        </p:txBody>
      </p:sp>
    </p:spTree>
    <p:extLst>
      <p:ext uri="{BB962C8B-B14F-4D97-AF65-F5344CB8AC3E}">
        <p14:creationId xmlns:p14="http://schemas.microsoft.com/office/powerpoint/2010/main" val="3172724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503242" y="346075"/>
            <a:ext cx="9070975" cy="1171575"/>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Software Architecture (2/2)</a:t>
            </a:r>
          </a:p>
        </p:txBody>
      </p:sp>
      <p:sp>
        <p:nvSpPr>
          <p:cNvPr id="10242" name="Rectangle 2"/>
          <p:cNvSpPr>
            <a:spLocks noGrp="1" noChangeArrowheads="1"/>
          </p:cNvSpPr>
          <p:nvPr>
            <p:ph idx="1"/>
          </p:nvPr>
        </p:nvSpPr>
        <p:spPr>
          <a:xfrm>
            <a:off x="498144" y="1372869"/>
            <a:ext cx="9070975" cy="2468565"/>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Standardized component interfaces</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allows components to be independent of each other: no compile-time dependence</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allows components to be </a:t>
            </a:r>
            <a:r>
              <a:rPr lang="en-US" dirty="0" smtClean="0"/>
              <a:t>interchangeable</a:t>
            </a:r>
            <a:endParaRPr lang="en-US" dirty="0"/>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Example</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processor-cache interface</a:t>
            </a:r>
          </a:p>
        </p:txBody>
      </p:sp>
      <p:sp>
        <p:nvSpPr>
          <p:cNvPr id="56" name="Rounded Rectangle 55"/>
          <p:cNvSpPr/>
          <p:nvPr/>
        </p:nvSpPr>
        <p:spPr bwMode="auto">
          <a:xfrm>
            <a:off x="348132" y="4477297"/>
            <a:ext cx="2697480" cy="2511322"/>
          </a:xfrm>
          <a:prstGeom prst="roundRect">
            <a:avLst/>
          </a:prstGeom>
          <a:ln>
            <a:headEnd type="none" w="med" len="med"/>
            <a:tailEnd type="none"/>
          </a:ln>
        </p:spPr>
        <p:style>
          <a:lnRef idx="0">
            <a:schemeClr val="accent4"/>
          </a:lnRef>
          <a:fillRef idx="3">
            <a:schemeClr val="accent4"/>
          </a:fillRef>
          <a:effectRef idx="3">
            <a:schemeClr val="accent4"/>
          </a:effectRef>
          <a:fontRef idx="minor">
            <a:schemeClr val="lt1"/>
          </a:fontRef>
        </p:style>
        <p:txBody>
          <a:bodyPr rtlCol="0" anchor="ctr"/>
          <a:lstStyle/>
          <a:p>
            <a:pPr algn="ctr" defTabSz="457010"/>
            <a:endParaRPr lang="en-US" dirty="0" smtClean="0">
              <a:solidFill>
                <a:srgbClr val="000000"/>
              </a:solidFill>
            </a:endParaRPr>
          </a:p>
        </p:txBody>
      </p:sp>
      <p:grpSp>
        <p:nvGrpSpPr>
          <p:cNvPr id="46" name="Group 45"/>
          <p:cNvGrpSpPr/>
          <p:nvPr/>
        </p:nvGrpSpPr>
        <p:grpSpPr>
          <a:xfrm>
            <a:off x="1162878" y="5612245"/>
            <a:ext cx="1067988" cy="1132076"/>
            <a:chOff x="1918446" y="5225916"/>
            <a:chExt cx="1067988" cy="1132076"/>
          </a:xfrm>
        </p:grpSpPr>
        <p:sp>
          <p:nvSpPr>
            <p:cNvPr id="2" name="Rectangle 1"/>
            <p:cNvSpPr/>
            <p:nvPr/>
          </p:nvSpPr>
          <p:spPr bwMode="auto">
            <a:xfrm>
              <a:off x="1918446" y="5834641"/>
              <a:ext cx="1067988" cy="523351"/>
            </a:xfrm>
            <a:prstGeom prst="rect">
              <a:avLst/>
            </a:prstGeom>
            <a:solidFill>
              <a:schemeClr val="accent2">
                <a:lumMod val="40000"/>
                <a:lumOff val="60000"/>
              </a:schemeClr>
            </a:solidFill>
            <a:ln w="254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ache</a:t>
              </a:r>
            </a:p>
            <a:p>
              <a:pPr algn="ctr" defTabSz="457010"/>
              <a:r>
                <a:rPr lang="en-US" dirty="0" smtClean="0">
                  <a:solidFill>
                    <a:srgbClr val="000000"/>
                  </a:solidFill>
                </a:rPr>
                <a:t>model</a:t>
              </a:r>
            </a:p>
          </p:txBody>
        </p:sp>
        <p:grpSp>
          <p:nvGrpSpPr>
            <p:cNvPr id="45" name="Group 44"/>
            <p:cNvGrpSpPr/>
            <p:nvPr/>
          </p:nvGrpSpPr>
          <p:grpSpPr>
            <a:xfrm>
              <a:off x="2297112" y="5225916"/>
              <a:ext cx="310657" cy="608725"/>
              <a:chOff x="2297112" y="5225916"/>
              <a:chExt cx="310657" cy="608725"/>
            </a:xfrm>
          </p:grpSpPr>
          <p:sp>
            <p:nvSpPr>
              <p:cNvPr id="5" name="Arc 4"/>
              <p:cNvSpPr/>
              <p:nvPr/>
            </p:nvSpPr>
            <p:spPr bwMode="auto">
              <a:xfrm flipV="1">
                <a:off x="2297112" y="5225916"/>
                <a:ext cx="310657" cy="392770"/>
              </a:xfrm>
              <a:prstGeom prst="arc">
                <a:avLst>
                  <a:gd name="adj1" fmla="val 10964861"/>
                  <a:gd name="adj2" fmla="val 21420818"/>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FFFFFF"/>
                  </a:solidFill>
                </a:endParaRPr>
              </a:p>
            </p:txBody>
          </p:sp>
          <p:cxnSp>
            <p:nvCxnSpPr>
              <p:cNvPr id="30" name="Straight Connector 29"/>
              <p:cNvCxnSpPr/>
              <p:nvPr/>
            </p:nvCxnSpPr>
            <p:spPr bwMode="auto">
              <a:xfrm>
                <a:off x="2452440" y="5606041"/>
                <a:ext cx="0" cy="228600"/>
              </a:xfrm>
              <a:prstGeom prst="line">
                <a:avLst/>
              </a:prstGeom>
              <a:noFill/>
              <a:ln w="25400" cap="flat" cmpd="sng" algn="ctr">
                <a:solidFill>
                  <a:srgbClr val="080808"/>
                </a:solidFill>
                <a:prstDash val="solid"/>
                <a:round/>
                <a:headEnd type="none" w="med" len="med"/>
                <a:tailEnd type="none"/>
              </a:ln>
              <a:effectLst/>
            </p:spPr>
          </p:cxnSp>
        </p:grpSp>
      </p:grpSp>
      <p:grpSp>
        <p:nvGrpSpPr>
          <p:cNvPr id="48" name="Group 47"/>
          <p:cNvGrpSpPr/>
          <p:nvPr/>
        </p:nvGrpSpPr>
        <p:grpSpPr>
          <a:xfrm>
            <a:off x="498144" y="4705729"/>
            <a:ext cx="1097280" cy="979055"/>
            <a:chOff x="3840480" y="5618686"/>
            <a:chExt cx="1097280" cy="979055"/>
          </a:xfrm>
        </p:grpSpPr>
        <p:sp>
          <p:nvSpPr>
            <p:cNvPr id="36" name="Rectangle 35"/>
            <p:cNvSpPr/>
            <p:nvPr/>
          </p:nvSpPr>
          <p:spPr bwMode="auto">
            <a:xfrm>
              <a:off x="3840480" y="5618686"/>
              <a:ext cx="1097280" cy="523350"/>
            </a:xfrm>
            <a:prstGeom prst="rect">
              <a:avLst/>
            </a:prstGeom>
            <a:solidFill>
              <a:schemeClr val="bg1">
                <a:lumMod val="40000"/>
                <a:lumOff val="60000"/>
              </a:schemeClr>
            </a:solidFill>
            <a:ln w="127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ore model 1</a:t>
              </a:r>
            </a:p>
          </p:txBody>
        </p:sp>
        <p:grpSp>
          <p:nvGrpSpPr>
            <p:cNvPr id="47" name="Group 46"/>
            <p:cNvGrpSpPr/>
            <p:nvPr/>
          </p:nvGrpSpPr>
          <p:grpSpPr>
            <a:xfrm>
              <a:off x="4267615" y="6142036"/>
              <a:ext cx="243009" cy="455705"/>
              <a:chOff x="5253256" y="6357992"/>
              <a:chExt cx="243009" cy="455705"/>
            </a:xfrm>
          </p:grpSpPr>
          <p:cxnSp>
            <p:nvCxnSpPr>
              <p:cNvPr id="43" name="Straight Connector 42"/>
              <p:cNvCxnSpPr/>
              <p:nvPr/>
            </p:nvCxnSpPr>
            <p:spPr bwMode="auto">
              <a:xfrm>
                <a:off x="5374762" y="6357992"/>
                <a:ext cx="0" cy="201168"/>
              </a:xfrm>
              <a:prstGeom prst="line">
                <a:avLst/>
              </a:prstGeom>
              <a:noFill/>
              <a:ln w="25400" cap="flat" cmpd="sng" algn="ctr">
                <a:solidFill>
                  <a:srgbClr val="080808"/>
                </a:solidFill>
                <a:prstDash val="solid"/>
                <a:round/>
                <a:headEnd type="none" w="med" len="med"/>
                <a:tailEnd type="none"/>
              </a:ln>
              <a:effectLst/>
            </p:spPr>
          </p:cxnSp>
          <p:sp>
            <p:nvSpPr>
              <p:cNvPr id="44" name="Oval 43"/>
              <p:cNvSpPr/>
              <p:nvPr/>
            </p:nvSpPr>
            <p:spPr bwMode="auto">
              <a:xfrm>
                <a:off x="5253256" y="6552022"/>
                <a:ext cx="243009" cy="261675"/>
              </a:xfrm>
              <a:prstGeom prst="ellipse">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grpSp>
      </p:grpSp>
      <p:grpSp>
        <p:nvGrpSpPr>
          <p:cNvPr id="49" name="Group 48"/>
          <p:cNvGrpSpPr/>
          <p:nvPr/>
        </p:nvGrpSpPr>
        <p:grpSpPr>
          <a:xfrm>
            <a:off x="1804468" y="4724755"/>
            <a:ext cx="1097280" cy="979055"/>
            <a:chOff x="4583113" y="4187311"/>
            <a:chExt cx="1097280" cy="979055"/>
          </a:xfrm>
        </p:grpSpPr>
        <p:sp>
          <p:nvSpPr>
            <p:cNvPr id="40" name="Rectangle 39"/>
            <p:cNvSpPr/>
            <p:nvPr/>
          </p:nvSpPr>
          <p:spPr bwMode="auto">
            <a:xfrm>
              <a:off x="4583113" y="4187311"/>
              <a:ext cx="1097280" cy="523350"/>
            </a:xfrm>
            <a:prstGeom prst="rect">
              <a:avLst/>
            </a:prstGeom>
            <a:solidFill>
              <a:schemeClr val="bg1">
                <a:lumMod val="60000"/>
                <a:lumOff val="40000"/>
              </a:schemeClr>
            </a:solidFill>
            <a:ln w="127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ore model 2</a:t>
              </a:r>
            </a:p>
          </p:txBody>
        </p:sp>
        <p:grpSp>
          <p:nvGrpSpPr>
            <p:cNvPr id="51" name="Group 50"/>
            <p:cNvGrpSpPr/>
            <p:nvPr/>
          </p:nvGrpSpPr>
          <p:grpSpPr>
            <a:xfrm>
              <a:off x="5010248" y="4710661"/>
              <a:ext cx="243009" cy="455705"/>
              <a:chOff x="5253256" y="6357992"/>
              <a:chExt cx="243009" cy="455705"/>
            </a:xfrm>
          </p:grpSpPr>
          <p:cxnSp>
            <p:nvCxnSpPr>
              <p:cNvPr id="52" name="Straight Connector 51"/>
              <p:cNvCxnSpPr/>
              <p:nvPr/>
            </p:nvCxnSpPr>
            <p:spPr bwMode="auto">
              <a:xfrm>
                <a:off x="5374762" y="6357992"/>
                <a:ext cx="0" cy="201168"/>
              </a:xfrm>
              <a:prstGeom prst="line">
                <a:avLst/>
              </a:prstGeom>
              <a:noFill/>
              <a:ln w="25400" cap="flat" cmpd="sng" algn="ctr">
                <a:solidFill>
                  <a:srgbClr val="080808"/>
                </a:solidFill>
                <a:prstDash val="solid"/>
                <a:round/>
                <a:headEnd type="none" w="med" len="med"/>
                <a:tailEnd type="none"/>
              </a:ln>
              <a:effectLst/>
            </p:spPr>
          </p:cxnSp>
          <p:sp>
            <p:nvSpPr>
              <p:cNvPr id="53" name="Oval 52"/>
              <p:cNvSpPr/>
              <p:nvPr/>
            </p:nvSpPr>
            <p:spPr bwMode="auto">
              <a:xfrm>
                <a:off x="5253256" y="6552022"/>
                <a:ext cx="243009" cy="261675"/>
              </a:xfrm>
              <a:prstGeom prst="ellipse">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grpSp>
      </p:grpSp>
      <p:grpSp>
        <p:nvGrpSpPr>
          <p:cNvPr id="88" name="Group 87"/>
          <p:cNvGrpSpPr/>
          <p:nvPr/>
        </p:nvGrpSpPr>
        <p:grpSpPr>
          <a:xfrm>
            <a:off x="4019099" y="4887172"/>
            <a:ext cx="2033011" cy="1984275"/>
            <a:chOff x="4019099" y="4887172"/>
            <a:chExt cx="2033011" cy="1984275"/>
          </a:xfrm>
        </p:grpSpPr>
        <p:sp>
          <p:nvSpPr>
            <p:cNvPr id="54" name="Rectangle 53"/>
            <p:cNvSpPr/>
            <p:nvPr/>
          </p:nvSpPr>
          <p:spPr bwMode="auto">
            <a:xfrm>
              <a:off x="4019099" y="4887172"/>
              <a:ext cx="2033011" cy="1984275"/>
            </a:xfrm>
            <a:prstGeom prst="rect">
              <a:avLst/>
            </a:prstGeom>
            <a:solidFill>
              <a:srgbClr val="FFCC99"/>
            </a:solidFill>
            <a:ln w="127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grpSp>
          <p:nvGrpSpPr>
            <p:cNvPr id="57" name="Group 56"/>
            <p:cNvGrpSpPr/>
            <p:nvPr/>
          </p:nvGrpSpPr>
          <p:grpSpPr>
            <a:xfrm>
              <a:off x="4219092" y="5633622"/>
              <a:ext cx="1067988" cy="1132076"/>
              <a:chOff x="1918446" y="5225916"/>
              <a:chExt cx="1067988" cy="1132076"/>
            </a:xfrm>
          </p:grpSpPr>
          <p:sp>
            <p:nvSpPr>
              <p:cNvPr id="58" name="Rectangle 57"/>
              <p:cNvSpPr/>
              <p:nvPr/>
            </p:nvSpPr>
            <p:spPr bwMode="auto">
              <a:xfrm>
                <a:off x="1918446" y="5834641"/>
                <a:ext cx="1067988" cy="523351"/>
              </a:xfrm>
              <a:prstGeom prst="rect">
                <a:avLst/>
              </a:prstGeom>
              <a:solidFill>
                <a:schemeClr val="accent2">
                  <a:lumMod val="40000"/>
                  <a:lumOff val="60000"/>
                </a:schemeClr>
              </a:solidFill>
              <a:ln w="254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ache</a:t>
                </a:r>
              </a:p>
              <a:p>
                <a:pPr algn="ctr" defTabSz="457010"/>
                <a:r>
                  <a:rPr lang="en-US" dirty="0" smtClean="0">
                    <a:solidFill>
                      <a:srgbClr val="000000"/>
                    </a:solidFill>
                  </a:rPr>
                  <a:t>model</a:t>
                </a:r>
              </a:p>
            </p:txBody>
          </p:sp>
          <p:grpSp>
            <p:nvGrpSpPr>
              <p:cNvPr id="59" name="Group 58"/>
              <p:cNvGrpSpPr/>
              <p:nvPr/>
            </p:nvGrpSpPr>
            <p:grpSpPr>
              <a:xfrm>
                <a:off x="2297112" y="5225916"/>
                <a:ext cx="310657" cy="608725"/>
                <a:chOff x="2297112" y="5225916"/>
                <a:chExt cx="310657" cy="608725"/>
              </a:xfrm>
            </p:grpSpPr>
            <p:sp>
              <p:nvSpPr>
                <p:cNvPr id="60" name="Arc 59"/>
                <p:cNvSpPr/>
                <p:nvPr/>
              </p:nvSpPr>
              <p:spPr bwMode="auto">
                <a:xfrm flipV="1">
                  <a:off x="2297112" y="5225916"/>
                  <a:ext cx="310657" cy="392770"/>
                </a:xfrm>
                <a:prstGeom prst="arc">
                  <a:avLst>
                    <a:gd name="adj1" fmla="val 10964861"/>
                    <a:gd name="adj2" fmla="val 21420818"/>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FFFFFF"/>
                    </a:solidFill>
                  </a:endParaRPr>
                </a:p>
              </p:txBody>
            </p:sp>
            <p:cxnSp>
              <p:nvCxnSpPr>
                <p:cNvPr id="61" name="Straight Connector 60"/>
                <p:cNvCxnSpPr/>
                <p:nvPr/>
              </p:nvCxnSpPr>
              <p:spPr bwMode="auto">
                <a:xfrm>
                  <a:off x="2452440" y="5606041"/>
                  <a:ext cx="0" cy="228600"/>
                </a:xfrm>
                <a:prstGeom prst="line">
                  <a:avLst/>
                </a:prstGeom>
                <a:noFill/>
                <a:ln w="25400" cap="flat" cmpd="sng" algn="ctr">
                  <a:solidFill>
                    <a:srgbClr val="080808"/>
                  </a:solidFill>
                  <a:prstDash val="solid"/>
                  <a:round/>
                  <a:headEnd type="none" w="med" len="med"/>
                  <a:tailEnd type="none"/>
                </a:ln>
                <a:effectLst/>
              </p:spPr>
            </p:cxnSp>
          </p:grpSp>
        </p:grpSp>
        <p:grpSp>
          <p:nvGrpSpPr>
            <p:cNvPr id="67" name="Group 66"/>
            <p:cNvGrpSpPr/>
            <p:nvPr/>
          </p:nvGrpSpPr>
          <p:grpSpPr>
            <a:xfrm>
              <a:off x="4204446" y="5034692"/>
              <a:ext cx="1097280" cy="979055"/>
              <a:chOff x="3840480" y="5618686"/>
              <a:chExt cx="1097280" cy="979055"/>
            </a:xfrm>
          </p:grpSpPr>
          <p:sp>
            <p:nvSpPr>
              <p:cNvPr id="68" name="Rectangle 67"/>
              <p:cNvSpPr/>
              <p:nvPr/>
            </p:nvSpPr>
            <p:spPr bwMode="auto">
              <a:xfrm>
                <a:off x="3840480" y="5618686"/>
                <a:ext cx="1097280" cy="523350"/>
              </a:xfrm>
              <a:prstGeom prst="rect">
                <a:avLst/>
              </a:prstGeom>
              <a:solidFill>
                <a:schemeClr val="bg1">
                  <a:lumMod val="40000"/>
                  <a:lumOff val="60000"/>
                </a:schemeClr>
              </a:solidFill>
              <a:ln w="127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ore model 1</a:t>
                </a:r>
              </a:p>
            </p:txBody>
          </p:sp>
          <p:grpSp>
            <p:nvGrpSpPr>
              <p:cNvPr id="69" name="Group 68"/>
              <p:cNvGrpSpPr/>
              <p:nvPr/>
            </p:nvGrpSpPr>
            <p:grpSpPr>
              <a:xfrm>
                <a:off x="4267615" y="6142036"/>
                <a:ext cx="243009" cy="455705"/>
                <a:chOff x="5253256" y="6357992"/>
                <a:chExt cx="243009" cy="455705"/>
              </a:xfrm>
            </p:grpSpPr>
            <p:cxnSp>
              <p:nvCxnSpPr>
                <p:cNvPr id="70" name="Straight Connector 69"/>
                <p:cNvCxnSpPr/>
                <p:nvPr/>
              </p:nvCxnSpPr>
              <p:spPr bwMode="auto">
                <a:xfrm>
                  <a:off x="5374762" y="6357992"/>
                  <a:ext cx="0" cy="201168"/>
                </a:xfrm>
                <a:prstGeom prst="line">
                  <a:avLst/>
                </a:prstGeom>
                <a:noFill/>
                <a:ln w="25400" cap="flat" cmpd="sng" algn="ctr">
                  <a:solidFill>
                    <a:srgbClr val="080808"/>
                  </a:solidFill>
                  <a:prstDash val="solid"/>
                  <a:round/>
                  <a:headEnd type="none" w="med" len="med"/>
                  <a:tailEnd type="none"/>
                </a:ln>
                <a:effectLst/>
              </p:spPr>
            </p:cxnSp>
            <p:sp>
              <p:nvSpPr>
                <p:cNvPr id="71" name="Oval 70"/>
                <p:cNvSpPr/>
                <p:nvPr/>
              </p:nvSpPr>
              <p:spPr bwMode="auto">
                <a:xfrm>
                  <a:off x="5253256" y="6552022"/>
                  <a:ext cx="243009" cy="261675"/>
                </a:xfrm>
                <a:prstGeom prst="ellipse">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grpSp>
        </p:grpSp>
        <p:sp>
          <p:nvSpPr>
            <p:cNvPr id="55" name="TextBox 54"/>
            <p:cNvSpPr txBox="1"/>
            <p:nvPr/>
          </p:nvSpPr>
          <p:spPr>
            <a:xfrm>
              <a:off x="4931290" y="5780378"/>
              <a:ext cx="1120820" cy="349968"/>
            </a:xfrm>
            <a:prstGeom prst="rect">
              <a:avLst/>
            </a:prstGeom>
            <a:noFill/>
          </p:spPr>
          <p:txBody>
            <a:bodyPr wrap="none" rtlCol="0">
              <a:spAutoFit/>
            </a:bodyPr>
            <a:lstStyle/>
            <a:p>
              <a:pPr defTabSz="457010"/>
              <a:r>
                <a:rPr lang="en-US" dirty="0" smtClean="0">
                  <a:solidFill>
                    <a:srgbClr val="FFFFFF">
                      <a:lumMod val="50000"/>
                    </a:srgbClr>
                  </a:solidFill>
                </a:rPr>
                <a:t>simulator</a:t>
              </a:r>
            </a:p>
          </p:txBody>
        </p:sp>
      </p:grpSp>
      <p:grpSp>
        <p:nvGrpSpPr>
          <p:cNvPr id="84" name="Group 83"/>
          <p:cNvGrpSpPr/>
          <p:nvPr/>
        </p:nvGrpSpPr>
        <p:grpSpPr>
          <a:xfrm>
            <a:off x="6927776" y="4892040"/>
            <a:ext cx="2033011" cy="1984275"/>
            <a:chOff x="6736079" y="4986430"/>
            <a:chExt cx="2033011" cy="1984275"/>
          </a:xfrm>
        </p:grpSpPr>
        <p:sp>
          <p:nvSpPr>
            <p:cNvPr id="86" name="Rectangle 85"/>
            <p:cNvSpPr/>
            <p:nvPr/>
          </p:nvSpPr>
          <p:spPr bwMode="auto">
            <a:xfrm>
              <a:off x="6736079" y="4986430"/>
              <a:ext cx="2033011" cy="1984275"/>
            </a:xfrm>
            <a:prstGeom prst="rect">
              <a:avLst/>
            </a:prstGeom>
            <a:solidFill>
              <a:srgbClr val="FFCC99"/>
            </a:solidFill>
            <a:ln w="127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grpSp>
          <p:nvGrpSpPr>
            <p:cNvPr id="72" name="Group 71"/>
            <p:cNvGrpSpPr/>
            <p:nvPr/>
          </p:nvGrpSpPr>
          <p:grpSpPr>
            <a:xfrm>
              <a:off x="6942422" y="5744239"/>
              <a:ext cx="1067988" cy="1132076"/>
              <a:chOff x="1918446" y="5225916"/>
              <a:chExt cx="1067988" cy="1132076"/>
            </a:xfrm>
          </p:grpSpPr>
          <p:sp>
            <p:nvSpPr>
              <p:cNvPr id="73" name="Rectangle 72"/>
              <p:cNvSpPr/>
              <p:nvPr/>
            </p:nvSpPr>
            <p:spPr bwMode="auto">
              <a:xfrm>
                <a:off x="1918446" y="5834641"/>
                <a:ext cx="1067988" cy="523351"/>
              </a:xfrm>
              <a:prstGeom prst="rect">
                <a:avLst/>
              </a:prstGeom>
              <a:solidFill>
                <a:schemeClr val="accent2">
                  <a:lumMod val="40000"/>
                  <a:lumOff val="60000"/>
                </a:schemeClr>
              </a:solidFill>
              <a:ln w="254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ache</a:t>
                </a:r>
              </a:p>
              <a:p>
                <a:pPr algn="ctr" defTabSz="457010"/>
                <a:r>
                  <a:rPr lang="en-US" dirty="0" smtClean="0">
                    <a:solidFill>
                      <a:srgbClr val="000000"/>
                    </a:solidFill>
                  </a:rPr>
                  <a:t>model</a:t>
                </a:r>
              </a:p>
            </p:txBody>
          </p:sp>
          <p:grpSp>
            <p:nvGrpSpPr>
              <p:cNvPr id="74" name="Group 73"/>
              <p:cNvGrpSpPr/>
              <p:nvPr/>
            </p:nvGrpSpPr>
            <p:grpSpPr>
              <a:xfrm>
                <a:off x="2297112" y="5225916"/>
                <a:ext cx="310657" cy="608725"/>
                <a:chOff x="2297112" y="5225916"/>
                <a:chExt cx="310657" cy="608725"/>
              </a:xfrm>
            </p:grpSpPr>
            <p:sp>
              <p:nvSpPr>
                <p:cNvPr id="75" name="Arc 74"/>
                <p:cNvSpPr/>
                <p:nvPr/>
              </p:nvSpPr>
              <p:spPr bwMode="auto">
                <a:xfrm flipV="1">
                  <a:off x="2297112" y="5225916"/>
                  <a:ext cx="310657" cy="392770"/>
                </a:xfrm>
                <a:prstGeom prst="arc">
                  <a:avLst>
                    <a:gd name="adj1" fmla="val 10964861"/>
                    <a:gd name="adj2" fmla="val 21420818"/>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FFFFFF"/>
                    </a:solidFill>
                  </a:endParaRPr>
                </a:p>
              </p:txBody>
            </p:sp>
            <p:cxnSp>
              <p:nvCxnSpPr>
                <p:cNvPr id="76" name="Straight Connector 75"/>
                <p:cNvCxnSpPr/>
                <p:nvPr/>
              </p:nvCxnSpPr>
              <p:spPr bwMode="auto">
                <a:xfrm>
                  <a:off x="2452440" y="5606041"/>
                  <a:ext cx="0" cy="228600"/>
                </a:xfrm>
                <a:prstGeom prst="line">
                  <a:avLst/>
                </a:prstGeom>
                <a:noFill/>
                <a:ln w="25400" cap="flat" cmpd="sng" algn="ctr">
                  <a:solidFill>
                    <a:srgbClr val="080808"/>
                  </a:solidFill>
                  <a:prstDash val="solid"/>
                  <a:round/>
                  <a:headEnd type="none" w="med" len="med"/>
                  <a:tailEnd type="none"/>
                </a:ln>
                <a:effectLst/>
              </p:spPr>
            </p:cxnSp>
          </p:grpSp>
        </p:grpSp>
        <p:grpSp>
          <p:nvGrpSpPr>
            <p:cNvPr id="77" name="Group 76"/>
            <p:cNvGrpSpPr/>
            <p:nvPr/>
          </p:nvGrpSpPr>
          <p:grpSpPr>
            <a:xfrm>
              <a:off x="6927776" y="5157954"/>
              <a:ext cx="1097280" cy="979055"/>
              <a:chOff x="4583113" y="4187311"/>
              <a:chExt cx="1097280" cy="979055"/>
            </a:xfrm>
          </p:grpSpPr>
          <p:sp>
            <p:nvSpPr>
              <p:cNvPr id="78" name="Rectangle 77"/>
              <p:cNvSpPr/>
              <p:nvPr/>
            </p:nvSpPr>
            <p:spPr bwMode="auto">
              <a:xfrm>
                <a:off x="4583113" y="4187311"/>
                <a:ext cx="1097280" cy="523350"/>
              </a:xfrm>
              <a:prstGeom prst="rect">
                <a:avLst/>
              </a:prstGeom>
              <a:solidFill>
                <a:schemeClr val="bg1">
                  <a:lumMod val="60000"/>
                  <a:lumOff val="40000"/>
                </a:schemeClr>
              </a:solidFill>
              <a:ln w="12700" cap="flat" cmpd="sng" algn="ctr">
                <a:solidFill>
                  <a:srgbClr val="080808"/>
                </a:solidFill>
                <a:prstDash val="solid"/>
                <a:round/>
                <a:headEnd type="none" w="med" len="med"/>
                <a:tailEnd type="none"/>
              </a:ln>
              <a:effectLst/>
            </p:spPr>
            <p:txBody>
              <a:bodyPr rtlCol="0" anchor="ctr"/>
              <a:lstStyle/>
              <a:p>
                <a:pPr algn="ctr" defTabSz="457010"/>
                <a:r>
                  <a:rPr lang="en-US" dirty="0">
                    <a:solidFill>
                      <a:srgbClr val="000000"/>
                    </a:solidFill>
                  </a:rPr>
                  <a:t>c</a:t>
                </a:r>
                <a:r>
                  <a:rPr lang="en-US" dirty="0" smtClean="0">
                    <a:solidFill>
                      <a:srgbClr val="000000"/>
                    </a:solidFill>
                  </a:rPr>
                  <a:t>ore model 2</a:t>
                </a:r>
              </a:p>
            </p:txBody>
          </p:sp>
          <p:grpSp>
            <p:nvGrpSpPr>
              <p:cNvPr id="79" name="Group 78"/>
              <p:cNvGrpSpPr/>
              <p:nvPr/>
            </p:nvGrpSpPr>
            <p:grpSpPr>
              <a:xfrm>
                <a:off x="5010248" y="4710661"/>
                <a:ext cx="243009" cy="455705"/>
                <a:chOff x="5253256" y="6357992"/>
                <a:chExt cx="243009" cy="455705"/>
              </a:xfrm>
            </p:grpSpPr>
            <p:cxnSp>
              <p:nvCxnSpPr>
                <p:cNvPr id="80" name="Straight Connector 79"/>
                <p:cNvCxnSpPr/>
                <p:nvPr/>
              </p:nvCxnSpPr>
              <p:spPr bwMode="auto">
                <a:xfrm>
                  <a:off x="5374762" y="6357992"/>
                  <a:ext cx="0" cy="201168"/>
                </a:xfrm>
                <a:prstGeom prst="line">
                  <a:avLst/>
                </a:prstGeom>
                <a:noFill/>
                <a:ln w="25400" cap="flat" cmpd="sng" algn="ctr">
                  <a:solidFill>
                    <a:srgbClr val="080808"/>
                  </a:solidFill>
                  <a:prstDash val="solid"/>
                  <a:round/>
                  <a:headEnd type="none" w="med" len="med"/>
                  <a:tailEnd type="none"/>
                </a:ln>
                <a:effectLst/>
              </p:spPr>
            </p:cxnSp>
            <p:sp>
              <p:nvSpPr>
                <p:cNvPr id="81" name="Oval 80"/>
                <p:cNvSpPr/>
                <p:nvPr/>
              </p:nvSpPr>
              <p:spPr bwMode="auto">
                <a:xfrm>
                  <a:off x="5253256" y="6552022"/>
                  <a:ext cx="243009" cy="261675"/>
                </a:xfrm>
                <a:prstGeom prst="ellipse">
                  <a:avLst/>
                </a:prstGeom>
                <a:noFill/>
                <a:ln w="254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grpSp>
        </p:grpSp>
        <p:sp>
          <p:nvSpPr>
            <p:cNvPr id="87" name="TextBox 86"/>
            <p:cNvSpPr txBox="1"/>
            <p:nvPr/>
          </p:nvSpPr>
          <p:spPr>
            <a:xfrm>
              <a:off x="7648270" y="5902015"/>
              <a:ext cx="1120820" cy="349968"/>
            </a:xfrm>
            <a:prstGeom prst="rect">
              <a:avLst/>
            </a:prstGeom>
            <a:noFill/>
          </p:spPr>
          <p:txBody>
            <a:bodyPr wrap="none" rtlCol="0">
              <a:spAutoFit/>
            </a:bodyPr>
            <a:lstStyle/>
            <a:p>
              <a:pPr defTabSz="457010"/>
              <a:r>
                <a:rPr lang="en-US" dirty="0" smtClean="0">
                  <a:solidFill>
                    <a:srgbClr val="FFFFFF">
                      <a:lumMod val="50000"/>
                    </a:srgbClr>
                  </a:solidFill>
                </a:rPr>
                <a:t>simulator</a:t>
              </a:r>
            </a:p>
          </p:txBody>
        </p:sp>
      </p:grpSp>
      <p:sp>
        <p:nvSpPr>
          <p:cNvPr id="85" name="Right Arrow 84"/>
          <p:cNvSpPr/>
          <p:nvPr/>
        </p:nvSpPr>
        <p:spPr bwMode="auto">
          <a:xfrm>
            <a:off x="6296512" y="5771855"/>
            <a:ext cx="518160" cy="470492"/>
          </a:xfrm>
          <a:prstGeom prst="rightArrow">
            <a:avLst/>
          </a:prstGeom>
          <a:solidFill>
            <a:schemeClr val="bg2"/>
          </a:solidFill>
          <a:ln w="12700" cap="flat" cmpd="sng" algn="ctr">
            <a:solidFill>
              <a:srgbClr val="080808"/>
            </a:solidFill>
            <a:prstDash val="solid"/>
            <a:round/>
            <a:headEnd type="none" w="med" len="med"/>
            <a:tailEnd type="none"/>
          </a:ln>
          <a:effectLst/>
        </p:spPr>
        <p:txBody>
          <a:bodyPr rtlCol="0" anchor="ctr"/>
          <a:lstStyle/>
          <a:p>
            <a:pPr algn="ctr" defTabSz="457010"/>
            <a:endParaRPr lang="en-US" dirty="0" smtClean="0">
              <a:solidFill>
                <a:srgbClr val="000000"/>
              </a:solidFill>
            </a:endParaRPr>
          </a:p>
        </p:txBody>
      </p:sp>
      <p:sp>
        <p:nvSpPr>
          <p:cNvPr id="89" name="TextBox 88"/>
          <p:cNvSpPr txBox="1"/>
          <p:nvPr/>
        </p:nvSpPr>
        <p:spPr>
          <a:xfrm>
            <a:off x="2072956" y="5788082"/>
            <a:ext cx="837608" cy="349968"/>
          </a:xfrm>
          <a:prstGeom prst="rect">
            <a:avLst/>
          </a:prstGeom>
          <a:noFill/>
        </p:spPr>
        <p:txBody>
          <a:bodyPr wrap="square" rtlCol="0">
            <a:spAutoFit/>
          </a:bodyPr>
          <a:lstStyle/>
          <a:p>
            <a:pPr defTabSz="457010"/>
            <a:r>
              <a:rPr lang="en-US" dirty="0" smtClean="0">
                <a:solidFill>
                  <a:srgbClr val="FFFFFF">
                    <a:lumMod val="50000"/>
                  </a:srgbClr>
                </a:solidFill>
              </a:rPr>
              <a:t>library</a:t>
            </a:r>
          </a:p>
        </p:txBody>
      </p:sp>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415" y="3085729"/>
            <a:ext cx="2016000" cy="1620000"/>
          </a:xfrm>
          <a:prstGeom prst="rect">
            <a:avLst/>
          </a:prstGeom>
        </p:spPr>
      </p:pic>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20</a:t>
            </a:fld>
            <a:endParaRPr lang="en-US">
              <a:solidFill>
                <a:srgbClr val="E5FFFF"/>
              </a:solidFill>
            </a:endParaRPr>
          </a:p>
        </p:txBody>
      </p:sp>
    </p:spTree>
    <p:extLst>
      <p:ext uri="{BB962C8B-B14F-4D97-AF65-F5344CB8AC3E}">
        <p14:creationId xmlns:p14="http://schemas.microsoft.com/office/powerpoint/2010/main" val="992370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 Organization</a:t>
            </a:r>
            <a:endParaRPr lang="en-US" dirty="0"/>
          </a:p>
        </p:txBody>
      </p:sp>
      <p:sp>
        <p:nvSpPr>
          <p:cNvPr id="3" name="Content Placeholder 2"/>
          <p:cNvSpPr>
            <a:spLocks noGrp="1"/>
          </p:cNvSpPr>
          <p:nvPr>
            <p:ph idx="1"/>
          </p:nvPr>
        </p:nvSpPr>
        <p:spPr>
          <a:xfrm>
            <a:off x="383275" y="5288279"/>
            <a:ext cx="9382331" cy="1600201"/>
          </a:xfrm>
        </p:spPr>
        <p:txBody>
          <a:bodyPr/>
          <a:lstStyle/>
          <a:p>
            <a:r>
              <a:rPr lang="en-US" dirty="0" smtClean="0"/>
              <a:t>How to get the code?</a:t>
            </a:r>
          </a:p>
          <a:p>
            <a:pPr lvl="1"/>
            <a:r>
              <a:rPr lang="en-US" dirty="0" smtClean="0"/>
              <a:t>Distribution package: </a:t>
            </a:r>
            <a:r>
              <a:rPr lang="en-US" dirty="0" smtClean="0">
                <a:hlinkClick r:id="rId2"/>
              </a:rPr>
              <a:t>http://manifold.gatech.edu/download</a:t>
            </a:r>
            <a:endParaRPr lang="en-US" dirty="0" smtClean="0"/>
          </a:p>
          <a:p>
            <a:pPr lvl="1"/>
            <a:r>
              <a:rPr lang="en-US" dirty="0" smtClean="0"/>
              <a:t>SVN: </a:t>
            </a:r>
            <a:r>
              <a:rPr lang="en-US" dirty="0" smtClean="0">
                <a:hlinkClick r:id="rId3"/>
              </a:rPr>
              <a:t>https://svn.ece.gatech.edu/repos/Manifold/trunk</a:t>
            </a:r>
            <a:endParaRPr lang="en-US" dirty="0" smtClean="0"/>
          </a:p>
          <a:p>
            <a:pPr marL="377978" lvl="1" indent="0">
              <a:buNone/>
            </a:pP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21</a:t>
            </a:fld>
            <a:endParaRPr lang="en-US">
              <a:solidFill>
                <a:srgbClr val="E5FFFF"/>
              </a:solidFill>
            </a:endParaRPr>
          </a:p>
        </p:txBody>
      </p:sp>
      <p:sp>
        <p:nvSpPr>
          <p:cNvPr id="5" name="TextBox 4"/>
          <p:cNvSpPr txBox="1"/>
          <p:nvPr/>
        </p:nvSpPr>
        <p:spPr>
          <a:xfrm>
            <a:off x="1066800" y="1291445"/>
            <a:ext cx="7711440" cy="3441583"/>
          </a:xfrm>
          <a:prstGeom prst="rect">
            <a:avLst/>
          </a:prstGeom>
          <a:solidFill>
            <a:schemeClr val="bg1">
              <a:lumMod val="20000"/>
              <a:lumOff val="80000"/>
            </a:schemeClr>
          </a:solidFill>
          <a:ln>
            <a:solidFill>
              <a:schemeClr val="bg1">
                <a:lumMod val="75000"/>
              </a:schemeClr>
            </a:solidFill>
          </a:ln>
        </p:spPr>
        <p:txBody>
          <a:bodyPr wrap="square" rtlCol="0">
            <a:spAutoFit/>
          </a:bodyPr>
          <a:lstStyle/>
          <a:p>
            <a:pPr defTabSz="457010"/>
            <a:r>
              <a:rPr lang="en-US" dirty="0">
                <a:solidFill>
                  <a:srgbClr val="000000"/>
                </a:solidFill>
                <a:latin typeface="Courier New" pitchFamily="49" charset="0"/>
                <a:cs typeface="Courier New" pitchFamily="49" charset="0"/>
              </a:rPr>
              <a:t>c</a:t>
            </a:r>
            <a:r>
              <a:rPr lang="en-US" dirty="0" smtClean="0">
                <a:solidFill>
                  <a:srgbClr val="000000"/>
                </a:solidFill>
                <a:latin typeface="Courier New" pitchFamily="49" charset="0"/>
                <a:cs typeface="Courier New" pitchFamily="49" charset="0"/>
              </a:rPr>
              <a:t>ode</a:t>
            </a:r>
          </a:p>
          <a:p>
            <a:pPr defTabSz="457010"/>
            <a:r>
              <a:rPr lang="en-US" dirty="0" smtClean="0">
                <a:solidFill>
                  <a:srgbClr val="000000"/>
                </a:solidFill>
                <a:latin typeface="Courier New" pitchFamily="49" charset="0"/>
                <a:cs typeface="Courier New" pitchFamily="49" charset="0"/>
              </a:rPr>
              <a:t>|... doc</a:t>
            </a:r>
          </a:p>
          <a:p>
            <a:pPr defTabSz="457010"/>
            <a:r>
              <a:rPr lang="en-US" dirty="0" smtClean="0">
                <a:solidFill>
                  <a:srgbClr val="000000"/>
                </a:solidFill>
                <a:latin typeface="Courier New" pitchFamily="49" charset="0"/>
                <a:cs typeface="Courier New" pitchFamily="49" charset="0"/>
              </a:rPr>
              <a:t>|... kernel</a:t>
            </a:r>
          </a:p>
          <a:p>
            <a:pPr defTabSz="457010"/>
            <a:r>
              <a:rPr lang="en-US" dirty="0" smtClean="0">
                <a:solidFill>
                  <a:srgbClr val="000000"/>
                </a:solidFill>
                <a:latin typeface="Courier New" pitchFamily="49" charset="0"/>
                <a:cs typeface="Courier New" pitchFamily="49" charset="0"/>
              </a:rPr>
              <a:t>|... models</a:t>
            </a:r>
          </a:p>
          <a:p>
            <a:pPr defTabSz="457010"/>
            <a:r>
              <a:rPr lang="en-US" dirty="0" smtClean="0">
                <a:solidFill>
                  <a:srgbClr val="000000"/>
                </a:solidFill>
                <a:latin typeface="Courier New" pitchFamily="49" charset="0"/>
                <a:cs typeface="Courier New" pitchFamily="49" charset="0"/>
              </a:rPr>
              <a:t>|    |... cache</a:t>
            </a:r>
          </a:p>
          <a:p>
            <a:pPr defTabSz="457010"/>
            <a:r>
              <a:rPr lang="en-US" dirty="0" smtClean="0">
                <a:solidFill>
                  <a:srgbClr val="000000"/>
                </a:solidFill>
                <a:latin typeface="Courier New" pitchFamily="49" charset="0"/>
                <a:cs typeface="Courier New" pitchFamily="49" charset="0"/>
              </a:rPr>
              <a:t>|    |... cross</a:t>
            </a:r>
          </a:p>
          <a:p>
            <a:pPr defTabSz="457010"/>
            <a:r>
              <a:rPr lang="en-US" dirty="0" smtClean="0">
                <a:solidFill>
                  <a:srgbClr val="000000"/>
                </a:solidFill>
                <a:latin typeface="Courier New" pitchFamily="49" charset="0"/>
                <a:cs typeface="Courier New" pitchFamily="49" charset="0"/>
              </a:rPr>
              <a:t>|    |... </a:t>
            </a:r>
            <a:r>
              <a:rPr lang="en-US" dirty="0" err="1">
                <a:solidFill>
                  <a:srgbClr val="000000"/>
                </a:solidFill>
                <a:latin typeface="Courier New" pitchFamily="49" charset="0"/>
                <a:cs typeface="Courier New" pitchFamily="49" charset="0"/>
              </a:rPr>
              <a:t>e</a:t>
            </a:r>
            <a:r>
              <a:rPr lang="en-US" dirty="0" err="1" smtClean="0">
                <a:solidFill>
                  <a:srgbClr val="000000"/>
                </a:solidFill>
                <a:latin typeface="Courier New" pitchFamily="49" charset="0"/>
                <a:cs typeface="Courier New" pitchFamily="49" charset="0"/>
              </a:rPr>
              <a:t>nergy_introspector</a:t>
            </a:r>
            <a:endParaRPr lang="en-US" dirty="0" smtClean="0">
              <a:solidFill>
                <a:srgbClr val="000000"/>
              </a:solidFill>
              <a:latin typeface="Courier New" pitchFamily="49" charset="0"/>
              <a:cs typeface="Courier New" pitchFamily="49" charset="0"/>
            </a:endParaRPr>
          </a:p>
          <a:p>
            <a:pPr defTabSz="457010"/>
            <a:r>
              <a:rPr lang="en-US" dirty="0" smtClean="0">
                <a:solidFill>
                  <a:srgbClr val="000000"/>
                </a:solidFill>
                <a:latin typeface="Courier New" pitchFamily="49" charset="0"/>
                <a:cs typeface="Courier New" pitchFamily="49" charset="0"/>
              </a:rPr>
              <a:t>|    |... memory</a:t>
            </a:r>
          </a:p>
          <a:p>
            <a:pPr defTabSz="457010"/>
            <a:r>
              <a:rPr lang="en-US" dirty="0" smtClean="0">
                <a:solidFill>
                  <a:srgbClr val="000000"/>
                </a:solidFill>
                <a:latin typeface="Courier New" pitchFamily="49" charset="0"/>
                <a:cs typeface="Courier New" pitchFamily="49" charset="0"/>
              </a:rPr>
              <a:t>|    |... network</a:t>
            </a:r>
          </a:p>
          <a:p>
            <a:pPr defTabSz="457010"/>
            <a:r>
              <a:rPr lang="en-US" dirty="0" smtClean="0">
                <a:solidFill>
                  <a:srgbClr val="000000"/>
                </a:solidFill>
                <a:latin typeface="Courier New" pitchFamily="49" charset="0"/>
                <a:cs typeface="Courier New" pitchFamily="49" charset="0"/>
              </a:rPr>
              <a:t>|    |... processor</a:t>
            </a:r>
          </a:p>
          <a:p>
            <a:pPr defTabSz="457010"/>
            <a:r>
              <a:rPr lang="en-US" dirty="0" smtClean="0">
                <a:solidFill>
                  <a:srgbClr val="000000"/>
                </a:solidFill>
                <a:latin typeface="Courier New" pitchFamily="49" charset="0"/>
                <a:cs typeface="Courier New" pitchFamily="49" charset="0"/>
              </a:rPr>
              <a:t>|... simulator</a:t>
            </a:r>
          </a:p>
          <a:p>
            <a:pPr defTabSz="457010"/>
            <a:r>
              <a:rPr lang="en-US" dirty="0" smtClean="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u</a:t>
            </a:r>
            <a:r>
              <a:rPr lang="en-US" dirty="0" err="1" smtClean="0">
                <a:solidFill>
                  <a:srgbClr val="000000"/>
                </a:solidFill>
                <a:latin typeface="Courier New" pitchFamily="49" charset="0"/>
                <a:cs typeface="Courier New" pitchFamily="49" charset="0"/>
              </a:rPr>
              <a:t>arch</a:t>
            </a:r>
            <a:r>
              <a:rPr lang="en-US" dirty="0" smtClean="0">
                <a:solidFill>
                  <a:srgbClr val="000000"/>
                </a:solidFill>
                <a:latin typeface="Courier New" pitchFamily="49" charset="0"/>
                <a:cs typeface="Courier New" pitchFamily="49" charset="0"/>
              </a:rPr>
              <a:t> (common micro-architecture classes)</a:t>
            </a:r>
          </a:p>
          <a:p>
            <a:pPr defTabSz="457010"/>
            <a:r>
              <a:rPr lang="en-US" dirty="0" smtClean="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u</a:t>
            </a:r>
            <a:r>
              <a:rPr lang="en-US" dirty="0" err="1" smtClean="0">
                <a:solidFill>
                  <a:srgbClr val="000000"/>
                </a:solidFill>
                <a:latin typeface="Courier New" pitchFamily="49" charset="0"/>
                <a:cs typeface="Courier New" pitchFamily="49" charset="0"/>
              </a:rPr>
              <a:t>til</a:t>
            </a:r>
            <a:r>
              <a:rPr lang="en-US" dirty="0" smtClean="0">
                <a:solidFill>
                  <a:srgbClr val="000000"/>
                </a:solidFill>
                <a:latin typeface="Courier New" pitchFamily="49" charset="0"/>
                <a:cs typeface="Courier New" pitchFamily="49" charset="0"/>
              </a:rPr>
              <a:t> (utility programs)</a:t>
            </a:r>
          </a:p>
        </p:txBody>
      </p:sp>
    </p:spTree>
    <p:extLst>
      <p:ext uri="{BB962C8B-B14F-4D97-AF65-F5344CB8AC3E}">
        <p14:creationId xmlns:p14="http://schemas.microsoft.com/office/powerpoint/2010/main" val="1627150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503242" y="307975"/>
            <a:ext cx="9070975" cy="1250950"/>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Manifold Execution Model and System Architecture</a:t>
            </a:r>
          </a:p>
        </p:txBody>
      </p:sp>
      <p:sp>
        <p:nvSpPr>
          <p:cNvPr id="5122" name="Rectangle 2"/>
          <p:cNvSpPr>
            <a:spLocks noGrp="1" noChangeArrowheads="1"/>
          </p:cNvSpPr>
          <p:nvPr>
            <p:ph idx="1"/>
          </p:nvPr>
        </p:nvSpPr>
        <p:spPr>
          <a:xfrm>
            <a:off x="468312" y="2179637"/>
            <a:ext cx="9070975" cy="4241800"/>
          </a:xfrm>
          <a:ln/>
        </p:spPr>
        <p:txBody>
          <a:bodyPr/>
          <a:lstStyle/>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Execution model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Software architecture</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solidFill>
                  <a:srgbClr val="3366FF"/>
                </a:solidFill>
              </a:rPr>
              <a:t>Simulation kernel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Manifold component</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Building system models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22</a:t>
            </a:fld>
            <a:endParaRPr lang="en-US">
              <a:solidFill>
                <a:srgbClr val="E5FFFF"/>
              </a:solidFill>
            </a:endParaRPr>
          </a:p>
        </p:txBody>
      </p:sp>
    </p:spTree>
    <p:extLst>
      <p:ext uri="{BB962C8B-B14F-4D97-AF65-F5344CB8AC3E}">
        <p14:creationId xmlns:p14="http://schemas.microsoft.com/office/powerpoint/2010/main" val="36708378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42" y="346075"/>
            <a:ext cx="9070975" cy="568325"/>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3200" dirty="0"/>
              <a:t>Simulation Kernel (1/2)</a:t>
            </a:r>
          </a:p>
        </p:txBody>
      </p:sp>
      <p:sp>
        <p:nvSpPr>
          <p:cNvPr id="11266" name="Rectangle 2"/>
          <p:cNvSpPr>
            <a:spLocks noGrp="1" noChangeArrowheads="1"/>
          </p:cNvSpPr>
          <p:nvPr>
            <p:ph idx="1"/>
          </p:nvPr>
        </p:nvSpPr>
        <p:spPr>
          <a:xfrm>
            <a:off x="267237" y="4648199"/>
            <a:ext cx="9070975" cy="2392459"/>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Simulation </a:t>
            </a:r>
            <a:r>
              <a:rPr lang="en-US" dirty="0"/>
              <a:t>Kernel </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provides facilities for creating / connecting components</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provides clock related functionalities</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Encapsulates parallel discrete-event simulation (PDES) </a:t>
            </a:r>
            <a:r>
              <a:rPr lang="en-US" dirty="0" smtClean="0"/>
              <a:t>services</a:t>
            </a:r>
          </a:p>
          <a:p>
            <a:pPr marL="1241067" lvl="2"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Transparent synchronization between parallel LPs</a:t>
            </a:r>
          </a:p>
          <a:p>
            <a:pPr marL="1241067" lvl="2"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All event management</a:t>
            </a:r>
            <a:endParaRPr lang="en-US" dirty="0"/>
          </a:p>
        </p:txBody>
      </p:sp>
      <p:grpSp>
        <p:nvGrpSpPr>
          <p:cNvPr id="76" name="Group 75"/>
          <p:cNvGrpSpPr/>
          <p:nvPr/>
        </p:nvGrpSpPr>
        <p:grpSpPr>
          <a:xfrm>
            <a:off x="1981200" y="860732"/>
            <a:ext cx="7810213" cy="3787468"/>
            <a:chOff x="219423" y="1660565"/>
            <a:chExt cx="7813236" cy="4639850"/>
          </a:xfrm>
        </p:grpSpPr>
        <p:grpSp>
          <p:nvGrpSpPr>
            <p:cNvPr id="77" name="Group 76"/>
            <p:cNvGrpSpPr/>
            <p:nvPr/>
          </p:nvGrpSpPr>
          <p:grpSpPr>
            <a:xfrm>
              <a:off x="3436727" y="3633905"/>
              <a:ext cx="1110105" cy="528147"/>
              <a:chOff x="7633485" y="2941637"/>
              <a:chExt cx="1110105" cy="528147"/>
            </a:xfrm>
            <a:solidFill>
              <a:srgbClr val="FF9999"/>
            </a:solidFill>
          </p:grpSpPr>
          <p:sp>
            <p:nvSpPr>
              <p:cNvPr id="142" name="Rectangle 141"/>
              <p:cNvSpPr/>
              <p:nvPr/>
            </p:nvSpPr>
            <p:spPr bwMode="auto">
              <a:xfrm>
                <a:off x="7633485" y="2941637"/>
                <a:ext cx="1110105" cy="528147"/>
              </a:xfrm>
              <a:prstGeom prst="rect">
                <a:avLst/>
              </a:prstGeom>
              <a:grp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010"/>
                <a:r>
                  <a:rPr lang="en-US" sz="1400" dirty="0" err="1" smtClean="0">
                    <a:solidFill>
                      <a:srgbClr val="000000"/>
                    </a:solidFill>
                  </a:rPr>
                  <a:t>Qsim</a:t>
                </a:r>
                <a:endParaRPr lang="en-US" sz="1400" dirty="0" smtClean="0">
                  <a:solidFill>
                    <a:srgbClr val="000000"/>
                  </a:solidFill>
                </a:endParaRPr>
              </a:p>
              <a:p>
                <a:pPr defTabSz="457010"/>
                <a:r>
                  <a:rPr lang="en-US" sz="1400" dirty="0" smtClean="0">
                    <a:solidFill>
                      <a:srgbClr val="000000"/>
                    </a:solidFill>
                  </a:rPr>
                  <a:t>proxy</a:t>
                </a:r>
              </a:p>
            </p:txBody>
          </p:sp>
          <p:grpSp>
            <p:nvGrpSpPr>
              <p:cNvPr id="143" name="Group 142"/>
              <p:cNvGrpSpPr/>
              <p:nvPr/>
            </p:nvGrpSpPr>
            <p:grpSpPr>
              <a:xfrm>
                <a:off x="8273484" y="3006670"/>
                <a:ext cx="369447" cy="398079"/>
                <a:chOff x="7996094" y="4515485"/>
                <a:chExt cx="369447" cy="398079"/>
              </a:xfrm>
              <a:grpFill/>
            </p:grpSpPr>
            <p:sp>
              <p:nvSpPr>
                <p:cNvPr id="144" name="Freeform 143"/>
                <p:cNvSpPr/>
                <p:nvPr/>
              </p:nvSpPr>
              <p:spPr bwMode="auto">
                <a:xfrm>
                  <a:off x="7996094"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145" name="Freeform 144"/>
                <p:cNvSpPr/>
                <p:nvPr/>
              </p:nvSpPr>
              <p:spPr bwMode="auto">
                <a:xfrm>
                  <a:off x="8140486"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146" name="Freeform 145"/>
                <p:cNvSpPr/>
                <p:nvPr/>
              </p:nvSpPr>
              <p:spPr bwMode="auto">
                <a:xfrm>
                  <a:off x="8277977"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grpSp>
        </p:grpSp>
        <p:grpSp>
          <p:nvGrpSpPr>
            <p:cNvPr id="78" name="Group 77"/>
            <p:cNvGrpSpPr/>
            <p:nvPr/>
          </p:nvGrpSpPr>
          <p:grpSpPr>
            <a:xfrm>
              <a:off x="1263510" y="3617457"/>
              <a:ext cx="1110105" cy="528147"/>
              <a:chOff x="7633485" y="2941637"/>
              <a:chExt cx="1110105" cy="528147"/>
            </a:xfrm>
            <a:solidFill>
              <a:srgbClr val="FF9999"/>
            </a:solidFill>
          </p:grpSpPr>
          <p:sp>
            <p:nvSpPr>
              <p:cNvPr id="137" name="Rectangle 136"/>
              <p:cNvSpPr/>
              <p:nvPr/>
            </p:nvSpPr>
            <p:spPr bwMode="auto">
              <a:xfrm>
                <a:off x="7633485" y="2941637"/>
                <a:ext cx="1110105" cy="528147"/>
              </a:xfrm>
              <a:prstGeom prst="rect">
                <a:avLst/>
              </a:prstGeom>
              <a:grp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010"/>
                <a:r>
                  <a:rPr lang="en-US" sz="1400" dirty="0" err="1" smtClean="0">
                    <a:solidFill>
                      <a:srgbClr val="000000"/>
                    </a:solidFill>
                  </a:rPr>
                  <a:t>Qsim</a:t>
                </a:r>
                <a:endParaRPr lang="en-US" sz="1400" dirty="0" smtClean="0">
                  <a:solidFill>
                    <a:srgbClr val="000000"/>
                  </a:solidFill>
                </a:endParaRPr>
              </a:p>
              <a:p>
                <a:pPr defTabSz="457010"/>
                <a:r>
                  <a:rPr lang="en-US" sz="1400" dirty="0" smtClean="0">
                    <a:solidFill>
                      <a:srgbClr val="000000"/>
                    </a:solidFill>
                  </a:rPr>
                  <a:t>proxy</a:t>
                </a:r>
              </a:p>
            </p:txBody>
          </p:sp>
          <p:grpSp>
            <p:nvGrpSpPr>
              <p:cNvPr id="138" name="Group 137"/>
              <p:cNvGrpSpPr/>
              <p:nvPr/>
            </p:nvGrpSpPr>
            <p:grpSpPr>
              <a:xfrm>
                <a:off x="8273484" y="3006670"/>
                <a:ext cx="369447" cy="398079"/>
                <a:chOff x="7996094" y="4515485"/>
                <a:chExt cx="369447" cy="398079"/>
              </a:xfrm>
              <a:grpFill/>
            </p:grpSpPr>
            <p:sp>
              <p:nvSpPr>
                <p:cNvPr id="139" name="Freeform 138"/>
                <p:cNvSpPr/>
                <p:nvPr/>
              </p:nvSpPr>
              <p:spPr bwMode="auto">
                <a:xfrm>
                  <a:off x="7996094"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140" name="Freeform 139"/>
                <p:cNvSpPr/>
                <p:nvPr/>
              </p:nvSpPr>
              <p:spPr bwMode="auto">
                <a:xfrm>
                  <a:off x="8140486"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sp>
              <p:nvSpPr>
                <p:cNvPr id="141" name="Freeform 140"/>
                <p:cNvSpPr/>
                <p:nvPr/>
              </p:nvSpPr>
              <p:spPr bwMode="auto">
                <a:xfrm>
                  <a:off x="8277977" y="4515485"/>
                  <a:ext cx="87564" cy="398079"/>
                </a:xfrm>
                <a:custGeom>
                  <a:avLst/>
                  <a:gdLst>
                    <a:gd name="connsiteX0" fmla="*/ 13653 w 155543"/>
                    <a:gd name="connsiteY0" fmla="*/ 0 h 662151"/>
                    <a:gd name="connsiteX1" fmla="*/ 13653 w 155543"/>
                    <a:gd name="connsiteY1" fmla="*/ 157655 h 662151"/>
                    <a:gd name="connsiteX2" fmla="*/ 155543 w 155543"/>
                    <a:gd name="connsiteY2" fmla="*/ 236482 h 662151"/>
                    <a:gd name="connsiteX3" fmla="*/ 13653 w 155543"/>
                    <a:gd name="connsiteY3" fmla="*/ 331075 h 662151"/>
                    <a:gd name="connsiteX4" fmla="*/ 155543 w 155543"/>
                    <a:gd name="connsiteY4" fmla="*/ 425669 h 662151"/>
                    <a:gd name="connsiteX5" fmla="*/ 13653 w 155543"/>
                    <a:gd name="connsiteY5" fmla="*/ 504496 h 662151"/>
                    <a:gd name="connsiteX6" fmla="*/ 13653 w 155543"/>
                    <a:gd name="connsiteY6" fmla="*/ 662151 h 6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543" h="662151">
                      <a:moveTo>
                        <a:pt x="13653" y="0"/>
                      </a:moveTo>
                      <a:cubicBezTo>
                        <a:pt x="1829" y="59120"/>
                        <a:pt x="-9995" y="118241"/>
                        <a:pt x="13653" y="157655"/>
                      </a:cubicBezTo>
                      <a:cubicBezTo>
                        <a:pt x="37301" y="197069"/>
                        <a:pt x="155543" y="207579"/>
                        <a:pt x="155543" y="236482"/>
                      </a:cubicBezTo>
                      <a:cubicBezTo>
                        <a:pt x="155543" y="265385"/>
                        <a:pt x="13653" y="299544"/>
                        <a:pt x="13653" y="331075"/>
                      </a:cubicBezTo>
                      <a:cubicBezTo>
                        <a:pt x="13653" y="362606"/>
                        <a:pt x="155543" y="396766"/>
                        <a:pt x="155543" y="425669"/>
                      </a:cubicBezTo>
                      <a:cubicBezTo>
                        <a:pt x="155543" y="454572"/>
                        <a:pt x="37301" y="465082"/>
                        <a:pt x="13653" y="504496"/>
                      </a:cubicBezTo>
                      <a:cubicBezTo>
                        <a:pt x="-9995" y="543910"/>
                        <a:pt x="1829" y="603030"/>
                        <a:pt x="13653" y="662151"/>
                      </a:cubicBezTo>
                    </a:path>
                  </a:pathLst>
                </a:custGeom>
                <a:grpFill/>
                <a:ln w="15875" cap="flat" cmpd="sng" algn="ctr">
                  <a:solidFill>
                    <a:srgbClr val="080808"/>
                  </a:solidFill>
                  <a:prstDash val="solid"/>
                  <a:round/>
                  <a:headEnd type="none" w="med" len="med"/>
                  <a:tailEnd type="none"/>
                </a:ln>
                <a:effectLst/>
              </p:spPr>
              <p:txBody>
                <a:bodyPr rtlCol="0" anchor="ctr"/>
                <a:lstStyle/>
                <a:p>
                  <a:pPr algn="ctr" defTabSz="457010"/>
                  <a:endParaRPr lang="en-US">
                    <a:solidFill>
                      <a:srgbClr val="000000"/>
                    </a:solidFill>
                  </a:endParaRPr>
                </a:p>
              </p:txBody>
            </p:sp>
          </p:grpSp>
        </p:grpSp>
        <p:grpSp>
          <p:nvGrpSpPr>
            <p:cNvPr id="79" name="Group 78"/>
            <p:cNvGrpSpPr/>
            <p:nvPr/>
          </p:nvGrpSpPr>
          <p:grpSpPr>
            <a:xfrm>
              <a:off x="614954" y="1660565"/>
              <a:ext cx="4495800" cy="1494494"/>
              <a:chOff x="2381141" y="1570037"/>
              <a:chExt cx="4495800" cy="1494494"/>
            </a:xfrm>
          </p:grpSpPr>
          <p:sp>
            <p:nvSpPr>
              <p:cNvPr id="124" name="Rectangle 123"/>
              <p:cNvSpPr/>
              <p:nvPr/>
            </p:nvSpPr>
            <p:spPr bwMode="auto">
              <a:xfrm>
                <a:off x="2381141" y="1570037"/>
                <a:ext cx="4495800" cy="1494494"/>
              </a:xfrm>
              <a:prstGeom prst="rect">
                <a:avLst/>
              </a:prstGeom>
              <a:solidFill>
                <a:srgbClr val="FF99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sp>
            <p:nvSpPr>
              <p:cNvPr id="125" name="Rectangle 124"/>
              <p:cNvSpPr/>
              <p:nvPr/>
            </p:nvSpPr>
            <p:spPr bwMode="auto">
              <a:xfrm>
                <a:off x="4068908" y="1700292"/>
                <a:ext cx="1295399" cy="305071"/>
              </a:xfrm>
              <a:prstGeom prst="rect">
                <a:avLst/>
              </a:prstGeom>
              <a:ln>
                <a:headEnd type="none" w="med" len="med"/>
                <a:tailEnd type="none"/>
              </a:ln>
            </p:spPr>
            <p:style>
              <a:lnRef idx="2">
                <a:schemeClr val="accent1"/>
              </a:lnRef>
              <a:fillRef idx="1">
                <a:schemeClr val="lt1"/>
              </a:fillRef>
              <a:effectRef idx="0">
                <a:schemeClr val="accent1"/>
              </a:effectRef>
              <a:fontRef idx="minor">
                <a:schemeClr val="dk1"/>
              </a:fontRef>
            </p:style>
            <p:txBody>
              <a:bodyPr rtlCol="0" anchor="ctr"/>
              <a:lstStyle/>
              <a:p>
                <a:pPr algn="ctr" defTabSz="457010"/>
                <a:r>
                  <a:rPr lang="en-US" sz="1600" dirty="0" smtClean="0">
                    <a:solidFill>
                      <a:srgbClr val="000000"/>
                    </a:solidFill>
                  </a:rPr>
                  <a:t>application</a:t>
                </a:r>
                <a:endParaRPr lang="en-US" sz="1600" dirty="0">
                  <a:solidFill>
                    <a:srgbClr val="000000"/>
                  </a:solidFill>
                </a:endParaRPr>
              </a:p>
            </p:txBody>
          </p:sp>
          <p:sp>
            <p:nvSpPr>
              <p:cNvPr id="126" name="Rectangle 125"/>
              <p:cNvSpPr/>
              <p:nvPr/>
            </p:nvSpPr>
            <p:spPr bwMode="auto">
              <a:xfrm>
                <a:off x="2564114" y="2073931"/>
                <a:ext cx="4129852" cy="323850"/>
              </a:xfrm>
              <a:prstGeom prst="rect">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defTabSz="457010"/>
                <a:r>
                  <a:rPr lang="en-US" dirty="0" smtClean="0">
                    <a:solidFill>
                      <a:srgbClr val="000000"/>
                    </a:solidFill>
                  </a:rPr>
                  <a:t>Linux</a:t>
                </a:r>
                <a:endParaRPr lang="en-US" dirty="0">
                  <a:solidFill>
                    <a:srgbClr val="000000"/>
                  </a:solidFill>
                </a:endParaRPr>
              </a:p>
            </p:txBody>
          </p:sp>
          <p:grpSp>
            <p:nvGrpSpPr>
              <p:cNvPr id="127" name="Group 126"/>
              <p:cNvGrpSpPr/>
              <p:nvPr/>
            </p:nvGrpSpPr>
            <p:grpSpPr>
              <a:xfrm>
                <a:off x="2762140" y="2397781"/>
                <a:ext cx="755651" cy="547960"/>
                <a:chOff x="2762140" y="2550181"/>
                <a:chExt cx="755651" cy="547960"/>
              </a:xfrm>
            </p:grpSpPr>
            <p:sp>
              <p:nvSpPr>
                <p:cNvPr id="135" name="Rectangle 134"/>
                <p:cNvSpPr/>
                <p:nvPr/>
              </p:nvSpPr>
              <p:spPr bwMode="auto">
                <a:xfrm>
                  <a:off x="2762140" y="2774291"/>
                  <a:ext cx="755651" cy="32385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400" dirty="0" smtClean="0">
                      <a:solidFill>
                        <a:srgbClr val="000000"/>
                      </a:solidFill>
                    </a:rPr>
                    <a:t>VCPU</a:t>
                  </a:r>
                  <a:endParaRPr lang="en-US" sz="1400" dirty="0">
                    <a:solidFill>
                      <a:srgbClr val="000000"/>
                    </a:solidFill>
                  </a:endParaRPr>
                </a:p>
              </p:txBody>
            </p:sp>
            <p:cxnSp>
              <p:nvCxnSpPr>
                <p:cNvPr id="136" name="Straight Connector 135"/>
                <p:cNvCxnSpPr>
                  <a:endCxn id="135" idx="0"/>
                </p:cNvCxnSpPr>
                <p:nvPr/>
              </p:nvCxnSpPr>
              <p:spPr bwMode="auto">
                <a:xfrm>
                  <a:off x="3139965" y="2550181"/>
                  <a:ext cx="1" cy="224110"/>
                </a:xfrm>
                <a:prstGeom prst="line">
                  <a:avLst/>
                </a:prstGeom>
                <a:noFill/>
                <a:ln w="38100" cap="flat" cmpd="sng" algn="ctr">
                  <a:solidFill>
                    <a:srgbClr val="080808"/>
                  </a:solidFill>
                  <a:prstDash val="solid"/>
                  <a:round/>
                  <a:headEnd type="none" w="med" len="med"/>
                  <a:tailEnd type="none"/>
                </a:ln>
                <a:effectLst/>
              </p:spPr>
            </p:cxnSp>
          </p:grpSp>
          <p:sp>
            <p:nvSpPr>
              <p:cNvPr id="128" name="TextBox 127"/>
              <p:cNvSpPr txBox="1"/>
              <p:nvPr/>
            </p:nvSpPr>
            <p:spPr>
              <a:xfrm>
                <a:off x="4446370" y="2509836"/>
                <a:ext cx="1119153" cy="292709"/>
              </a:xfrm>
              <a:prstGeom prst="rect">
                <a:avLst/>
              </a:prstGeom>
              <a:noFill/>
            </p:spPr>
            <p:txBody>
              <a:bodyPr wrap="none" rtlCol="0">
                <a:spAutoFit/>
              </a:bodyPr>
              <a:lstStyle/>
              <a:p>
                <a:pPr defTabSz="457010"/>
                <a:r>
                  <a:rPr lang="en-US" sz="1400" dirty="0" smtClean="0">
                    <a:solidFill>
                      <a:srgbClr val="FFFFFF">
                        <a:lumMod val="50000"/>
                      </a:srgbClr>
                    </a:solidFill>
                  </a:rPr>
                  <a:t>Virtual CPU</a:t>
                </a:r>
              </a:p>
            </p:txBody>
          </p:sp>
          <p:grpSp>
            <p:nvGrpSpPr>
              <p:cNvPr id="129" name="Group 128"/>
              <p:cNvGrpSpPr/>
              <p:nvPr/>
            </p:nvGrpSpPr>
            <p:grpSpPr>
              <a:xfrm>
                <a:off x="3670191" y="2397781"/>
                <a:ext cx="755651" cy="547960"/>
                <a:chOff x="2762140" y="2550181"/>
                <a:chExt cx="755651" cy="547960"/>
              </a:xfrm>
            </p:grpSpPr>
            <p:sp>
              <p:nvSpPr>
                <p:cNvPr id="133" name="Rectangle 132"/>
                <p:cNvSpPr/>
                <p:nvPr/>
              </p:nvSpPr>
              <p:spPr bwMode="auto">
                <a:xfrm>
                  <a:off x="2762140" y="2774291"/>
                  <a:ext cx="755651" cy="32385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400" dirty="0" smtClean="0">
                      <a:solidFill>
                        <a:srgbClr val="000000"/>
                      </a:solidFill>
                    </a:rPr>
                    <a:t>VCPU</a:t>
                  </a:r>
                  <a:endParaRPr lang="en-US" sz="1400" dirty="0">
                    <a:solidFill>
                      <a:srgbClr val="000000"/>
                    </a:solidFill>
                  </a:endParaRPr>
                </a:p>
              </p:txBody>
            </p:sp>
            <p:cxnSp>
              <p:nvCxnSpPr>
                <p:cNvPr id="134" name="Straight Connector 133"/>
                <p:cNvCxnSpPr>
                  <a:endCxn id="133" idx="0"/>
                </p:cNvCxnSpPr>
                <p:nvPr/>
              </p:nvCxnSpPr>
              <p:spPr bwMode="auto">
                <a:xfrm>
                  <a:off x="3139965" y="2550181"/>
                  <a:ext cx="1" cy="224110"/>
                </a:xfrm>
                <a:prstGeom prst="line">
                  <a:avLst/>
                </a:prstGeom>
                <a:noFill/>
                <a:ln w="38100" cap="flat" cmpd="sng" algn="ctr">
                  <a:solidFill>
                    <a:srgbClr val="080808"/>
                  </a:solidFill>
                  <a:prstDash val="solid"/>
                  <a:round/>
                  <a:headEnd type="none" w="med" len="med"/>
                  <a:tailEnd type="none"/>
                </a:ln>
                <a:effectLst/>
              </p:spPr>
            </p:cxnSp>
          </p:grpSp>
          <p:grpSp>
            <p:nvGrpSpPr>
              <p:cNvPr id="130" name="Group 129"/>
              <p:cNvGrpSpPr/>
              <p:nvPr/>
            </p:nvGrpSpPr>
            <p:grpSpPr>
              <a:xfrm>
                <a:off x="5829228" y="2420553"/>
                <a:ext cx="755651" cy="547960"/>
                <a:chOff x="2762140" y="2550181"/>
                <a:chExt cx="755651" cy="547960"/>
              </a:xfrm>
            </p:grpSpPr>
            <p:sp>
              <p:nvSpPr>
                <p:cNvPr id="131" name="Rectangle 130"/>
                <p:cNvSpPr/>
                <p:nvPr/>
              </p:nvSpPr>
              <p:spPr bwMode="auto">
                <a:xfrm>
                  <a:off x="2762140" y="2774291"/>
                  <a:ext cx="755651" cy="32385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sz="1400" dirty="0" smtClean="0">
                      <a:solidFill>
                        <a:srgbClr val="000000"/>
                      </a:solidFill>
                    </a:rPr>
                    <a:t>VCPU</a:t>
                  </a:r>
                  <a:endParaRPr lang="en-US" sz="1400" dirty="0">
                    <a:solidFill>
                      <a:srgbClr val="000000"/>
                    </a:solidFill>
                  </a:endParaRPr>
                </a:p>
              </p:txBody>
            </p:sp>
            <p:cxnSp>
              <p:nvCxnSpPr>
                <p:cNvPr id="132" name="Straight Connector 131"/>
                <p:cNvCxnSpPr>
                  <a:endCxn id="131" idx="0"/>
                </p:cNvCxnSpPr>
                <p:nvPr/>
              </p:nvCxnSpPr>
              <p:spPr bwMode="auto">
                <a:xfrm>
                  <a:off x="3139965" y="2550181"/>
                  <a:ext cx="1" cy="224110"/>
                </a:xfrm>
                <a:prstGeom prst="line">
                  <a:avLst/>
                </a:prstGeom>
                <a:noFill/>
                <a:ln w="38100" cap="flat" cmpd="sng" algn="ctr">
                  <a:solidFill>
                    <a:srgbClr val="080808"/>
                  </a:solidFill>
                  <a:prstDash val="solid"/>
                  <a:round/>
                  <a:headEnd type="none" w="med" len="med"/>
                  <a:tailEnd type="none"/>
                </a:ln>
                <a:effectLst/>
              </p:spPr>
            </p:cxnSp>
          </p:grpSp>
        </p:grpSp>
        <p:grpSp>
          <p:nvGrpSpPr>
            <p:cNvPr id="80" name="Group 79"/>
            <p:cNvGrpSpPr/>
            <p:nvPr/>
          </p:nvGrpSpPr>
          <p:grpSpPr>
            <a:xfrm>
              <a:off x="292218" y="4757230"/>
              <a:ext cx="1011417" cy="1524000"/>
              <a:chOff x="2762140" y="4694237"/>
              <a:chExt cx="1011417" cy="1524000"/>
            </a:xfrm>
          </p:grpSpPr>
          <p:sp>
            <p:nvSpPr>
              <p:cNvPr id="118" name="Rectangle 117"/>
              <p:cNvSpPr/>
              <p:nvPr/>
            </p:nvSpPr>
            <p:spPr bwMode="auto">
              <a:xfrm>
                <a:off x="2762140" y="4694237"/>
                <a:ext cx="1011417" cy="1524000"/>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grpSp>
            <p:nvGrpSpPr>
              <p:cNvPr id="119" name="Group 118"/>
              <p:cNvGrpSpPr/>
              <p:nvPr/>
            </p:nvGrpSpPr>
            <p:grpSpPr>
              <a:xfrm>
                <a:off x="2906712" y="4846637"/>
                <a:ext cx="762000" cy="796309"/>
                <a:chOff x="1458912" y="1893886"/>
                <a:chExt cx="762000" cy="796309"/>
              </a:xfrm>
            </p:grpSpPr>
            <p:sp>
              <p:nvSpPr>
                <p:cNvPr id="121" name="Rectangle 120"/>
                <p:cNvSpPr/>
                <p:nvPr/>
              </p:nvSpPr>
              <p:spPr bwMode="auto">
                <a:xfrm>
                  <a:off x="1458912" y="1893886"/>
                  <a:ext cx="762000" cy="25841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core</a:t>
                  </a:r>
                </a:p>
              </p:txBody>
            </p:sp>
            <p:sp>
              <p:nvSpPr>
                <p:cNvPr id="122" name="Rectangle 121"/>
                <p:cNvSpPr/>
                <p:nvPr/>
              </p:nvSpPr>
              <p:spPr bwMode="auto">
                <a:xfrm>
                  <a:off x="1458912" y="2160965"/>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L1$</a:t>
                  </a:r>
                </a:p>
              </p:txBody>
            </p:sp>
            <p:sp>
              <p:nvSpPr>
                <p:cNvPr id="123" name="Rectangle 122"/>
                <p:cNvSpPr/>
                <p:nvPr/>
              </p:nvSpPr>
              <p:spPr bwMode="auto">
                <a:xfrm>
                  <a:off x="1458912" y="2431078"/>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L2$</a:t>
                  </a:r>
                </a:p>
              </p:txBody>
            </p:sp>
          </p:grpSp>
          <p:sp>
            <p:nvSpPr>
              <p:cNvPr id="120" name="Rounded Rectangle 119"/>
              <p:cNvSpPr/>
              <p:nvPr/>
            </p:nvSpPr>
            <p:spPr bwMode="auto">
              <a:xfrm>
                <a:off x="2909886" y="5838928"/>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grpSp>
        <p:cxnSp>
          <p:nvCxnSpPr>
            <p:cNvPr id="81" name="Straight Arrow Connector 80"/>
            <p:cNvCxnSpPr>
              <a:stCxn id="135" idx="2"/>
            </p:cNvCxnSpPr>
            <p:nvPr/>
          </p:nvCxnSpPr>
          <p:spPr bwMode="auto">
            <a:xfrm>
              <a:off x="1373779" y="3036269"/>
              <a:ext cx="147746" cy="597636"/>
            </a:xfrm>
            <a:prstGeom prst="straightConnector1">
              <a:avLst/>
            </a:prstGeom>
            <a:noFill/>
            <a:ln w="19050" cap="flat" cmpd="sng" algn="ctr">
              <a:solidFill>
                <a:srgbClr val="080808"/>
              </a:solidFill>
              <a:prstDash val="solid"/>
              <a:round/>
              <a:headEnd type="arrow" w="med" len="med"/>
              <a:tailEnd type="arrow"/>
            </a:ln>
            <a:effectLst/>
          </p:spPr>
        </p:cxnSp>
        <p:cxnSp>
          <p:nvCxnSpPr>
            <p:cNvPr id="82" name="Straight Arrow Connector 81"/>
            <p:cNvCxnSpPr>
              <a:stCxn id="133" idx="2"/>
            </p:cNvCxnSpPr>
            <p:nvPr/>
          </p:nvCxnSpPr>
          <p:spPr bwMode="auto">
            <a:xfrm flipH="1">
              <a:off x="2091683" y="3036269"/>
              <a:ext cx="190147" cy="597636"/>
            </a:xfrm>
            <a:prstGeom prst="straightConnector1">
              <a:avLst/>
            </a:prstGeom>
            <a:noFill/>
            <a:ln w="19050" cap="flat" cmpd="sng" algn="ctr">
              <a:solidFill>
                <a:srgbClr val="080808"/>
              </a:solidFill>
              <a:prstDash val="solid"/>
              <a:round/>
              <a:headEnd type="arrow" w="med" len="med"/>
              <a:tailEnd type="arrow"/>
            </a:ln>
            <a:effectLst/>
          </p:spPr>
        </p:cxnSp>
        <p:cxnSp>
          <p:nvCxnSpPr>
            <p:cNvPr id="83" name="Straight Arrow Connector 82"/>
            <p:cNvCxnSpPr>
              <a:stCxn id="131" idx="2"/>
              <a:endCxn id="142" idx="0"/>
            </p:cNvCxnSpPr>
            <p:nvPr/>
          </p:nvCxnSpPr>
          <p:spPr bwMode="auto">
            <a:xfrm flipH="1">
              <a:off x="3991780" y="3059041"/>
              <a:ext cx="449087" cy="574864"/>
            </a:xfrm>
            <a:prstGeom prst="straightConnector1">
              <a:avLst/>
            </a:prstGeom>
            <a:noFill/>
            <a:ln w="19050" cap="flat" cmpd="sng" algn="ctr">
              <a:solidFill>
                <a:srgbClr val="080808"/>
              </a:solidFill>
              <a:prstDash val="solid"/>
              <a:round/>
              <a:headEnd type="arrow" w="med" len="med"/>
              <a:tailEnd type="arrow"/>
            </a:ln>
            <a:effectLst/>
          </p:spPr>
        </p:cxnSp>
        <p:grpSp>
          <p:nvGrpSpPr>
            <p:cNvPr id="84" name="Group 83"/>
            <p:cNvGrpSpPr/>
            <p:nvPr/>
          </p:nvGrpSpPr>
          <p:grpSpPr>
            <a:xfrm>
              <a:off x="1867906" y="4758921"/>
              <a:ext cx="1011417" cy="1524000"/>
              <a:chOff x="2762140" y="4694237"/>
              <a:chExt cx="1011417" cy="1524000"/>
            </a:xfrm>
          </p:grpSpPr>
          <p:sp>
            <p:nvSpPr>
              <p:cNvPr id="112" name="Rectangle 111"/>
              <p:cNvSpPr/>
              <p:nvPr/>
            </p:nvSpPr>
            <p:spPr bwMode="auto">
              <a:xfrm>
                <a:off x="2762140" y="4694237"/>
                <a:ext cx="1011417" cy="1524000"/>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grpSp>
            <p:nvGrpSpPr>
              <p:cNvPr id="113" name="Group 112"/>
              <p:cNvGrpSpPr/>
              <p:nvPr/>
            </p:nvGrpSpPr>
            <p:grpSpPr>
              <a:xfrm>
                <a:off x="2906712" y="4846637"/>
                <a:ext cx="762000" cy="796309"/>
                <a:chOff x="1458912" y="1893886"/>
                <a:chExt cx="762000" cy="796309"/>
              </a:xfrm>
            </p:grpSpPr>
            <p:sp>
              <p:nvSpPr>
                <p:cNvPr id="115" name="Rectangle 114"/>
                <p:cNvSpPr/>
                <p:nvPr/>
              </p:nvSpPr>
              <p:spPr bwMode="auto">
                <a:xfrm>
                  <a:off x="1458912" y="1893886"/>
                  <a:ext cx="762000" cy="25841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core</a:t>
                  </a:r>
                </a:p>
              </p:txBody>
            </p:sp>
            <p:sp>
              <p:nvSpPr>
                <p:cNvPr id="116" name="Rectangle 115"/>
                <p:cNvSpPr/>
                <p:nvPr/>
              </p:nvSpPr>
              <p:spPr bwMode="auto">
                <a:xfrm>
                  <a:off x="1458912" y="2160965"/>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L1$</a:t>
                  </a:r>
                </a:p>
              </p:txBody>
            </p:sp>
            <p:sp>
              <p:nvSpPr>
                <p:cNvPr id="117" name="Rectangle 116"/>
                <p:cNvSpPr/>
                <p:nvPr/>
              </p:nvSpPr>
              <p:spPr bwMode="auto">
                <a:xfrm>
                  <a:off x="1458912" y="2431078"/>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L2$</a:t>
                  </a:r>
                </a:p>
              </p:txBody>
            </p:sp>
          </p:grpSp>
          <p:sp>
            <p:nvSpPr>
              <p:cNvPr id="114" name="Rounded Rectangle 113"/>
              <p:cNvSpPr/>
              <p:nvPr/>
            </p:nvSpPr>
            <p:spPr bwMode="auto">
              <a:xfrm>
                <a:off x="2906712" y="5837237"/>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grpSp>
        <p:sp>
          <p:nvSpPr>
            <p:cNvPr id="85" name="Rectangle 84"/>
            <p:cNvSpPr/>
            <p:nvPr/>
          </p:nvSpPr>
          <p:spPr bwMode="auto">
            <a:xfrm>
              <a:off x="3497823" y="4776414"/>
              <a:ext cx="1011417" cy="1524000"/>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grpSp>
          <p:nvGrpSpPr>
            <p:cNvPr id="86" name="Group 85"/>
            <p:cNvGrpSpPr/>
            <p:nvPr/>
          </p:nvGrpSpPr>
          <p:grpSpPr>
            <a:xfrm>
              <a:off x="3642395" y="4928814"/>
              <a:ext cx="762000" cy="796309"/>
              <a:chOff x="1458912" y="1893886"/>
              <a:chExt cx="762000" cy="796309"/>
            </a:xfrm>
          </p:grpSpPr>
          <p:sp>
            <p:nvSpPr>
              <p:cNvPr id="109" name="Rectangle 108"/>
              <p:cNvSpPr/>
              <p:nvPr/>
            </p:nvSpPr>
            <p:spPr bwMode="auto">
              <a:xfrm>
                <a:off x="1458912" y="1893886"/>
                <a:ext cx="762000" cy="25841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core</a:t>
                </a:r>
              </a:p>
            </p:txBody>
          </p:sp>
          <p:sp>
            <p:nvSpPr>
              <p:cNvPr id="110" name="Rectangle 109"/>
              <p:cNvSpPr/>
              <p:nvPr/>
            </p:nvSpPr>
            <p:spPr bwMode="auto">
              <a:xfrm>
                <a:off x="1458912" y="2160965"/>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L1$</a:t>
                </a:r>
              </a:p>
            </p:txBody>
          </p:sp>
          <p:sp>
            <p:nvSpPr>
              <p:cNvPr id="111" name="Rectangle 110"/>
              <p:cNvSpPr/>
              <p:nvPr/>
            </p:nvSpPr>
            <p:spPr bwMode="auto">
              <a:xfrm>
                <a:off x="1458912" y="2431078"/>
                <a:ext cx="762000" cy="259117"/>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L2$</a:t>
                </a:r>
              </a:p>
            </p:txBody>
          </p:sp>
        </p:grpSp>
        <p:sp>
          <p:nvSpPr>
            <p:cNvPr id="87" name="Rectangle 86"/>
            <p:cNvSpPr/>
            <p:nvPr/>
          </p:nvSpPr>
          <p:spPr bwMode="auto">
            <a:xfrm>
              <a:off x="5029791" y="5019817"/>
              <a:ext cx="1187832" cy="1261413"/>
            </a:xfrm>
            <a:prstGeom prst="rect">
              <a:avLst/>
            </a:prstGeom>
            <a:solidFill>
              <a:srgbClr val="FFCC99"/>
            </a:solidFill>
            <a:ln w="12700" cap="flat" cmpd="sng" algn="ctr">
              <a:solidFill>
                <a:srgbClr val="080808"/>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000000"/>
                </a:solidFill>
              </a:endParaRPr>
            </a:p>
          </p:txBody>
        </p:sp>
        <p:sp>
          <p:nvSpPr>
            <p:cNvPr id="88" name="Rectangle 87"/>
            <p:cNvSpPr/>
            <p:nvPr/>
          </p:nvSpPr>
          <p:spPr bwMode="auto">
            <a:xfrm>
              <a:off x="5130405" y="5233666"/>
              <a:ext cx="990600" cy="4003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network</a:t>
              </a:r>
            </a:p>
          </p:txBody>
        </p:sp>
        <p:cxnSp>
          <p:nvCxnSpPr>
            <p:cNvPr id="89" name="Straight Arrow Connector 88"/>
            <p:cNvCxnSpPr>
              <a:endCxn id="118" idx="0"/>
            </p:cNvCxnSpPr>
            <p:nvPr/>
          </p:nvCxnSpPr>
          <p:spPr bwMode="auto">
            <a:xfrm flipH="1">
              <a:off x="797927" y="4145604"/>
              <a:ext cx="723598" cy="611626"/>
            </a:xfrm>
            <a:prstGeom prst="straightConnector1">
              <a:avLst/>
            </a:prstGeom>
            <a:noFill/>
            <a:ln w="19050" cap="flat" cmpd="sng" algn="ctr">
              <a:solidFill>
                <a:srgbClr val="080808"/>
              </a:solidFill>
              <a:prstDash val="solid"/>
              <a:round/>
              <a:headEnd type="none" w="med" len="med"/>
              <a:tailEnd type="arrow"/>
            </a:ln>
            <a:effectLst/>
          </p:spPr>
        </p:cxnSp>
        <p:cxnSp>
          <p:nvCxnSpPr>
            <p:cNvPr id="90" name="Straight Arrow Connector 89"/>
            <p:cNvCxnSpPr>
              <a:endCxn id="112" idx="0"/>
            </p:cNvCxnSpPr>
            <p:nvPr/>
          </p:nvCxnSpPr>
          <p:spPr bwMode="auto">
            <a:xfrm>
              <a:off x="1976624" y="4144450"/>
              <a:ext cx="396991" cy="614471"/>
            </a:xfrm>
            <a:prstGeom prst="straightConnector1">
              <a:avLst/>
            </a:prstGeom>
            <a:noFill/>
            <a:ln w="19050" cap="flat" cmpd="sng" algn="ctr">
              <a:solidFill>
                <a:srgbClr val="080808"/>
              </a:solidFill>
              <a:prstDash val="solid"/>
              <a:round/>
              <a:headEnd type="none" w="med" len="med"/>
              <a:tailEnd type="arrow"/>
            </a:ln>
            <a:effectLst/>
          </p:spPr>
        </p:cxnSp>
        <p:cxnSp>
          <p:nvCxnSpPr>
            <p:cNvPr id="91" name="Straight Arrow Connector 90"/>
            <p:cNvCxnSpPr>
              <a:stCxn id="142" idx="2"/>
              <a:endCxn id="85" idx="0"/>
            </p:cNvCxnSpPr>
            <p:nvPr/>
          </p:nvCxnSpPr>
          <p:spPr bwMode="auto">
            <a:xfrm>
              <a:off x="3991780" y="4162052"/>
              <a:ext cx="11752" cy="614362"/>
            </a:xfrm>
            <a:prstGeom prst="straightConnector1">
              <a:avLst/>
            </a:prstGeom>
            <a:noFill/>
            <a:ln w="19050" cap="flat" cmpd="sng" algn="ctr">
              <a:solidFill>
                <a:srgbClr val="080808"/>
              </a:solidFill>
              <a:prstDash val="solid"/>
              <a:round/>
              <a:headEnd type="none" w="med" len="med"/>
              <a:tailEnd type="arrow"/>
            </a:ln>
            <a:effectLst/>
          </p:spPr>
        </p:cxnSp>
        <p:sp>
          <p:nvSpPr>
            <p:cNvPr id="92" name="TextBox 91"/>
            <p:cNvSpPr txBox="1"/>
            <p:nvPr/>
          </p:nvSpPr>
          <p:spPr>
            <a:xfrm>
              <a:off x="1300891" y="5591975"/>
              <a:ext cx="595035" cy="349968"/>
            </a:xfrm>
            <a:prstGeom prst="rect">
              <a:avLst/>
            </a:prstGeom>
            <a:noFill/>
          </p:spPr>
          <p:txBody>
            <a:bodyPr wrap="none" rtlCol="0">
              <a:spAutoFit/>
            </a:bodyPr>
            <a:lstStyle/>
            <a:p>
              <a:pPr defTabSz="457010"/>
              <a:r>
                <a:rPr lang="en-US" dirty="0" smtClean="0">
                  <a:solidFill>
                    <a:srgbClr val="000000"/>
                  </a:solidFill>
                </a:rPr>
                <a:t>MPI</a:t>
              </a:r>
            </a:p>
          </p:txBody>
        </p:sp>
        <p:sp>
          <p:nvSpPr>
            <p:cNvPr id="93" name="Rounded Rectangle 92"/>
            <p:cNvSpPr/>
            <p:nvPr/>
          </p:nvSpPr>
          <p:spPr bwMode="auto">
            <a:xfrm>
              <a:off x="5244705" y="5942620"/>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sp>
          <p:nvSpPr>
            <p:cNvPr id="94" name="Rounded Rectangle 93"/>
            <p:cNvSpPr/>
            <p:nvPr/>
          </p:nvSpPr>
          <p:spPr bwMode="auto">
            <a:xfrm>
              <a:off x="3622532" y="5941943"/>
              <a:ext cx="762000" cy="267431"/>
            </a:xfrm>
            <a:prstGeom prst="roundRect">
              <a:avLst/>
            </a:prstGeom>
            <a:solidFill>
              <a:srgbClr val="CC66FF"/>
            </a:solidFill>
            <a:ln w="12700" cap="flat" cmpd="sng" algn="ctr">
              <a:solidFill>
                <a:srgbClr val="080808"/>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sz="1600" dirty="0" smtClean="0">
                  <a:solidFill>
                    <a:srgbClr val="000000"/>
                  </a:solidFill>
                </a:rPr>
                <a:t>PSK</a:t>
              </a:r>
            </a:p>
          </p:txBody>
        </p:sp>
        <p:cxnSp>
          <p:nvCxnSpPr>
            <p:cNvPr id="95" name="Straight Arrow Connector 94"/>
            <p:cNvCxnSpPr>
              <a:stCxn id="94" idx="3"/>
              <a:endCxn id="93" idx="1"/>
            </p:cNvCxnSpPr>
            <p:nvPr/>
          </p:nvCxnSpPr>
          <p:spPr bwMode="auto">
            <a:xfrm>
              <a:off x="4384532" y="6075659"/>
              <a:ext cx="860173" cy="677"/>
            </a:xfrm>
            <a:prstGeom prst="straightConnector1">
              <a:avLst/>
            </a:prstGeom>
            <a:noFill/>
            <a:ln w="19050" cap="flat" cmpd="sng" algn="ctr">
              <a:solidFill>
                <a:srgbClr val="080808"/>
              </a:solidFill>
              <a:prstDash val="solid"/>
              <a:round/>
              <a:headEnd type="arrow" w="med" len="med"/>
              <a:tailEnd type="arrow"/>
            </a:ln>
            <a:effectLst/>
          </p:spPr>
        </p:cxnSp>
        <p:cxnSp>
          <p:nvCxnSpPr>
            <p:cNvPr id="96" name="Straight Arrow Connector 95"/>
            <p:cNvCxnSpPr/>
            <p:nvPr/>
          </p:nvCxnSpPr>
          <p:spPr bwMode="auto">
            <a:xfrm>
              <a:off x="2768099" y="6071745"/>
              <a:ext cx="860173" cy="677"/>
            </a:xfrm>
            <a:prstGeom prst="straightConnector1">
              <a:avLst/>
            </a:prstGeom>
            <a:noFill/>
            <a:ln w="19050" cap="flat" cmpd="sng" algn="ctr">
              <a:solidFill>
                <a:srgbClr val="080808"/>
              </a:solidFill>
              <a:prstDash val="solid"/>
              <a:round/>
              <a:headEnd type="arrow" w="med" len="med"/>
              <a:tailEnd type="arrow"/>
            </a:ln>
            <a:effectLst/>
          </p:spPr>
        </p:cxnSp>
        <p:cxnSp>
          <p:nvCxnSpPr>
            <p:cNvPr id="97" name="Straight Arrow Connector 96"/>
            <p:cNvCxnSpPr/>
            <p:nvPr/>
          </p:nvCxnSpPr>
          <p:spPr bwMode="auto">
            <a:xfrm>
              <a:off x="1221095" y="6052092"/>
              <a:ext cx="786756" cy="677"/>
            </a:xfrm>
            <a:prstGeom prst="straightConnector1">
              <a:avLst/>
            </a:prstGeom>
            <a:noFill/>
            <a:ln w="19050" cap="flat" cmpd="sng" algn="ctr">
              <a:solidFill>
                <a:srgbClr val="080808"/>
              </a:solidFill>
              <a:prstDash val="solid"/>
              <a:round/>
              <a:headEnd type="arrow" w="med" len="med"/>
              <a:tailEnd type="arrow"/>
            </a:ln>
            <a:effectLst/>
          </p:spPr>
        </p:cxnSp>
        <p:sp>
          <p:nvSpPr>
            <p:cNvPr id="98" name="TextBox 97"/>
            <p:cNvSpPr txBox="1"/>
            <p:nvPr/>
          </p:nvSpPr>
          <p:spPr>
            <a:xfrm>
              <a:off x="4143417" y="4435924"/>
              <a:ext cx="1984839" cy="321306"/>
            </a:xfrm>
            <a:prstGeom prst="rect">
              <a:avLst/>
            </a:prstGeom>
            <a:noFill/>
          </p:spPr>
          <p:txBody>
            <a:bodyPr wrap="none" rtlCol="0">
              <a:spAutoFit/>
            </a:bodyPr>
            <a:lstStyle/>
            <a:p>
              <a:pPr defTabSz="457010"/>
              <a:r>
                <a:rPr lang="en-US" sz="1600" dirty="0">
                  <a:solidFill>
                    <a:srgbClr val="FFFFFF">
                      <a:lumMod val="50000"/>
                    </a:srgbClr>
                  </a:solidFill>
                </a:rPr>
                <a:t>l</a:t>
              </a:r>
              <a:r>
                <a:rPr lang="en-US" sz="1600" dirty="0" smtClean="0">
                  <a:solidFill>
                    <a:srgbClr val="FFFFFF">
                      <a:lumMod val="50000"/>
                    </a:srgbClr>
                  </a:solidFill>
                </a:rPr>
                <a:t>ogical process (LP)</a:t>
              </a:r>
            </a:p>
          </p:txBody>
        </p:sp>
        <p:sp>
          <p:nvSpPr>
            <p:cNvPr id="99" name="TextBox 98"/>
            <p:cNvSpPr txBox="1"/>
            <p:nvPr/>
          </p:nvSpPr>
          <p:spPr>
            <a:xfrm>
              <a:off x="6000256" y="4722301"/>
              <a:ext cx="434734" cy="321306"/>
            </a:xfrm>
            <a:prstGeom prst="rect">
              <a:avLst/>
            </a:prstGeom>
            <a:noFill/>
          </p:spPr>
          <p:txBody>
            <a:bodyPr wrap="none" rtlCol="0">
              <a:spAutoFit/>
            </a:bodyPr>
            <a:lstStyle/>
            <a:p>
              <a:pPr defTabSz="457010"/>
              <a:r>
                <a:rPr lang="en-US" sz="1600" dirty="0" smtClean="0">
                  <a:solidFill>
                    <a:srgbClr val="FFFFFF">
                      <a:lumMod val="50000"/>
                    </a:srgbClr>
                  </a:solidFill>
                </a:rPr>
                <a:t>LP</a:t>
              </a:r>
            </a:p>
          </p:txBody>
        </p:sp>
        <p:sp>
          <p:nvSpPr>
            <p:cNvPr id="100" name="TextBox 99"/>
            <p:cNvSpPr txBox="1"/>
            <p:nvPr/>
          </p:nvSpPr>
          <p:spPr>
            <a:xfrm>
              <a:off x="219423" y="4435924"/>
              <a:ext cx="434734" cy="321306"/>
            </a:xfrm>
            <a:prstGeom prst="rect">
              <a:avLst/>
            </a:prstGeom>
            <a:noFill/>
          </p:spPr>
          <p:txBody>
            <a:bodyPr wrap="none" rtlCol="0">
              <a:spAutoFit/>
            </a:bodyPr>
            <a:lstStyle/>
            <a:p>
              <a:pPr defTabSz="457010"/>
              <a:r>
                <a:rPr lang="en-US" sz="1600" dirty="0" smtClean="0">
                  <a:solidFill>
                    <a:srgbClr val="FFFFFF">
                      <a:lumMod val="50000"/>
                    </a:srgbClr>
                  </a:solidFill>
                </a:rPr>
                <a:t>LP</a:t>
              </a:r>
            </a:p>
          </p:txBody>
        </p:sp>
        <p:sp>
          <p:nvSpPr>
            <p:cNvPr id="101" name="TextBox 100"/>
            <p:cNvSpPr txBox="1"/>
            <p:nvPr/>
          </p:nvSpPr>
          <p:spPr>
            <a:xfrm>
              <a:off x="2614712" y="4437615"/>
              <a:ext cx="434734" cy="321306"/>
            </a:xfrm>
            <a:prstGeom prst="rect">
              <a:avLst/>
            </a:prstGeom>
            <a:noFill/>
          </p:spPr>
          <p:txBody>
            <a:bodyPr wrap="none" rtlCol="0">
              <a:spAutoFit/>
            </a:bodyPr>
            <a:lstStyle/>
            <a:p>
              <a:pPr defTabSz="457010"/>
              <a:r>
                <a:rPr lang="en-US" sz="1600" dirty="0" smtClean="0">
                  <a:solidFill>
                    <a:srgbClr val="FFFFFF">
                      <a:lumMod val="50000"/>
                    </a:srgbClr>
                  </a:solidFill>
                </a:rPr>
                <a:t>LP</a:t>
              </a:r>
            </a:p>
          </p:txBody>
        </p:sp>
        <p:sp>
          <p:nvSpPr>
            <p:cNvPr id="102" name="Right Brace 101"/>
            <p:cNvSpPr/>
            <p:nvPr/>
          </p:nvSpPr>
          <p:spPr bwMode="auto">
            <a:xfrm>
              <a:off x="5244705" y="1660565"/>
              <a:ext cx="307526" cy="2640356"/>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solidFill>
              </a:endParaRPr>
            </a:p>
          </p:txBody>
        </p:sp>
        <p:sp>
          <p:nvSpPr>
            <p:cNvPr id="103" name="TextBox 102"/>
            <p:cNvSpPr txBox="1"/>
            <p:nvPr/>
          </p:nvSpPr>
          <p:spPr>
            <a:xfrm>
              <a:off x="5625705" y="2712419"/>
              <a:ext cx="1249060" cy="607602"/>
            </a:xfrm>
            <a:prstGeom prst="rect">
              <a:avLst/>
            </a:prstGeom>
            <a:noFill/>
          </p:spPr>
          <p:txBody>
            <a:bodyPr wrap="none" rtlCol="0">
              <a:spAutoFit/>
            </a:bodyPr>
            <a:lstStyle/>
            <a:p>
              <a:pPr defTabSz="457010"/>
              <a:r>
                <a:rPr lang="en-US" dirty="0" smtClean="0">
                  <a:solidFill>
                    <a:srgbClr val="FFFFFF">
                      <a:lumMod val="50000"/>
                    </a:srgbClr>
                  </a:solidFill>
                </a:rPr>
                <a:t>Functional</a:t>
              </a:r>
            </a:p>
            <a:p>
              <a:pPr defTabSz="457010"/>
              <a:r>
                <a:rPr lang="en-US" dirty="0">
                  <a:solidFill>
                    <a:srgbClr val="FFFFFF">
                      <a:lumMod val="50000"/>
                    </a:srgbClr>
                  </a:solidFill>
                </a:rPr>
                <a:t>f</a:t>
              </a:r>
              <a:r>
                <a:rPr lang="en-US" dirty="0" smtClean="0">
                  <a:solidFill>
                    <a:srgbClr val="FFFFFF">
                      <a:lumMod val="50000"/>
                    </a:srgbClr>
                  </a:solidFill>
                </a:rPr>
                <a:t>ront-end</a:t>
              </a:r>
            </a:p>
          </p:txBody>
        </p:sp>
        <p:sp>
          <p:nvSpPr>
            <p:cNvPr id="104" name="Right Brace 103"/>
            <p:cNvSpPr/>
            <p:nvPr/>
          </p:nvSpPr>
          <p:spPr bwMode="auto">
            <a:xfrm>
              <a:off x="6564313" y="4758921"/>
              <a:ext cx="310452" cy="1541494"/>
            </a:xfrm>
            <a:prstGeom prst="rightBrace">
              <a:avLst>
                <a:gd name="adj1" fmla="val 43239"/>
                <a:gd name="adj2" fmla="val 50000"/>
              </a:avLst>
            </a:prstGeom>
            <a:noFill/>
            <a:ln w="12700" cap="flat" cmpd="sng" algn="ctr">
              <a:solidFill>
                <a:schemeClr val="tx1">
                  <a:lumMod val="50000"/>
                </a:schemeClr>
              </a:solidFill>
              <a:prstDash val="solid"/>
              <a:round/>
              <a:headEnd type="none" w="med" len="med"/>
              <a:tailEnd type="none"/>
            </a:ln>
            <a:effectLst/>
          </p:spPr>
          <p:txBody>
            <a:bodyPr lIns="91401" tIns="45701" rIns="91401" bIns="45701" spcCol="0" rtlCol="0" anchor="ctr"/>
            <a:lstStyle/>
            <a:p>
              <a:pPr algn="ctr" defTabSz="457010"/>
              <a:endParaRPr lang="en-US">
                <a:solidFill>
                  <a:srgbClr val="FFFFFF"/>
                </a:solidFill>
              </a:endParaRPr>
            </a:p>
          </p:txBody>
        </p:sp>
        <p:sp>
          <p:nvSpPr>
            <p:cNvPr id="105" name="TextBox 104"/>
            <p:cNvSpPr txBox="1"/>
            <p:nvPr/>
          </p:nvSpPr>
          <p:spPr>
            <a:xfrm>
              <a:off x="6899015" y="5234613"/>
              <a:ext cx="1133644" cy="607602"/>
            </a:xfrm>
            <a:prstGeom prst="rect">
              <a:avLst/>
            </a:prstGeom>
            <a:noFill/>
          </p:spPr>
          <p:txBody>
            <a:bodyPr wrap="none" rtlCol="0">
              <a:spAutoFit/>
            </a:bodyPr>
            <a:lstStyle/>
            <a:p>
              <a:pPr defTabSz="457010"/>
              <a:r>
                <a:rPr lang="en-US" dirty="0" smtClean="0">
                  <a:solidFill>
                    <a:srgbClr val="FFFFFF">
                      <a:lumMod val="50000"/>
                    </a:srgbClr>
                  </a:solidFill>
                </a:rPr>
                <a:t>Timing</a:t>
              </a:r>
            </a:p>
            <a:p>
              <a:pPr defTabSz="457010"/>
              <a:r>
                <a:rPr lang="en-US" dirty="0">
                  <a:solidFill>
                    <a:srgbClr val="FFFFFF">
                      <a:lumMod val="50000"/>
                    </a:srgbClr>
                  </a:solidFill>
                </a:rPr>
                <a:t>b</a:t>
              </a:r>
              <a:r>
                <a:rPr lang="en-US" dirty="0" smtClean="0">
                  <a:solidFill>
                    <a:srgbClr val="FFFFFF">
                      <a:lumMod val="50000"/>
                    </a:srgbClr>
                  </a:solidFill>
                </a:rPr>
                <a:t>ack-end</a:t>
              </a:r>
            </a:p>
          </p:txBody>
        </p:sp>
        <p:sp>
          <p:nvSpPr>
            <p:cNvPr id="106" name="TextBox 105"/>
            <p:cNvSpPr txBox="1"/>
            <p:nvPr/>
          </p:nvSpPr>
          <p:spPr>
            <a:xfrm>
              <a:off x="2200018" y="3256413"/>
              <a:ext cx="845103" cy="321306"/>
            </a:xfrm>
            <a:prstGeom prst="rect">
              <a:avLst/>
            </a:prstGeom>
            <a:noFill/>
          </p:spPr>
          <p:txBody>
            <a:bodyPr wrap="none" rtlCol="0">
              <a:spAutoFit/>
            </a:bodyPr>
            <a:lstStyle/>
            <a:p>
              <a:pPr defTabSz="457010"/>
              <a:r>
                <a:rPr lang="en-US" sz="1600" dirty="0" smtClean="0">
                  <a:solidFill>
                    <a:srgbClr val="000000"/>
                  </a:solidFill>
                </a:rPr>
                <a:t>TCP/IP</a:t>
              </a:r>
            </a:p>
          </p:txBody>
        </p:sp>
        <p:sp>
          <p:nvSpPr>
            <p:cNvPr id="107" name="TextBox 106"/>
            <p:cNvSpPr txBox="1"/>
            <p:nvPr/>
          </p:nvSpPr>
          <p:spPr>
            <a:xfrm>
              <a:off x="2126443" y="4166248"/>
              <a:ext cx="1611339" cy="321306"/>
            </a:xfrm>
            <a:prstGeom prst="rect">
              <a:avLst/>
            </a:prstGeom>
            <a:noFill/>
          </p:spPr>
          <p:txBody>
            <a:bodyPr wrap="none" rtlCol="0">
              <a:spAutoFit/>
            </a:bodyPr>
            <a:lstStyle/>
            <a:p>
              <a:pPr defTabSz="457010"/>
              <a:r>
                <a:rPr lang="en-US" sz="1600" dirty="0">
                  <a:solidFill>
                    <a:srgbClr val="000000"/>
                  </a:solidFill>
                </a:rPr>
                <a:t>s</a:t>
              </a:r>
              <a:r>
                <a:rPr lang="en-US" sz="1600" dirty="0" smtClean="0">
                  <a:solidFill>
                    <a:srgbClr val="000000"/>
                  </a:solidFill>
                </a:rPr>
                <a:t>hared memory</a:t>
              </a:r>
            </a:p>
          </p:txBody>
        </p:sp>
        <p:sp>
          <p:nvSpPr>
            <p:cNvPr id="108" name="TextBox 107"/>
            <p:cNvSpPr txBox="1"/>
            <p:nvPr/>
          </p:nvSpPr>
          <p:spPr>
            <a:xfrm>
              <a:off x="4155268" y="1745923"/>
              <a:ext cx="761747" cy="349968"/>
            </a:xfrm>
            <a:prstGeom prst="rect">
              <a:avLst/>
            </a:prstGeom>
            <a:noFill/>
          </p:spPr>
          <p:txBody>
            <a:bodyPr wrap="none" rtlCol="0">
              <a:spAutoFit/>
            </a:bodyPr>
            <a:lstStyle/>
            <a:p>
              <a:pPr defTabSz="457010"/>
              <a:r>
                <a:rPr lang="en-US" dirty="0" err="1" smtClean="0">
                  <a:solidFill>
                    <a:srgbClr val="000000"/>
                  </a:solidFill>
                </a:rPr>
                <a:t>QSim</a:t>
              </a:r>
              <a:endParaRPr lang="en-US" dirty="0" smtClean="0">
                <a:solidFill>
                  <a:srgbClr val="000000"/>
                </a:solidFill>
              </a:endParaRPr>
            </a:p>
          </p:txBody>
        </p:sp>
      </p:gr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23</a:t>
            </a:fld>
            <a:endParaRPr lang="en-US">
              <a:solidFill>
                <a:srgbClr val="E5FFFF"/>
              </a:solidFill>
            </a:endParaRPr>
          </a:p>
        </p:txBody>
      </p:sp>
    </p:spTree>
    <p:extLst>
      <p:ext uri="{BB962C8B-B14F-4D97-AF65-F5344CB8AC3E}">
        <p14:creationId xmlns:p14="http://schemas.microsoft.com/office/powerpoint/2010/main" val="24428761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468316" y="198441"/>
            <a:ext cx="9070975" cy="785813"/>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3600" dirty="0"/>
              <a:t>Simulation Kernel (2/2)</a:t>
            </a:r>
          </a:p>
        </p:txBody>
      </p:sp>
      <p:sp>
        <p:nvSpPr>
          <p:cNvPr id="12290" name="Rectangle 2"/>
          <p:cNvSpPr>
            <a:spLocks noGrp="1" noChangeArrowheads="1"/>
          </p:cNvSpPr>
          <p:nvPr>
            <p:ph idx="1"/>
          </p:nvPr>
        </p:nvSpPr>
        <p:spPr>
          <a:xfrm>
            <a:off x="468316" y="1036637"/>
            <a:ext cx="9070975" cy="5882323"/>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800" dirty="0"/>
              <a:t>Interface</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Component functions</a:t>
            </a:r>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create / connect components</a:t>
            </a:r>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send output</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Clock functions</a:t>
            </a:r>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create </a:t>
            </a:r>
            <a:r>
              <a:rPr lang="en-US" dirty="0" smtClean="0"/>
              <a:t>clocks</a:t>
            </a:r>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r</a:t>
            </a:r>
            <a:r>
              <a:rPr lang="en-US" dirty="0" smtClean="0"/>
              <a:t>egister component with clock</a:t>
            </a:r>
            <a:endParaRPr lang="en-US" dirty="0"/>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Support for dynamic voltage frequency scaling (DVFS)</a:t>
            </a:r>
            <a:endParaRPr lang="en-US" dirty="0"/>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Simulation functions</a:t>
            </a:r>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start / stop simulation</a:t>
            </a:r>
          </a:p>
          <a:p>
            <a:pPr marL="1294862" lvl="2" indent="-287219">
              <a:buSzPct val="75000"/>
              <a:buFont typeface="Symbol"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statistics</a:t>
            </a:r>
          </a:p>
          <a:p>
            <a:pPr marL="863242" lvl="1" indent="-323716">
              <a:buSzPct val="45000"/>
              <a:buNone/>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endParaRPr lang="en-US" sz="1000" dirty="0"/>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800" dirty="0"/>
              <a:t>Encapsulated part</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PDES engine: event management, event handling, inter-process communication, synchronization algorithms</a:t>
            </a:r>
          </a:p>
        </p:txBody>
      </p:sp>
      <p:pic>
        <p:nvPicPr>
          <p:cNvPr id="5" name="Picture 4"/>
          <p:cNvPicPr>
            <a:picLocks noChangeAspect="1"/>
          </p:cNvPicPr>
          <p:nvPr/>
        </p:nvPicPr>
        <p:blipFill>
          <a:blip r:embed="rId3"/>
          <a:stretch>
            <a:fillRect/>
          </a:stretch>
        </p:blipFill>
        <p:spPr>
          <a:xfrm>
            <a:off x="6731299" y="1856357"/>
            <a:ext cx="2278104" cy="1401910"/>
          </a:xfrm>
          <a:prstGeom prst="rect">
            <a:avLst/>
          </a:prstGeom>
        </p:spPr>
      </p:pic>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24</a:t>
            </a:fld>
            <a:endParaRPr lang="en-US">
              <a:solidFill>
                <a:srgbClr val="E5FFFF"/>
              </a:solidFill>
            </a:endParaRPr>
          </a:p>
        </p:txBody>
      </p:sp>
    </p:spTree>
    <p:extLst>
      <p:ext uri="{BB962C8B-B14F-4D97-AF65-F5344CB8AC3E}">
        <p14:creationId xmlns:p14="http://schemas.microsoft.com/office/powerpoint/2010/main" val="647608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503242" y="307975"/>
            <a:ext cx="9070975" cy="1250950"/>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Manifold Execution Model and System Architecture</a:t>
            </a:r>
          </a:p>
        </p:txBody>
      </p:sp>
      <p:sp>
        <p:nvSpPr>
          <p:cNvPr id="5122" name="Rectangle 2"/>
          <p:cNvSpPr>
            <a:spLocks noGrp="1" noChangeArrowheads="1"/>
          </p:cNvSpPr>
          <p:nvPr>
            <p:ph idx="1"/>
          </p:nvPr>
        </p:nvSpPr>
        <p:spPr>
          <a:xfrm>
            <a:off x="468312" y="2179637"/>
            <a:ext cx="9070975" cy="4241800"/>
          </a:xfrm>
          <a:ln/>
        </p:spPr>
        <p:txBody>
          <a:bodyPr/>
          <a:lstStyle/>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Execution model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Software architecture</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Simulation kernel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solidFill>
                  <a:srgbClr val="3366FF"/>
                </a:solidFill>
              </a:rPr>
              <a:t>Manifold component</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Building system models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25</a:t>
            </a:fld>
            <a:endParaRPr lang="en-US">
              <a:solidFill>
                <a:srgbClr val="E5FFFF"/>
              </a:solidFill>
            </a:endParaRPr>
          </a:p>
        </p:txBody>
      </p:sp>
    </p:spTree>
    <p:extLst>
      <p:ext uri="{BB962C8B-B14F-4D97-AF65-F5344CB8AC3E}">
        <p14:creationId xmlns:p14="http://schemas.microsoft.com/office/powerpoint/2010/main" val="4056922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5"/>
            <a:ext cx="9373581" cy="591455"/>
          </a:xfrm>
        </p:spPr>
        <p:txBody>
          <a:bodyPr/>
          <a:lstStyle/>
          <a:p>
            <a:r>
              <a:rPr lang="en-US" sz="3200" dirty="0" smtClean="0"/>
              <a:t>Operational Model of a Component (1/3)</a:t>
            </a:r>
            <a:endParaRPr lang="en-US" sz="3200" dirty="0"/>
          </a:p>
        </p:txBody>
      </p:sp>
      <p:sp>
        <p:nvSpPr>
          <p:cNvPr id="3" name="Content Placeholder 2"/>
          <p:cNvSpPr>
            <a:spLocks noGrp="1"/>
          </p:cNvSpPr>
          <p:nvPr>
            <p:ph idx="1"/>
          </p:nvPr>
        </p:nvSpPr>
        <p:spPr>
          <a:xfrm>
            <a:off x="303691" y="857693"/>
            <a:ext cx="9382331" cy="3348547"/>
          </a:xfrm>
        </p:spPr>
        <p:txBody>
          <a:bodyPr/>
          <a:lstStyle/>
          <a:p>
            <a:pPr>
              <a:spcBef>
                <a:spcPts val="1200"/>
              </a:spcBef>
            </a:pPr>
            <a:r>
              <a:rPr lang="en-US" sz="2400" dirty="0" smtClean="0"/>
              <a:t>Component is connected to other components via links</a:t>
            </a:r>
          </a:p>
          <a:p>
            <a:pPr>
              <a:spcBef>
                <a:spcPts val="1200"/>
              </a:spcBef>
            </a:pPr>
            <a:r>
              <a:rPr lang="en-US" sz="2400" dirty="0" smtClean="0"/>
              <a:t>For each input port, there should be an event handler</a:t>
            </a:r>
          </a:p>
          <a:p>
            <a:pPr>
              <a:spcBef>
                <a:spcPts val="1200"/>
              </a:spcBef>
            </a:pPr>
            <a:r>
              <a:rPr lang="en-US" sz="2400" dirty="0" smtClean="0"/>
              <a:t>Can register one or two functions with a clock; registered functions are called every clock cycle</a:t>
            </a:r>
          </a:p>
          <a:p>
            <a:pPr>
              <a:spcBef>
                <a:spcPts val="1200"/>
              </a:spcBef>
            </a:pPr>
            <a:r>
              <a:rPr lang="en-US" sz="2400" dirty="0" smtClean="0"/>
              <a:t>For output, use </a:t>
            </a:r>
            <a:r>
              <a:rPr lang="en-US" sz="2400" dirty="0" smtClean="0">
                <a:solidFill>
                  <a:srgbClr val="0000FF"/>
                </a:solidFill>
              </a:rPr>
              <a:t>Send()</a:t>
            </a:r>
          </a:p>
          <a:p>
            <a:pPr lvl="1"/>
            <a:r>
              <a:rPr lang="en-US" dirty="0" smtClean="0"/>
              <a:t>Paradigm shift: OO </a:t>
            </a:r>
            <a:r>
              <a:rPr lang="en-US" dirty="0" smtClean="0">
                <a:sym typeface="Wingdings" pitchFamily="2" charset="2"/>
              </a:rPr>
              <a:t>event-driven</a:t>
            </a:r>
            <a:r>
              <a:rPr lang="en-US" dirty="0" smtClean="0"/>
              <a:t> </a:t>
            </a:r>
          </a:p>
          <a:p>
            <a:pPr lvl="2"/>
            <a:r>
              <a:rPr lang="en-US" dirty="0" smtClean="0"/>
              <a:t>Instead of comp-&gt;function(data), call Send(data)</a:t>
            </a:r>
          </a:p>
          <a:p>
            <a:pPr lvl="2"/>
            <a:r>
              <a:rPr lang="en-US" dirty="0" smtClean="0"/>
              <a:t>No method invocation: comp-&gt;function()</a:t>
            </a:r>
          </a:p>
          <a:p>
            <a:pPr lvl="2"/>
            <a:r>
              <a:rPr lang="en-US" dirty="0" smtClean="0"/>
              <a:t>May not even have a valid pointer: component could be in another process</a:t>
            </a:r>
          </a:p>
          <a:p>
            <a:pPr lvl="1"/>
            <a:r>
              <a:rPr lang="en-US" dirty="0" smtClean="0"/>
              <a:t>Kernel ensures receiver’s handler is called at the right moment</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26</a:t>
            </a:fld>
            <a:endParaRPr lang="en-US">
              <a:solidFill>
                <a:srgbClr val="E5FFFF"/>
              </a:solidFill>
            </a:endParaRPr>
          </a:p>
        </p:txBody>
      </p:sp>
      <p:grpSp>
        <p:nvGrpSpPr>
          <p:cNvPr id="38" name="Group 37"/>
          <p:cNvGrpSpPr/>
          <p:nvPr/>
        </p:nvGrpSpPr>
        <p:grpSpPr>
          <a:xfrm>
            <a:off x="1069002" y="5397400"/>
            <a:ext cx="7147560" cy="1674744"/>
            <a:chOff x="1069002" y="5092600"/>
            <a:chExt cx="7147560" cy="1674744"/>
          </a:xfrm>
        </p:grpSpPr>
        <p:cxnSp>
          <p:nvCxnSpPr>
            <p:cNvPr id="8" name="Straight Arrow Connector 7"/>
            <p:cNvCxnSpPr/>
            <p:nvPr/>
          </p:nvCxnSpPr>
          <p:spPr bwMode="auto">
            <a:xfrm>
              <a:off x="2455842" y="6586120"/>
              <a:ext cx="929640" cy="0"/>
            </a:xfrm>
            <a:prstGeom prst="straightConnector1">
              <a:avLst/>
            </a:prstGeom>
            <a:noFill/>
            <a:ln w="38100" cap="flat" cmpd="sng" algn="ctr">
              <a:solidFill>
                <a:srgbClr val="080808"/>
              </a:solidFill>
              <a:prstDash val="solid"/>
              <a:round/>
              <a:headEnd type="none" w="med" len="med"/>
              <a:tailEnd type="arrow"/>
            </a:ln>
            <a:effectLst/>
          </p:spPr>
        </p:cxnSp>
        <p:cxnSp>
          <p:nvCxnSpPr>
            <p:cNvPr id="10" name="Straight Arrow Connector 9"/>
            <p:cNvCxnSpPr/>
            <p:nvPr/>
          </p:nvCxnSpPr>
          <p:spPr bwMode="auto">
            <a:xfrm>
              <a:off x="2455842" y="5397400"/>
              <a:ext cx="929640" cy="0"/>
            </a:xfrm>
            <a:prstGeom prst="straightConnector1">
              <a:avLst/>
            </a:prstGeom>
            <a:noFill/>
            <a:ln w="38100" cap="flat" cmpd="sng" algn="ctr">
              <a:solidFill>
                <a:srgbClr val="080808"/>
              </a:solidFill>
              <a:prstDash val="solid"/>
              <a:round/>
              <a:headEnd type="none" w="med" len="med"/>
              <a:tailEnd type="arrow"/>
            </a:ln>
            <a:effectLst/>
          </p:spPr>
        </p:cxnSp>
        <p:cxnSp>
          <p:nvCxnSpPr>
            <p:cNvPr id="24" name="Straight Arrow Connector 23"/>
            <p:cNvCxnSpPr/>
            <p:nvPr/>
          </p:nvCxnSpPr>
          <p:spPr bwMode="auto">
            <a:xfrm>
              <a:off x="5900082" y="6067960"/>
              <a:ext cx="929640" cy="0"/>
            </a:xfrm>
            <a:prstGeom prst="straightConnector1">
              <a:avLst/>
            </a:prstGeom>
            <a:noFill/>
            <a:ln w="38100" cap="flat" cmpd="sng" algn="ctr">
              <a:solidFill>
                <a:srgbClr val="080808"/>
              </a:solidFill>
              <a:prstDash val="solid"/>
              <a:round/>
              <a:headEnd type="none" w="med" len="med"/>
              <a:tailEnd type="arrow"/>
            </a:ln>
            <a:effectLst/>
          </p:spPr>
        </p:cxnSp>
        <p:grpSp>
          <p:nvGrpSpPr>
            <p:cNvPr id="37" name="Group 36"/>
            <p:cNvGrpSpPr/>
            <p:nvPr/>
          </p:nvGrpSpPr>
          <p:grpSpPr>
            <a:xfrm>
              <a:off x="3385482" y="5092600"/>
              <a:ext cx="2514600" cy="1674744"/>
              <a:chOff x="3385482" y="5092600"/>
              <a:chExt cx="2514600" cy="1674744"/>
            </a:xfrm>
          </p:grpSpPr>
          <p:sp>
            <p:nvSpPr>
              <p:cNvPr id="5" name="Rectangle 4"/>
              <p:cNvSpPr/>
              <p:nvPr/>
            </p:nvSpPr>
            <p:spPr bwMode="auto">
              <a:xfrm>
                <a:off x="3385482" y="5092600"/>
                <a:ext cx="2514600" cy="1674744"/>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endParaRPr lang="en-US" dirty="0" smtClean="0">
                  <a:solidFill>
                    <a:srgbClr val="000000"/>
                  </a:solidFill>
                </a:endParaRPr>
              </a:p>
            </p:txBody>
          </p:sp>
          <p:sp>
            <p:nvSpPr>
              <p:cNvPr id="23" name="TextBox 22"/>
              <p:cNvSpPr txBox="1"/>
              <p:nvPr/>
            </p:nvSpPr>
            <p:spPr>
              <a:xfrm>
                <a:off x="3492162" y="5222416"/>
                <a:ext cx="2031325" cy="349968"/>
              </a:xfrm>
              <a:prstGeom prst="rect">
                <a:avLst/>
              </a:prstGeom>
              <a:noFill/>
            </p:spPr>
            <p:txBody>
              <a:bodyPr wrap="none" rtlCol="0">
                <a:spAutoFit/>
              </a:bodyPr>
              <a:lstStyle/>
              <a:p>
                <a:pPr defTabSz="457010"/>
                <a:r>
                  <a:rPr lang="en-US" dirty="0" err="1" smtClean="0">
                    <a:solidFill>
                      <a:srgbClr val="000000"/>
                    </a:solidFill>
                  </a:rPr>
                  <a:t>event_handler</a:t>
                </a:r>
                <a:r>
                  <a:rPr lang="en-US" dirty="0" smtClean="0">
                    <a:solidFill>
                      <a:srgbClr val="000000"/>
                    </a:solidFill>
                  </a:rPr>
                  <a:t>(T*)</a:t>
                </a:r>
              </a:p>
            </p:txBody>
          </p:sp>
          <p:sp>
            <p:nvSpPr>
              <p:cNvPr id="25" name="TextBox 24"/>
              <p:cNvSpPr txBox="1"/>
              <p:nvPr/>
            </p:nvSpPr>
            <p:spPr>
              <a:xfrm>
                <a:off x="4445838" y="5877460"/>
                <a:ext cx="1454244" cy="349968"/>
              </a:xfrm>
              <a:prstGeom prst="rect">
                <a:avLst/>
              </a:prstGeom>
              <a:noFill/>
            </p:spPr>
            <p:txBody>
              <a:bodyPr wrap="none" rtlCol="0">
                <a:spAutoFit/>
              </a:bodyPr>
              <a:lstStyle/>
              <a:p>
                <a:pPr defTabSz="457010"/>
                <a:r>
                  <a:rPr lang="en-US" dirty="0" smtClean="0">
                    <a:solidFill>
                      <a:srgbClr val="000000"/>
                    </a:solidFill>
                  </a:rPr>
                  <a:t>Send(Data*)</a:t>
                </a:r>
              </a:p>
            </p:txBody>
          </p:sp>
          <p:sp>
            <p:nvSpPr>
              <p:cNvPr id="26" name="TextBox 25"/>
              <p:cNvSpPr txBox="1"/>
              <p:nvPr/>
            </p:nvSpPr>
            <p:spPr>
              <a:xfrm>
                <a:off x="3492162" y="6417376"/>
                <a:ext cx="1838965" cy="349968"/>
              </a:xfrm>
              <a:prstGeom prst="rect">
                <a:avLst/>
              </a:prstGeom>
              <a:noFill/>
            </p:spPr>
            <p:txBody>
              <a:bodyPr wrap="none" rtlCol="0">
                <a:spAutoFit/>
              </a:bodyPr>
              <a:lstStyle/>
              <a:p>
                <a:pPr defTabSz="457010"/>
                <a:r>
                  <a:rPr lang="en-US" dirty="0">
                    <a:solidFill>
                      <a:srgbClr val="000000"/>
                    </a:solidFill>
                  </a:rPr>
                  <a:t>r</a:t>
                </a:r>
                <a:r>
                  <a:rPr lang="en-US" dirty="0" smtClean="0">
                    <a:solidFill>
                      <a:srgbClr val="000000"/>
                    </a:solidFill>
                  </a:rPr>
                  <a:t>ising() / falling()</a:t>
                </a:r>
              </a:p>
            </p:txBody>
          </p:sp>
        </p:grpSp>
        <p:grpSp>
          <p:nvGrpSpPr>
            <p:cNvPr id="31" name="Group 30"/>
            <p:cNvGrpSpPr/>
            <p:nvPr/>
          </p:nvGrpSpPr>
          <p:grpSpPr>
            <a:xfrm>
              <a:off x="2339396" y="6240211"/>
              <a:ext cx="829990" cy="160259"/>
              <a:chOff x="7122554" y="6147435"/>
              <a:chExt cx="829990" cy="160259"/>
            </a:xfrm>
          </p:grpSpPr>
          <p:grpSp>
            <p:nvGrpSpPr>
              <p:cNvPr id="27" name="Group 26"/>
              <p:cNvGrpSpPr/>
              <p:nvPr/>
            </p:nvGrpSpPr>
            <p:grpSpPr>
              <a:xfrm>
                <a:off x="7122554" y="6147435"/>
                <a:ext cx="416007" cy="160259"/>
                <a:chOff x="7332581" y="5935266"/>
                <a:chExt cx="416007" cy="160259"/>
              </a:xfrm>
            </p:grpSpPr>
            <p:cxnSp>
              <p:nvCxnSpPr>
                <p:cNvPr id="12" name="Elbow Connector 11"/>
                <p:cNvCxnSpPr/>
                <p:nvPr/>
              </p:nvCxnSpPr>
              <p:spPr bwMode="auto">
                <a:xfrm flipV="1">
                  <a:off x="7332581" y="5935266"/>
                  <a:ext cx="210027" cy="160259"/>
                </a:xfrm>
                <a:prstGeom prst="bentConnector3">
                  <a:avLst/>
                </a:prstGeom>
                <a:noFill/>
                <a:ln w="25400" cap="flat" cmpd="sng" algn="ctr">
                  <a:solidFill>
                    <a:srgbClr val="080808"/>
                  </a:solidFill>
                  <a:prstDash val="solid"/>
                  <a:round/>
                  <a:headEnd type="none" w="med" len="med"/>
                  <a:tailEnd type="none"/>
                </a:ln>
                <a:effectLst/>
              </p:spPr>
            </p:cxnSp>
            <p:cxnSp>
              <p:nvCxnSpPr>
                <p:cNvPr id="17" name="Elbow Connector 16"/>
                <p:cNvCxnSpPr/>
                <p:nvPr/>
              </p:nvCxnSpPr>
              <p:spPr bwMode="auto">
                <a:xfrm flipH="1" flipV="1">
                  <a:off x="7538561" y="5935266"/>
                  <a:ext cx="210027" cy="160259"/>
                </a:xfrm>
                <a:prstGeom prst="bentConnector3">
                  <a:avLst/>
                </a:prstGeom>
                <a:noFill/>
                <a:ln w="25400" cap="flat" cmpd="sng" algn="ctr">
                  <a:solidFill>
                    <a:srgbClr val="080808"/>
                  </a:solidFill>
                  <a:prstDash val="solid"/>
                  <a:round/>
                  <a:headEnd type="none" w="med" len="med"/>
                  <a:tailEnd type="none"/>
                </a:ln>
                <a:effectLst/>
              </p:spPr>
            </p:cxnSp>
          </p:grpSp>
          <p:grpSp>
            <p:nvGrpSpPr>
              <p:cNvPr id="28" name="Group 27"/>
              <p:cNvGrpSpPr/>
              <p:nvPr/>
            </p:nvGrpSpPr>
            <p:grpSpPr>
              <a:xfrm>
                <a:off x="7536537" y="6147435"/>
                <a:ext cx="416007" cy="160259"/>
                <a:chOff x="7332581" y="5935266"/>
                <a:chExt cx="416007" cy="160259"/>
              </a:xfrm>
            </p:grpSpPr>
            <p:cxnSp>
              <p:nvCxnSpPr>
                <p:cNvPr id="29" name="Elbow Connector 28"/>
                <p:cNvCxnSpPr/>
                <p:nvPr/>
              </p:nvCxnSpPr>
              <p:spPr bwMode="auto">
                <a:xfrm flipV="1">
                  <a:off x="7332581" y="5935266"/>
                  <a:ext cx="210027" cy="160259"/>
                </a:xfrm>
                <a:prstGeom prst="bentConnector3">
                  <a:avLst/>
                </a:prstGeom>
                <a:noFill/>
                <a:ln w="25400" cap="flat" cmpd="sng" algn="ctr">
                  <a:solidFill>
                    <a:srgbClr val="080808"/>
                  </a:solidFill>
                  <a:prstDash val="solid"/>
                  <a:round/>
                  <a:headEnd type="none" w="med" len="med"/>
                  <a:tailEnd type="none"/>
                </a:ln>
                <a:effectLst/>
              </p:spPr>
            </p:cxnSp>
            <p:cxnSp>
              <p:nvCxnSpPr>
                <p:cNvPr id="30" name="Elbow Connector 29"/>
                <p:cNvCxnSpPr/>
                <p:nvPr/>
              </p:nvCxnSpPr>
              <p:spPr bwMode="auto">
                <a:xfrm flipH="1" flipV="1">
                  <a:off x="7538561" y="5935266"/>
                  <a:ext cx="210027" cy="160259"/>
                </a:xfrm>
                <a:prstGeom prst="bentConnector3">
                  <a:avLst/>
                </a:prstGeom>
                <a:noFill/>
                <a:ln w="25400" cap="flat" cmpd="sng" algn="ctr">
                  <a:solidFill>
                    <a:srgbClr val="080808"/>
                  </a:solidFill>
                  <a:prstDash val="solid"/>
                  <a:round/>
                  <a:headEnd type="none" w="med" len="med"/>
                  <a:tailEnd type="none"/>
                </a:ln>
                <a:effectLst/>
              </p:spPr>
            </p:cxnSp>
          </p:grpSp>
        </p:grpSp>
        <p:sp>
          <p:nvSpPr>
            <p:cNvPr id="33" name="Rectangle 32"/>
            <p:cNvSpPr/>
            <p:nvPr/>
          </p:nvSpPr>
          <p:spPr bwMode="auto">
            <a:xfrm>
              <a:off x="6829722" y="5747644"/>
              <a:ext cx="1386840" cy="6096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component</a:t>
              </a:r>
            </a:p>
          </p:txBody>
        </p:sp>
        <p:sp>
          <p:nvSpPr>
            <p:cNvPr id="34" name="Rectangle 33"/>
            <p:cNvSpPr/>
            <p:nvPr/>
          </p:nvSpPr>
          <p:spPr bwMode="auto">
            <a:xfrm>
              <a:off x="1069002" y="5092600"/>
              <a:ext cx="1386840" cy="609600"/>
            </a:xfrm>
            <a:prstGeom prst="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000000"/>
                  </a:solidFill>
                </a:rPr>
                <a:t>component</a:t>
              </a:r>
            </a:p>
          </p:txBody>
        </p:sp>
      </p:grpSp>
    </p:spTree>
    <p:extLst>
      <p:ext uri="{BB962C8B-B14F-4D97-AF65-F5344CB8AC3E}">
        <p14:creationId xmlns:p14="http://schemas.microsoft.com/office/powerpoint/2010/main" val="2334789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5"/>
            <a:ext cx="9373581" cy="652415"/>
          </a:xfrm>
        </p:spPr>
        <p:txBody>
          <a:bodyPr/>
          <a:lstStyle/>
          <a:p>
            <a:r>
              <a:rPr lang="en-US" sz="3200" dirty="0" smtClean="0"/>
              <a:t>Operational Model of a Component (2/3)</a:t>
            </a:r>
            <a:endParaRPr lang="en-US" sz="3200" dirty="0"/>
          </a:p>
        </p:txBody>
      </p:sp>
      <p:sp>
        <p:nvSpPr>
          <p:cNvPr id="3" name="Content Placeholder 2"/>
          <p:cNvSpPr>
            <a:spLocks noGrp="1"/>
          </p:cNvSpPr>
          <p:nvPr>
            <p:ph idx="1"/>
          </p:nvPr>
        </p:nvSpPr>
        <p:spPr>
          <a:xfrm>
            <a:off x="379774" y="899160"/>
            <a:ext cx="9382331" cy="1942517"/>
          </a:xfrm>
        </p:spPr>
        <p:txBody>
          <a:bodyPr/>
          <a:lstStyle/>
          <a:p>
            <a:r>
              <a:rPr lang="en-US" sz="2400" dirty="0" smtClean="0"/>
              <a:t>How is the event handler of component invoked?</a:t>
            </a:r>
          </a:p>
          <a:p>
            <a:r>
              <a:rPr lang="en-US" sz="2400" dirty="0" smtClean="0"/>
              <a:t>Example: component c1 sends data at cycle t to component c2; link delay is d cycles</a:t>
            </a:r>
          </a:p>
          <a:p>
            <a:pPr lvl="1"/>
            <a:r>
              <a:rPr lang="en-US" sz="2000" dirty="0" smtClean="0">
                <a:solidFill>
                  <a:srgbClr val="6666FF"/>
                </a:solidFill>
              </a:rPr>
              <a:t>What’s expected: c2’s handler is called at cycle (</a:t>
            </a:r>
            <a:r>
              <a:rPr lang="en-US" sz="2000" dirty="0" err="1" smtClean="0">
                <a:solidFill>
                  <a:srgbClr val="6666FF"/>
                </a:solidFill>
              </a:rPr>
              <a:t>t+d</a:t>
            </a:r>
            <a:r>
              <a:rPr lang="en-US" sz="2000" dirty="0" smtClean="0">
                <a:solidFill>
                  <a:srgbClr val="6666FF"/>
                </a:solidFill>
              </a:rPr>
              <a:t>)</a:t>
            </a:r>
            <a:endParaRPr lang="en-US" sz="2000" dirty="0">
              <a:solidFill>
                <a:srgbClr val="6666FF"/>
              </a:solidFill>
            </a:endParaRP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27</a:t>
            </a:fld>
            <a:endParaRPr lang="en-US">
              <a:solidFill>
                <a:srgbClr val="E5FFFF"/>
              </a:solidFill>
            </a:endParaRPr>
          </a:p>
        </p:txBody>
      </p:sp>
      <p:sp>
        <p:nvSpPr>
          <p:cNvPr id="6" name="Content Placeholder 2"/>
          <p:cNvSpPr txBox="1">
            <a:spLocks/>
          </p:cNvSpPr>
          <p:nvPr/>
        </p:nvSpPr>
        <p:spPr bwMode="auto">
          <a:xfrm>
            <a:off x="379774" y="2596687"/>
            <a:ext cx="9049164" cy="1731473"/>
          </a:xfrm>
          <a:prstGeom prst="rect">
            <a:avLst/>
          </a:prstGeom>
          <a:noFill/>
          <a:ln w="9525">
            <a:noFill/>
            <a:miter lim="800000"/>
            <a:headEnd/>
            <a:tailEnd/>
          </a:ln>
          <a:effectLst/>
        </p:spPr>
        <p:txBody>
          <a:bodyPr vert="horz" wrap="square" lIns="100750" tIns="50377" rIns="100750" bIns="50377" numCol="1" anchor="t" anchorCtr="0" compatLnSpc="1">
            <a:prstTxWarp prst="textNoShape">
              <a:avLst/>
            </a:prstTxWarp>
          </a:bodyPr>
          <a:lstStyle>
            <a:lvl1pPr marL="194160" indent="-19416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1980" indent="-19416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49805" indent="-19416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7624" indent="-19416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229" indent="-183664"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0990"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4753"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8516"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2281"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defTabSz="914400">
              <a:lnSpc>
                <a:spcPct val="100000"/>
              </a:lnSpc>
            </a:pPr>
            <a:r>
              <a:rPr lang="en-US" sz="2000" b="1" kern="0" dirty="0" smtClean="0"/>
              <a:t>Case 1: c1 and c2 in same LP</a:t>
            </a:r>
          </a:p>
          <a:p>
            <a:pPr lvl="1" defTabSz="914400">
              <a:lnSpc>
                <a:spcPct val="100000"/>
              </a:lnSpc>
            </a:pPr>
            <a:r>
              <a:rPr lang="en-US" sz="1800" kern="0" dirty="0" smtClean="0"/>
              <a:t>When c1 is connected to c2, a </a:t>
            </a:r>
            <a:r>
              <a:rPr lang="en-US" sz="1800" kern="0" dirty="0" err="1"/>
              <a:t>L</a:t>
            </a:r>
            <a:r>
              <a:rPr lang="en-US" sz="1800" kern="0" dirty="0" err="1" smtClean="0"/>
              <a:t>inkOutput</a:t>
            </a:r>
            <a:r>
              <a:rPr lang="en-US" sz="1800" kern="0" dirty="0" smtClean="0"/>
              <a:t> object is created that holds a pointer to c2, and a pointer to its handler.</a:t>
            </a:r>
          </a:p>
          <a:p>
            <a:pPr lvl="1" defTabSz="914400">
              <a:lnSpc>
                <a:spcPct val="100000"/>
              </a:lnSpc>
            </a:pPr>
            <a:r>
              <a:rPr lang="en-US" sz="1800" kern="0" dirty="0" smtClean="0"/>
              <a:t>When c1’s Send() is called, the </a:t>
            </a:r>
            <a:r>
              <a:rPr lang="en-US" sz="1800" kern="0" dirty="0" err="1" smtClean="0"/>
              <a:t>LinkOutput</a:t>
            </a:r>
            <a:r>
              <a:rPr lang="en-US" sz="1800" kern="0" dirty="0" smtClean="0"/>
              <a:t> object calls kernel’s schedule function to schedule an event that calls c2’s handler at (</a:t>
            </a:r>
            <a:r>
              <a:rPr lang="en-US" sz="1800" kern="0" dirty="0" err="1" smtClean="0"/>
              <a:t>t+d</a:t>
            </a:r>
            <a:r>
              <a:rPr lang="en-US" sz="1800" kern="0" dirty="0" smtClean="0"/>
              <a:t>).</a:t>
            </a:r>
          </a:p>
        </p:txBody>
      </p:sp>
      <p:grpSp>
        <p:nvGrpSpPr>
          <p:cNvPr id="15" name="Group 14"/>
          <p:cNvGrpSpPr/>
          <p:nvPr/>
        </p:nvGrpSpPr>
        <p:grpSpPr>
          <a:xfrm>
            <a:off x="2316480" y="4709160"/>
            <a:ext cx="2587876" cy="1676400"/>
            <a:chOff x="2316480" y="4709160"/>
            <a:chExt cx="2587876" cy="1676400"/>
          </a:xfrm>
        </p:grpSpPr>
        <p:sp>
          <p:nvSpPr>
            <p:cNvPr id="13" name="Rectangle 12"/>
            <p:cNvSpPr/>
            <p:nvPr/>
          </p:nvSpPr>
          <p:spPr>
            <a:xfrm>
              <a:off x="2316480" y="4709160"/>
              <a:ext cx="2587876" cy="1676400"/>
            </a:xfrm>
            <a:prstGeom prst="rect">
              <a:avLst/>
            </a:prstGeom>
            <a:solidFill>
              <a:srgbClr val="FFCC99"/>
            </a:solidFill>
            <a:ln>
              <a:solidFill>
                <a:srgbClr val="00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2B5481">
                    <a:lumMod val="50000"/>
                  </a:srgbClr>
                </a:solidFill>
              </a:endParaRPr>
            </a:p>
          </p:txBody>
        </p:sp>
        <p:sp>
          <p:nvSpPr>
            <p:cNvPr id="5" name="Rectangle 4"/>
            <p:cNvSpPr/>
            <p:nvPr/>
          </p:nvSpPr>
          <p:spPr>
            <a:xfrm>
              <a:off x="2560320" y="4892040"/>
              <a:ext cx="640080" cy="6096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c1</a:t>
              </a:r>
              <a:endParaRPr lang="en-US" dirty="0">
                <a:solidFill>
                  <a:srgbClr val="2B5481">
                    <a:lumMod val="50000"/>
                  </a:srgbClr>
                </a:solidFill>
              </a:endParaRPr>
            </a:p>
          </p:txBody>
        </p:sp>
        <p:sp>
          <p:nvSpPr>
            <p:cNvPr id="9" name="Rectangle 8"/>
            <p:cNvSpPr/>
            <p:nvPr/>
          </p:nvSpPr>
          <p:spPr>
            <a:xfrm>
              <a:off x="4038600" y="4892040"/>
              <a:ext cx="640080" cy="6096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c2</a:t>
              </a:r>
              <a:endParaRPr lang="en-US" dirty="0">
                <a:solidFill>
                  <a:srgbClr val="2B5481">
                    <a:lumMod val="50000"/>
                  </a:srgbClr>
                </a:solidFill>
              </a:endParaRPr>
            </a:p>
          </p:txBody>
        </p:sp>
        <p:cxnSp>
          <p:nvCxnSpPr>
            <p:cNvPr id="11" name="Straight Connector 10"/>
            <p:cNvCxnSpPr>
              <a:stCxn id="5" idx="3"/>
              <a:endCxn id="9" idx="1"/>
            </p:cNvCxnSpPr>
            <p:nvPr/>
          </p:nvCxnSpPr>
          <p:spPr bwMode="auto">
            <a:xfrm>
              <a:off x="3200400" y="5196840"/>
              <a:ext cx="838200" cy="0"/>
            </a:xfrm>
            <a:prstGeom prst="line">
              <a:avLst/>
            </a:prstGeom>
            <a:noFill/>
            <a:ln w="25400" cap="flat" cmpd="sng" algn="ctr">
              <a:solidFill>
                <a:srgbClr val="080808"/>
              </a:solidFill>
              <a:prstDash val="solid"/>
              <a:round/>
              <a:headEnd type="none" w="med" len="med"/>
              <a:tailEnd type="arrow"/>
            </a:ln>
            <a:effectLst/>
          </p:spPr>
        </p:cxnSp>
        <p:sp>
          <p:nvSpPr>
            <p:cNvPr id="12" name="Rectangle 11"/>
            <p:cNvSpPr/>
            <p:nvPr/>
          </p:nvSpPr>
          <p:spPr>
            <a:xfrm>
              <a:off x="3002280" y="5737860"/>
              <a:ext cx="1158240" cy="441960"/>
            </a:xfrm>
            <a:prstGeom prst="rect">
              <a:avLst/>
            </a:prstGeom>
            <a:solidFill>
              <a:srgbClr val="CC66FF"/>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kernel</a:t>
              </a:r>
            </a:p>
          </p:txBody>
        </p:sp>
        <p:sp>
          <p:nvSpPr>
            <p:cNvPr id="14" name="TextBox 13"/>
            <p:cNvSpPr txBox="1"/>
            <p:nvPr/>
          </p:nvSpPr>
          <p:spPr>
            <a:xfrm>
              <a:off x="4297680" y="5897328"/>
              <a:ext cx="466794" cy="349968"/>
            </a:xfrm>
            <a:prstGeom prst="rect">
              <a:avLst/>
            </a:prstGeom>
            <a:noFill/>
          </p:spPr>
          <p:txBody>
            <a:bodyPr wrap="none" rtlCol="0">
              <a:spAutoFit/>
            </a:bodyPr>
            <a:lstStyle/>
            <a:p>
              <a:pPr defTabSz="457010"/>
              <a:r>
                <a:rPr lang="en-US" dirty="0" smtClean="0">
                  <a:solidFill>
                    <a:srgbClr val="000000"/>
                  </a:solidFill>
                </a:rPr>
                <a:t>LP</a:t>
              </a:r>
            </a:p>
          </p:txBody>
        </p:sp>
      </p:grpSp>
    </p:spTree>
    <p:extLst>
      <p:ext uri="{BB962C8B-B14F-4D97-AF65-F5344CB8AC3E}">
        <p14:creationId xmlns:p14="http://schemas.microsoft.com/office/powerpoint/2010/main" val="992569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5"/>
            <a:ext cx="9373581" cy="652415"/>
          </a:xfrm>
        </p:spPr>
        <p:txBody>
          <a:bodyPr/>
          <a:lstStyle/>
          <a:p>
            <a:r>
              <a:rPr lang="en-US" sz="3200" dirty="0" smtClean="0"/>
              <a:t>Operational Model of a Component (2/3)</a:t>
            </a:r>
            <a:endParaRPr lang="en-US" sz="3200"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28</a:t>
            </a:fld>
            <a:endParaRPr lang="en-US">
              <a:solidFill>
                <a:srgbClr val="E5FFFF"/>
              </a:solidFill>
            </a:endParaRPr>
          </a:p>
        </p:txBody>
      </p:sp>
      <p:sp>
        <p:nvSpPr>
          <p:cNvPr id="7" name="Content Placeholder 2"/>
          <p:cNvSpPr txBox="1">
            <a:spLocks/>
          </p:cNvSpPr>
          <p:nvPr/>
        </p:nvSpPr>
        <p:spPr bwMode="auto">
          <a:xfrm>
            <a:off x="379774" y="1264920"/>
            <a:ext cx="9382331" cy="2031022"/>
          </a:xfrm>
          <a:prstGeom prst="rect">
            <a:avLst/>
          </a:prstGeom>
          <a:noFill/>
          <a:ln w="9525">
            <a:noFill/>
            <a:miter lim="800000"/>
            <a:headEnd/>
            <a:tailEnd/>
          </a:ln>
          <a:effectLst/>
        </p:spPr>
        <p:txBody>
          <a:bodyPr vert="horz" wrap="square" lIns="100750" tIns="50377" rIns="100750" bIns="50377" numCol="1" anchor="t" anchorCtr="0" compatLnSpc="1">
            <a:prstTxWarp prst="textNoShape">
              <a:avLst/>
            </a:prstTxWarp>
          </a:bodyPr>
          <a:lstStyle>
            <a:lvl1pPr marL="194160" indent="-19416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1980" indent="-19416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49805" indent="-19416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7624" indent="-19416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229" indent="-183664"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0990"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4753"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8516"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2281"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defTabSz="914400">
              <a:lnSpc>
                <a:spcPct val="100000"/>
              </a:lnSpc>
            </a:pPr>
            <a:r>
              <a:rPr lang="en-US" sz="2000" b="1" kern="0" dirty="0" smtClean="0"/>
              <a:t>Case 2: c1 and c2 in different LPs</a:t>
            </a:r>
          </a:p>
          <a:p>
            <a:pPr lvl="1" defTabSz="914400">
              <a:lnSpc>
                <a:spcPct val="100000"/>
              </a:lnSpc>
            </a:pPr>
            <a:r>
              <a:rPr lang="en-US" sz="1800" kern="0" dirty="0" smtClean="0"/>
              <a:t>When c1 is connected to c2, a </a:t>
            </a:r>
            <a:r>
              <a:rPr lang="en-US" sz="1800" kern="0" dirty="0" err="1" smtClean="0"/>
              <a:t>LinkInput</a:t>
            </a:r>
            <a:r>
              <a:rPr lang="en-US" sz="1800" kern="0" dirty="0" smtClean="0"/>
              <a:t> object for c2 is created that holds a pointer to its handler.</a:t>
            </a:r>
          </a:p>
          <a:p>
            <a:pPr lvl="1" defTabSz="914400">
              <a:lnSpc>
                <a:spcPct val="100000"/>
              </a:lnSpc>
            </a:pPr>
            <a:r>
              <a:rPr lang="en-US" sz="1800" kern="0" dirty="0" smtClean="0"/>
              <a:t>When c1’s Send() is called, kernel1 sends data to kernel2, which passes it to c2’s </a:t>
            </a:r>
            <a:r>
              <a:rPr lang="en-US" sz="1800" kern="0" dirty="0" err="1" smtClean="0"/>
              <a:t>LinkInput</a:t>
            </a:r>
            <a:r>
              <a:rPr lang="en-US" sz="1800" kern="0" dirty="0" smtClean="0"/>
              <a:t> object, which calls kernel2’s schedule function to schedule an event that calls c2’s handler at (</a:t>
            </a:r>
            <a:r>
              <a:rPr lang="en-US" sz="1800" kern="0" dirty="0" err="1" smtClean="0"/>
              <a:t>t+d</a:t>
            </a:r>
            <a:r>
              <a:rPr lang="en-US" sz="1800" kern="0" dirty="0" smtClean="0"/>
              <a:t>).</a:t>
            </a:r>
          </a:p>
          <a:p>
            <a:pPr defTabSz="914400">
              <a:lnSpc>
                <a:spcPct val="100000"/>
              </a:lnSpc>
            </a:pPr>
            <a:endParaRPr lang="en-US" sz="2000" kern="0" dirty="0" smtClean="0"/>
          </a:p>
        </p:txBody>
      </p:sp>
      <p:sp>
        <p:nvSpPr>
          <p:cNvPr id="8" name="Content Placeholder 2"/>
          <p:cNvSpPr txBox="1">
            <a:spLocks/>
          </p:cNvSpPr>
          <p:nvPr/>
        </p:nvSpPr>
        <p:spPr bwMode="auto">
          <a:xfrm>
            <a:off x="388525" y="6359182"/>
            <a:ext cx="7734396" cy="649751"/>
          </a:xfrm>
          <a:prstGeom prst="rect">
            <a:avLst/>
          </a:prstGeom>
          <a:noFill/>
          <a:ln w="9525">
            <a:noFill/>
            <a:miter lim="800000"/>
            <a:headEnd/>
            <a:tailEnd/>
          </a:ln>
          <a:effectLst/>
        </p:spPr>
        <p:txBody>
          <a:bodyPr vert="horz" wrap="square" lIns="100750" tIns="50377" rIns="100750" bIns="50377" numCol="1" anchor="t" anchorCtr="0" compatLnSpc="1">
            <a:prstTxWarp prst="textNoShape">
              <a:avLst/>
            </a:prstTxWarp>
          </a:bodyPr>
          <a:lstStyle>
            <a:lvl1pPr marL="194160" indent="-194160" algn="l" rtl="0" eaLnBrk="0" fontAlgn="base" hangingPunct="0">
              <a:spcBef>
                <a:spcPct val="20000"/>
              </a:spcBef>
              <a:spcAft>
                <a:spcPct val="0"/>
              </a:spcAft>
              <a:buClr>
                <a:srgbClr val="000000"/>
              </a:buClr>
              <a:buSzPct val="65000"/>
              <a:buFont typeface="Wingdings" pitchFamily="2" charset="2"/>
              <a:buChar char="n"/>
              <a:defRPr sz="2600">
                <a:solidFill>
                  <a:srgbClr val="080808"/>
                </a:solidFill>
                <a:effectLst/>
                <a:latin typeface="+mn-lt"/>
                <a:ea typeface="ＭＳ Ｐゴシック" charset="-128"/>
                <a:cs typeface="+mn-cs"/>
              </a:defRPr>
            </a:lvl1pPr>
            <a:lvl2pPr marL="571980" indent="-194160" algn="l" rtl="0" eaLnBrk="0" fontAlgn="base" hangingPunct="0">
              <a:spcBef>
                <a:spcPct val="20000"/>
              </a:spcBef>
              <a:spcAft>
                <a:spcPct val="0"/>
              </a:spcAft>
              <a:buClr>
                <a:srgbClr val="002448"/>
              </a:buClr>
              <a:buSzPct val="65000"/>
              <a:buFont typeface="Wingdings" pitchFamily="2" charset="2"/>
              <a:buChar char="n"/>
              <a:defRPr sz="2200">
                <a:solidFill>
                  <a:srgbClr val="080808"/>
                </a:solidFill>
                <a:effectLst/>
                <a:latin typeface="+mn-lt"/>
                <a:ea typeface="ＭＳ Ｐゴシック" charset="-128"/>
              </a:defRPr>
            </a:lvl2pPr>
            <a:lvl3pPr marL="949805" indent="-194160"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327624" indent="-194160"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637229" indent="-183664"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2140990"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644753"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3148516"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652281" indent="-183664"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defTabSz="914400">
              <a:lnSpc>
                <a:spcPct val="100000"/>
              </a:lnSpc>
            </a:pPr>
            <a:r>
              <a:rPr lang="en-US" sz="2400" kern="0" dirty="0" smtClean="0">
                <a:solidFill>
                  <a:srgbClr val="FF0000"/>
                </a:solidFill>
              </a:rPr>
              <a:t>The same Send() function is used in both cases!</a:t>
            </a:r>
          </a:p>
        </p:txBody>
      </p:sp>
      <p:grpSp>
        <p:nvGrpSpPr>
          <p:cNvPr id="24" name="Group 23"/>
          <p:cNvGrpSpPr/>
          <p:nvPr/>
        </p:nvGrpSpPr>
        <p:grpSpPr>
          <a:xfrm>
            <a:off x="2131671" y="3520440"/>
            <a:ext cx="4248103" cy="1676400"/>
            <a:chOff x="1203960" y="3520440"/>
            <a:chExt cx="4248103" cy="1676400"/>
          </a:xfrm>
        </p:grpSpPr>
        <p:sp>
          <p:nvSpPr>
            <p:cNvPr id="10" name="Rectangle 9"/>
            <p:cNvSpPr/>
            <p:nvPr/>
          </p:nvSpPr>
          <p:spPr>
            <a:xfrm>
              <a:off x="1203960" y="3520440"/>
              <a:ext cx="1752600" cy="1676400"/>
            </a:xfrm>
            <a:prstGeom prst="rect">
              <a:avLst/>
            </a:prstGeom>
            <a:solidFill>
              <a:srgbClr val="FFCC99"/>
            </a:solidFill>
            <a:ln>
              <a:solidFill>
                <a:srgbClr val="00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2B5481">
                    <a:lumMod val="50000"/>
                  </a:srgbClr>
                </a:solidFill>
              </a:endParaRPr>
            </a:p>
          </p:txBody>
        </p:sp>
        <p:grpSp>
          <p:nvGrpSpPr>
            <p:cNvPr id="17" name="Group 16"/>
            <p:cNvGrpSpPr/>
            <p:nvPr/>
          </p:nvGrpSpPr>
          <p:grpSpPr>
            <a:xfrm>
              <a:off x="3699463" y="3520440"/>
              <a:ext cx="1752600" cy="1676400"/>
              <a:chOff x="1203960" y="3520440"/>
              <a:chExt cx="1752600" cy="1676400"/>
            </a:xfrm>
          </p:grpSpPr>
          <p:sp>
            <p:nvSpPr>
              <p:cNvPr id="18" name="Rectangle 17"/>
              <p:cNvSpPr/>
              <p:nvPr/>
            </p:nvSpPr>
            <p:spPr>
              <a:xfrm>
                <a:off x="1203960" y="3520440"/>
                <a:ext cx="1752600" cy="1676400"/>
              </a:xfrm>
              <a:prstGeom prst="rect">
                <a:avLst/>
              </a:prstGeom>
              <a:solidFill>
                <a:srgbClr val="FFCC99"/>
              </a:solidFill>
              <a:ln>
                <a:solidFill>
                  <a:srgbClr val="00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endParaRPr lang="en-US" dirty="0" smtClean="0">
                  <a:solidFill>
                    <a:srgbClr val="2B5481">
                      <a:lumMod val="50000"/>
                    </a:srgbClr>
                  </a:solidFill>
                </a:endParaRPr>
              </a:p>
            </p:txBody>
          </p:sp>
          <p:sp>
            <p:nvSpPr>
              <p:cNvPr id="19" name="TextBox 18"/>
              <p:cNvSpPr txBox="1"/>
              <p:nvPr/>
            </p:nvSpPr>
            <p:spPr>
              <a:xfrm>
                <a:off x="2361525" y="3657048"/>
                <a:ext cx="595035" cy="349968"/>
              </a:xfrm>
              <a:prstGeom prst="rect">
                <a:avLst/>
              </a:prstGeom>
              <a:noFill/>
            </p:spPr>
            <p:txBody>
              <a:bodyPr wrap="none" rtlCol="0">
                <a:spAutoFit/>
              </a:bodyPr>
              <a:lstStyle/>
              <a:p>
                <a:pPr defTabSz="457010"/>
                <a:r>
                  <a:rPr lang="en-US" dirty="0" smtClean="0">
                    <a:solidFill>
                      <a:srgbClr val="000000"/>
                    </a:solidFill>
                  </a:rPr>
                  <a:t>LP2</a:t>
                </a:r>
              </a:p>
            </p:txBody>
          </p:sp>
        </p:grpSp>
        <p:sp>
          <p:nvSpPr>
            <p:cNvPr id="11" name="Rectangle 10"/>
            <p:cNvSpPr/>
            <p:nvPr/>
          </p:nvSpPr>
          <p:spPr>
            <a:xfrm>
              <a:off x="1694564" y="3703320"/>
              <a:ext cx="640080" cy="6096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c1</a:t>
              </a:r>
              <a:endParaRPr lang="en-US" dirty="0">
                <a:solidFill>
                  <a:srgbClr val="2B5481">
                    <a:lumMod val="50000"/>
                  </a:srgbClr>
                </a:solidFill>
              </a:endParaRPr>
            </a:p>
          </p:txBody>
        </p:sp>
        <p:sp>
          <p:nvSpPr>
            <p:cNvPr id="12" name="Rectangle 11"/>
            <p:cNvSpPr/>
            <p:nvPr/>
          </p:nvSpPr>
          <p:spPr>
            <a:xfrm>
              <a:off x="4205347" y="3703320"/>
              <a:ext cx="640080" cy="6096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457010"/>
              <a:r>
                <a:rPr lang="en-US" dirty="0" smtClean="0">
                  <a:solidFill>
                    <a:srgbClr val="2B5481">
                      <a:lumMod val="50000"/>
                    </a:srgbClr>
                  </a:solidFill>
                </a:rPr>
                <a:t>c2</a:t>
              </a:r>
              <a:endParaRPr lang="en-US" dirty="0">
                <a:solidFill>
                  <a:srgbClr val="2B5481">
                    <a:lumMod val="50000"/>
                  </a:srgbClr>
                </a:solidFill>
              </a:endParaRPr>
            </a:p>
          </p:txBody>
        </p:sp>
        <p:sp>
          <p:nvSpPr>
            <p:cNvPr id="14" name="Rectangle 13"/>
            <p:cNvSpPr/>
            <p:nvPr/>
          </p:nvSpPr>
          <p:spPr>
            <a:xfrm>
              <a:off x="1435484" y="4549140"/>
              <a:ext cx="1158240" cy="441960"/>
            </a:xfrm>
            <a:prstGeom prst="rect">
              <a:avLst/>
            </a:prstGeom>
            <a:solidFill>
              <a:srgbClr val="CC66FF"/>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kernel</a:t>
              </a:r>
            </a:p>
          </p:txBody>
        </p:sp>
        <p:sp>
          <p:nvSpPr>
            <p:cNvPr id="15" name="TextBox 14"/>
            <p:cNvSpPr txBox="1"/>
            <p:nvPr/>
          </p:nvSpPr>
          <p:spPr>
            <a:xfrm>
              <a:off x="2361525" y="3657048"/>
              <a:ext cx="595035" cy="349968"/>
            </a:xfrm>
            <a:prstGeom prst="rect">
              <a:avLst/>
            </a:prstGeom>
            <a:noFill/>
          </p:spPr>
          <p:txBody>
            <a:bodyPr wrap="none" rtlCol="0">
              <a:spAutoFit/>
            </a:bodyPr>
            <a:lstStyle/>
            <a:p>
              <a:pPr defTabSz="457010"/>
              <a:r>
                <a:rPr lang="en-US" dirty="0" smtClean="0">
                  <a:solidFill>
                    <a:srgbClr val="000000"/>
                  </a:solidFill>
                </a:rPr>
                <a:t>LP1</a:t>
              </a:r>
            </a:p>
          </p:txBody>
        </p:sp>
        <p:sp>
          <p:nvSpPr>
            <p:cNvPr id="20" name="Rectangle 19"/>
            <p:cNvSpPr/>
            <p:nvPr/>
          </p:nvSpPr>
          <p:spPr>
            <a:xfrm>
              <a:off x="3881544" y="4549140"/>
              <a:ext cx="1158240" cy="441960"/>
            </a:xfrm>
            <a:prstGeom prst="rect">
              <a:avLst/>
            </a:prstGeom>
            <a:solidFill>
              <a:srgbClr val="CC66FF"/>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10"/>
              <a:r>
                <a:rPr lang="en-US" dirty="0" smtClean="0">
                  <a:solidFill>
                    <a:srgbClr val="2B5481">
                      <a:lumMod val="50000"/>
                    </a:srgbClr>
                  </a:solidFill>
                </a:rPr>
                <a:t>kernel</a:t>
              </a:r>
            </a:p>
          </p:txBody>
        </p:sp>
        <p:cxnSp>
          <p:nvCxnSpPr>
            <p:cNvPr id="23" name="Straight Connector 22"/>
            <p:cNvCxnSpPr>
              <a:stCxn id="14" idx="3"/>
              <a:endCxn id="20" idx="1"/>
            </p:cNvCxnSpPr>
            <p:nvPr/>
          </p:nvCxnSpPr>
          <p:spPr bwMode="auto">
            <a:xfrm>
              <a:off x="2593724" y="4770120"/>
              <a:ext cx="1287820" cy="0"/>
            </a:xfrm>
            <a:prstGeom prst="line">
              <a:avLst/>
            </a:prstGeom>
            <a:noFill/>
            <a:ln w="25400" cap="flat" cmpd="sng" algn="ctr">
              <a:solidFill>
                <a:srgbClr val="080808"/>
              </a:solidFill>
              <a:prstDash val="solid"/>
              <a:round/>
              <a:headEnd type="arrow" w="med" len="med"/>
              <a:tailEnd type="arrow"/>
            </a:ln>
            <a:effectLst/>
          </p:spPr>
        </p:cxnSp>
      </p:grpSp>
    </p:spTree>
    <p:extLst>
      <p:ext uri="{BB962C8B-B14F-4D97-AF65-F5344CB8AC3E}">
        <p14:creationId xmlns:p14="http://schemas.microsoft.com/office/powerpoint/2010/main" val="2121682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503242" y="346075"/>
            <a:ext cx="9070975" cy="1171575"/>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Manifold Component (1/2)</a:t>
            </a:r>
          </a:p>
        </p:txBody>
      </p:sp>
      <p:sp>
        <p:nvSpPr>
          <p:cNvPr id="13314" name="Rectangle 2"/>
          <p:cNvSpPr>
            <a:spLocks noGrp="1" noChangeArrowheads="1"/>
          </p:cNvSpPr>
          <p:nvPr>
            <p:ph idx="1"/>
          </p:nvPr>
        </p:nvSpPr>
        <p:spPr>
          <a:xfrm>
            <a:off x="468316" y="1570041"/>
            <a:ext cx="9070975" cy="2549525"/>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Must be a subclass of manifold::kernel::Component</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Must define event handlers for incoming data</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Must use </a:t>
            </a:r>
            <a:r>
              <a:rPr lang="en-US" sz="2400" dirty="0">
                <a:solidFill>
                  <a:srgbClr val="3366FF"/>
                </a:solidFill>
              </a:rPr>
              <a:t>Send()</a:t>
            </a:r>
            <a:r>
              <a:rPr lang="en-US" sz="2400" dirty="0"/>
              <a:t> to send outputs</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Define functions for rising/falling edge if required</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For more, see </a:t>
            </a:r>
            <a:r>
              <a:rPr lang="en-US" sz="2400" i="1" dirty="0"/>
              <a:t>Manifold Component Developer's Guide</a:t>
            </a:r>
          </a:p>
        </p:txBody>
      </p:sp>
      <p:sp>
        <p:nvSpPr>
          <p:cNvPr id="13315" name="Text Box 3"/>
          <p:cNvSpPr txBox="1">
            <a:spLocks noChangeArrowheads="1"/>
          </p:cNvSpPr>
          <p:nvPr/>
        </p:nvSpPr>
        <p:spPr bwMode="auto">
          <a:xfrm>
            <a:off x="2994025" y="4849817"/>
            <a:ext cx="236220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type="triangle" w="med" len="me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01" tIns="45701" rIns="91401" bIns="45701" anchor="ctr"/>
          <a:lstStyle/>
          <a:p>
            <a:pPr defTabSz="457010"/>
            <a:endParaRPr lang="en-US">
              <a:solidFill>
                <a:srgbClr val="FFFFFF"/>
              </a:solidFill>
            </a:endParaRPr>
          </a:p>
        </p:txBody>
      </p:sp>
      <p:sp>
        <p:nvSpPr>
          <p:cNvPr id="13316" name="Text Box 4"/>
          <p:cNvSpPr txBox="1">
            <a:spLocks/>
          </p:cNvSpPr>
          <p:nvPr/>
        </p:nvSpPr>
        <p:spPr bwMode="auto">
          <a:xfrm>
            <a:off x="1306511" y="4313237"/>
            <a:ext cx="7421563" cy="2362200"/>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89964" tIns="49010" rIns="89964" bIns="44982"/>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9pPr>
          </a:lstStyle>
          <a:p>
            <a:pPr defTabSz="457010">
              <a:lnSpc>
                <a:spcPct val="98000"/>
              </a:lnSpc>
            </a:pPr>
            <a:r>
              <a:rPr lang="en-US" sz="1700" dirty="0">
                <a:solidFill>
                  <a:srgbClr val="008000"/>
                </a:solidFill>
                <a:latin typeface="Cumberland AMT;Cumberland;Couri" pitchFamily="49" charset="0"/>
              </a:rPr>
              <a:t>class</a:t>
            </a:r>
            <a:r>
              <a:rPr lang="en-US" sz="1700" dirty="0">
                <a:latin typeface="Cumberland AMT;Cumberland;Couri" pitchFamily="49" charset="0"/>
              </a:rPr>
              <a:t> </a:t>
            </a:r>
            <a:r>
              <a:rPr lang="en-US" sz="1700" dirty="0" err="1">
                <a:latin typeface="Cumberland AMT;Cumberland;Couri" pitchFamily="49" charset="0"/>
              </a:rPr>
              <a:t>MyComponent</a:t>
            </a:r>
            <a:r>
              <a:rPr lang="en-US" sz="1700" dirty="0">
                <a:latin typeface="Cumberland AMT;Cumberland;Couri" pitchFamily="49" charset="0"/>
              </a:rPr>
              <a:t> : </a:t>
            </a:r>
            <a:r>
              <a:rPr lang="en-US" sz="1700" dirty="0">
                <a:solidFill>
                  <a:srgbClr val="008000"/>
                </a:solidFill>
                <a:latin typeface="Cumberland AMT;Cumberland;Couri" pitchFamily="49" charset="0"/>
              </a:rPr>
              <a:t>public</a:t>
            </a:r>
            <a:r>
              <a:rPr lang="en-US" sz="1700" dirty="0">
                <a:latin typeface="Cumberland AMT;Cumberland;Couri" pitchFamily="49" charset="0"/>
              </a:rPr>
              <a:t> manifold::kernel::Component</a:t>
            </a:r>
          </a:p>
          <a:p>
            <a:pPr defTabSz="457010">
              <a:lnSpc>
                <a:spcPct val="98000"/>
              </a:lnSpc>
            </a:pPr>
            <a:r>
              <a:rPr lang="en-US" sz="1700" dirty="0">
                <a:latin typeface="Cumberland AMT;Cumberland;Couri" pitchFamily="49" charset="0"/>
              </a:rPr>
              <a:t>{</a:t>
            </a:r>
          </a:p>
          <a:p>
            <a:pPr defTabSz="457010">
              <a:lnSpc>
                <a:spcPct val="98000"/>
              </a:lnSpc>
            </a:pPr>
            <a:r>
              <a:rPr lang="en-US" sz="1700" dirty="0">
                <a:solidFill>
                  <a:srgbClr val="008000"/>
                </a:solidFill>
                <a:latin typeface="Cumberland AMT;Cumberland;Couri" pitchFamily="49" charset="0"/>
              </a:rPr>
              <a:t>public</a:t>
            </a:r>
            <a:r>
              <a:rPr lang="en-US" sz="1700" dirty="0">
                <a:latin typeface="Cumberland AMT;Cumberland;Couri" pitchFamily="49" charset="0"/>
              </a:rPr>
              <a:t>:</a:t>
            </a:r>
          </a:p>
          <a:p>
            <a:pPr defTabSz="457010">
              <a:lnSpc>
                <a:spcPct val="98000"/>
              </a:lnSpc>
            </a:pPr>
            <a:r>
              <a:rPr lang="en-US" sz="1700" dirty="0">
                <a:latin typeface="Cumberland AMT;Cumberland;Couri" pitchFamily="49" charset="0"/>
              </a:rPr>
              <a:t>    </a:t>
            </a:r>
            <a:r>
              <a:rPr lang="en-US" sz="1700" dirty="0" err="1">
                <a:solidFill>
                  <a:srgbClr val="008000"/>
                </a:solidFill>
                <a:latin typeface="Cumberland AMT;Cumberland;Couri" pitchFamily="49" charset="0"/>
              </a:rPr>
              <a:t>enum</a:t>
            </a:r>
            <a:r>
              <a:rPr lang="en-US" sz="1700" dirty="0">
                <a:latin typeface="Cumberland AMT;Cumberland;Couri" pitchFamily="49" charset="0"/>
              </a:rPr>
              <a:t> {PORT0=0, PORT1};</a:t>
            </a:r>
          </a:p>
          <a:p>
            <a:pPr defTabSz="457010">
              <a:lnSpc>
                <a:spcPct val="98000"/>
              </a:lnSpc>
            </a:pPr>
            <a:r>
              <a:rPr lang="en-US" sz="1700" dirty="0">
                <a:latin typeface="Cumberland AMT;Cumberland;Couri" pitchFamily="49" charset="0"/>
              </a:rPr>
              <a:t>    </a:t>
            </a:r>
            <a:r>
              <a:rPr lang="en-US" sz="1700" dirty="0">
                <a:solidFill>
                  <a:srgbClr val="008000"/>
                </a:solidFill>
                <a:latin typeface="Cumberland AMT;Cumberland;Couri" pitchFamily="49" charset="0"/>
              </a:rPr>
              <a:t>void</a:t>
            </a:r>
            <a:r>
              <a:rPr lang="en-US" sz="1700" dirty="0">
                <a:latin typeface="Cumberland AMT;Cumberland;Couri" pitchFamily="49" charset="0"/>
              </a:rPr>
              <a:t> handler0(</a:t>
            </a:r>
            <a:r>
              <a:rPr lang="en-US" sz="1700" dirty="0" err="1">
                <a:solidFill>
                  <a:srgbClr val="008000"/>
                </a:solidFill>
                <a:latin typeface="Cumberland AMT;Cumberland;Couri" pitchFamily="49" charset="0"/>
              </a:rPr>
              <a:t>int</a:t>
            </a:r>
            <a:r>
              <a:rPr lang="en-US" sz="1700" dirty="0">
                <a:latin typeface="Cumberland AMT;Cumberland;Couri" pitchFamily="49" charset="0"/>
              </a:rPr>
              <a:t>, MyDataType0*);</a:t>
            </a:r>
          </a:p>
          <a:p>
            <a:pPr defTabSz="457010">
              <a:lnSpc>
                <a:spcPct val="98000"/>
              </a:lnSpc>
            </a:pPr>
            <a:r>
              <a:rPr lang="en-US" sz="1700" dirty="0">
                <a:latin typeface="Cumberland AMT;Cumberland;Couri" pitchFamily="49" charset="0"/>
              </a:rPr>
              <a:t>    </a:t>
            </a:r>
            <a:r>
              <a:rPr lang="en-US" sz="1700" dirty="0">
                <a:solidFill>
                  <a:srgbClr val="008000"/>
                </a:solidFill>
                <a:latin typeface="Cumberland AMT;Cumberland;Couri" pitchFamily="49" charset="0"/>
              </a:rPr>
              <a:t>void</a:t>
            </a:r>
            <a:r>
              <a:rPr lang="en-US" sz="1700" dirty="0">
                <a:latin typeface="Cumberland AMT;Cumberland;Couri" pitchFamily="49" charset="0"/>
              </a:rPr>
              <a:t> handler1(</a:t>
            </a:r>
            <a:r>
              <a:rPr lang="en-US" sz="1700" dirty="0" err="1">
                <a:solidFill>
                  <a:srgbClr val="008000"/>
                </a:solidFill>
                <a:latin typeface="Cumberland AMT;Cumberland;Couri" pitchFamily="49" charset="0"/>
              </a:rPr>
              <a:t>int</a:t>
            </a:r>
            <a:r>
              <a:rPr lang="en-US" sz="1700" dirty="0">
                <a:latin typeface="Cumberland AMT;Cumberland;Couri" pitchFamily="49" charset="0"/>
              </a:rPr>
              <a:t>, MyDataType1*);</a:t>
            </a:r>
          </a:p>
          <a:p>
            <a:pPr defTabSz="457010">
              <a:lnSpc>
                <a:spcPct val="98000"/>
              </a:lnSpc>
            </a:pPr>
            <a:r>
              <a:rPr lang="en-US" sz="1700" dirty="0">
                <a:latin typeface="Cumberland AMT;Cumberland;Couri" pitchFamily="49" charset="0"/>
              </a:rPr>
              <a:t>    </a:t>
            </a:r>
            <a:r>
              <a:rPr lang="en-US" sz="1700" dirty="0">
                <a:solidFill>
                  <a:srgbClr val="008000"/>
                </a:solidFill>
                <a:latin typeface="Cumberland AMT;Cumberland;Couri" pitchFamily="49" charset="0"/>
              </a:rPr>
              <a:t>void</a:t>
            </a:r>
            <a:r>
              <a:rPr lang="en-US" sz="1700" dirty="0">
                <a:latin typeface="Cumberland AMT;Cumberland;Couri" pitchFamily="49" charset="0"/>
              </a:rPr>
              <a:t> rising();</a:t>
            </a:r>
          </a:p>
          <a:p>
            <a:pPr defTabSz="457010">
              <a:lnSpc>
                <a:spcPct val="98000"/>
              </a:lnSpc>
            </a:pPr>
            <a:r>
              <a:rPr lang="en-US" sz="1700" dirty="0">
                <a:latin typeface="Cumberland AMT;Cumberland;Couri" pitchFamily="49" charset="0"/>
              </a:rPr>
              <a:t>    </a:t>
            </a:r>
            <a:r>
              <a:rPr lang="en-US" sz="1700" dirty="0">
                <a:solidFill>
                  <a:srgbClr val="008000"/>
                </a:solidFill>
                <a:latin typeface="Cumberland AMT;Cumberland;Couri" pitchFamily="49" charset="0"/>
              </a:rPr>
              <a:t>void</a:t>
            </a:r>
            <a:r>
              <a:rPr lang="en-US" sz="1700" dirty="0">
                <a:latin typeface="Cumberland AMT;Cumberland;Couri" pitchFamily="49" charset="0"/>
              </a:rPr>
              <a:t> falling();</a:t>
            </a:r>
          </a:p>
          <a:p>
            <a:pPr defTabSz="457010">
              <a:lnSpc>
                <a:spcPct val="98000"/>
              </a:lnSpc>
            </a:pPr>
            <a:r>
              <a:rPr lang="en-US" sz="1700" dirty="0">
                <a:latin typeface="Cumberland AMT;Cumberland;Couri" pitchFamily="49"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29</a:t>
            </a:fld>
            <a:endParaRPr lang="en-US">
              <a:solidFill>
                <a:srgbClr val="E5FFFF"/>
              </a:solidFill>
            </a:endParaRPr>
          </a:p>
        </p:txBody>
      </p:sp>
    </p:spTree>
    <p:extLst>
      <p:ext uri="{BB962C8B-B14F-4D97-AF65-F5344CB8AC3E}">
        <p14:creationId xmlns:p14="http://schemas.microsoft.com/office/powerpoint/2010/main" val="30868984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pPr eaLnBrk="1" hangingPunct="1">
              <a:defRPr/>
            </a:pPr>
            <a:r>
              <a:rPr lang="en-US" dirty="0" err="1" smtClean="0">
                <a:effectLst/>
                <a:ea typeface="+mj-ea"/>
              </a:rPr>
              <a:t>Manifold@GT</a:t>
            </a:r>
            <a:endParaRPr lang="en-US" dirty="0" smtClean="0">
              <a:effectLst/>
              <a:ea typeface="+mj-ea"/>
            </a:endParaRPr>
          </a:p>
        </p:txBody>
      </p:sp>
      <p:sp>
        <p:nvSpPr>
          <p:cNvPr id="321539" name="Rectangle 3"/>
          <p:cNvSpPr>
            <a:spLocks noGrp="1" noChangeArrowheads="1"/>
          </p:cNvSpPr>
          <p:nvPr>
            <p:ph idx="1"/>
          </p:nvPr>
        </p:nvSpPr>
        <p:spPr>
          <a:xfrm>
            <a:off x="383276" y="1286690"/>
            <a:ext cx="5089065" cy="4521055"/>
          </a:xfrm>
        </p:spPr>
        <p:txBody>
          <a:bodyPr/>
          <a:lstStyle/>
          <a:p>
            <a:pPr eaLnBrk="1" hangingPunct="1"/>
            <a:r>
              <a:rPr lang="en-US" dirty="0" smtClean="0">
                <a:effectLst/>
              </a:rPr>
              <a:t>Faculty</a:t>
            </a:r>
          </a:p>
          <a:p>
            <a:pPr lvl="1" eaLnBrk="1" hangingPunct="1"/>
            <a:r>
              <a:rPr lang="en-US" dirty="0" smtClean="0">
                <a:effectLst/>
              </a:rPr>
              <a:t>Tom Conte (SCS)</a:t>
            </a:r>
          </a:p>
          <a:p>
            <a:pPr lvl="1" eaLnBrk="1" hangingPunct="1"/>
            <a:r>
              <a:rPr lang="en-US" dirty="0" smtClean="0">
                <a:effectLst/>
              </a:rPr>
              <a:t>George Riley (ECE)</a:t>
            </a:r>
          </a:p>
          <a:p>
            <a:pPr lvl="1" eaLnBrk="1" hangingPunct="1"/>
            <a:r>
              <a:rPr lang="en-US" dirty="0" smtClean="0">
                <a:effectLst/>
              </a:rPr>
              <a:t> S. Yalamanchili  (ECE)</a:t>
            </a:r>
          </a:p>
          <a:p>
            <a:pPr eaLnBrk="1" hangingPunct="1"/>
            <a:r>
              <a:rPr lang="en-US" dirty="0" smtClean="0">
                <a:effectLst/>
              </a:rPr>
              <a:t>Research Staff</a:t>
            </a:r>
          </a:p>
          <a:p>
            <a:pPr lvl="1" eaLnBrk="1" hangingPunct="1"/>
            <a:r>
              <a:rPr lang="en-US" dirty="0" smtClean="0">
                <a:effectLst/>
              </a:rPr>
              <a:t>Jun Wang (ECE)</a:t>
            </a:r>
          </a:p>
          <a:p>
            <a:pPr eaLnBrk="1" hangingPunct="1"/>
            <a:r>
              <a:rPr lang="en-US" dirty="0" smtClean="0">
                <a:effectLst/>
              </a:rPr>
              <a:t>Collaborators</a:t>
            </a:r>
          </a:p>
          <a:p>
            <a:pPr lvl="1" eaLnBrk="1" hangingPunct="1"/>
            <a:r>
              <a:rPr lang="en-US" dirty="0" smtClean="0">
                <a:effectLst/>
              </a:rPr>
              <a:t>Genie Hsieh (Sandia)</a:t>
            </a:r>
          </a:p>
          <a:p>
            <a:pPr lvl="1" eaLnBrk="1" hangingPunct="1"/>
            <a:r>
              <a:rPr lang="en-US" dirty="0" smtClean="0">
                <a:effectLst/>
              </a:rPr>
              <a:t>Saibal Mukhopadhyay (ECE)</a:t>
            </a:r>
          </a:p>
          <a:p>
            <a:pPr lvl="1" eaLnBrk="1" hangingPunct="1"/>
            <a:r>
              <a:rPr lang="en-US" dirty="0" smtClean="0">
                <a:effectLst/>
              </a:rPr>
              <a:t>Hyesoon Kim (SCS)</a:t>
            </a:r>
          </a:p>
          <a:p>
            <a:pPr lvl="1" eaLnBrk="1" hangingPunct="1"/>
            <a:r>
              <a:rPr lang="en-US" dirty="0" err="1" smtClean="0">
                <a:effectLst/>
              </a:rPr>
              <a:t>Arun</a:t>
            </a:r>
            <a:r>
              <a:rPr lang="en-US" dirty="0" smtClean="0">
                <a:effectLst/>
              </a:rPr>
              <a:t> Rodrigues (Sandia)</a:t>
            </a:r>
          </a:p>
        </p:txBody>
      </p:sp>
      <p:sp>
        <p:nvSpPr>
          <p:cNvPr id="321540" name="Rectangle 4"/>
          <p:cNvSpPr>
            <a:spLocks noChangeArrowheads="1"/>
          </p:cNvSpPr>
          <p:nvPr/>
        </p:nvSpPr>
        <p:spPr bwMode="auto">
          <a:xfrm>
            <a:off x="5544343" y="1331943"/>
            <a:ext cx="4536282" cy="4967788"/>
          </a:xfrm>
          <a:prstGeom prst="rect">
            <a:avLst/>
          </a:prstGeom>
          <a:noFill/>
          <a:ln w="9525">
            <a:noFill/>
            <a:miter lim="800000"/>
            <a:headEnd/>
            <a:tailEnd/>
          </a:ln>
          <a:effectLst/>
        </p:spPr>
        <p:txBody>
          <a:bodyPr lIns="100772" tIns="50387" rIns="100772" bIns="50387"/>
          <a:lstStyle/>
          <a:p>
            <a:pPr marL="194200" indent="-194200" defTabSz="1007838" hangingPunct="1">
              <a:lnSpc>
                <a:spcPct val="100000"/>
              </a:lnSpc>
              <a:spcBef>
                <a:spcPct val="20000"/>
              </a:spcBef>
              <a:buSzPct val="65000"/>
              <a:buFont typeface="Wingdings" pitchFamily="2" charset="2"/>
              <a:buChar char="n"/>
              <a:defRPr/>
            </a:pPr>
            <a:r>
              <a:rPr lang="en-US" sz="2600" dirty="0">
                <a:solidFill>
                  <a:srgbClr val="080808"/>
                </a:solidFill>
                <a:latin typeface="Tahoma" pitchFamily="34" charset="0"/>
                <a:ea typeface="ＭＳ Ｐゴシック" charset="-128"/>
              </a:rPr>
              <a:t>Graduate Students</a:t>
            </a: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a:solidFill>
                  <a:srgbClr val="080808"/>
                </a:solidFill>
                <a:latin typeface="Tahoma" pitchFamily="34" charset="0"/>
                <a:ea typeface="ＭＳ Ｐゴシック" charset="-128"/>
              </a:rPr>
              <a:t>Jesse </a:t>
            </a:r>
            <a:r>
              <a:rPr lang="en-US" sz="2200" dirty="0" err="1" smtClean="0">
                <a:solidFill>
                  <a:srgbClr val="080808"/>
                </a:solidFill>
                <a:latin typeface="Tahoma" pitchFamily="34" charset="0"/>
                <a:ea typeface="ＭＳ Ｐゴシック" charset="-128"/>
              </a:rPr>
              <a:t>Beu</a:t>
            </a:r>
            <a:endParaRPr lang="en-US" sz="2200" dirty="0">
              <a:solidFill>
                <a:srgbClr val="080808"/>
              </a:solidFill>
              <a:latin typeface="Tahoma" pitchFamily="34" charset="0"/>
              <a:ea typeface="ＭＳ Ｐゴシック" charset="-128"/>
            </a:endParaRP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err="1">
                <a:solidFill>
                  <a:srgbClr val="080808"/>
                </a:solidFill>
                <a:latin typeface="Tahoma" pitchFamily="34" charset="0"/>
                <a:ea typeface="ＭＳ Ｐゴシック" charset="-128"/>
              </a:rPr>
              <a:t>Rishiraj</a:t>
            </a:r>
            <a:r>
              <a:rPr lang="en-US" sz="2200" dirty="0">
                <a:solidFill>
                  <a:srgbClr val="080808"/>
                </a:solidFill>
                <a:latin typeface="Tahoma" pitchFamily="34" charset="0"/>
                <a:ea typeface="ＭＳ Ｐゴシック" charset="-128"/>
              </a:rPr>
              <a:t> </a:t>
            </a:r>
            <a:r>
              <a:rPr lang="en-US" sz="2200" dirty="0" err="1" smtClean="0">
                <a:solidFill>
                  <a:srgbClr val="080808"/>
                </a:solidFill>
                <a:latin typeface="Tahoma" pitchFamily="34" charset="0"/>
                <a:ea typeface="ＭＳ Ｐゴシック" charset="-128"/>
              </a:rPr>
              <a:t>Bheda</a:t>
            </a:r>
            <a:endParaRPr lang="en-US" sz="2200" dirty="0">
              <a:solidFill>
                <a:srgbClr val="080808"/>
              </a:solidFill>
              <a:latin typeface="Tahoma" pitchFamily="34" charset="0"/>
              <a:ea typeface="ＭＳ Ｐゴシック" charset="-128"/>
            </a:endParaRP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smtClean="0">
                <a:solidFill>
                  <a:srgbClr val="080808"/>
                </a:solidFill>
                <a:latin typeface="Tahoma" pitchFamily="34" charset="0"/>
                <a:ea typeface="ＭＳ Ｐゴシック" charset="-128"/>
              </a:rPr>
              <a:t>Zhenjiang </a:t>
            </a:r>
            <a:r>
              <a:rPr lang="en-US" sz="2200" dirty="0">
                <a:solidFill>
                  <a:srgbClr val="080808"/>
                </a:solidFill>
                <a:latin typeface="Tahoma" pitchFamily="34" charset="0"/>
                <a:ea typeface="ＭＳ Ｐゴシック" charset="-128"/>
              </a:rPr>
              <a:t>Dong</a:t>
            </a: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a:solidFill>
                  <a:srgbClr val="080808"/>
                </a:solidFill>
                <a:latin typeface="Tahoma" pitchFamily="34" charset="0"/>
                <a:ea typeface="ＭＳ Ｐゴシック" charset="-128"/>
              </a:rPr>
              <a:t>Chad </a:t>
            </a:r>
            <a:r>
              <a:rPr lang="en-US" sz="2200" dirty="0" smtClean="0">
                <a:solidFill>
                  <a:srgbClr val="080808"/>
                </a:solidFill>
                <a:latin typeface="Tahoma" pitchFamily="34" charset="0"/>
                <a:ea typeface="ＭＳ Ｐゴシック" charset="-128"/>
              </a:rPr>
              <a:t>Kersey</a:t>
            </a: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smtClean="0">
                <a:solidFill>
                  <a:srgbClr val="080808"/>
                </a:solidFill>
                <a:latin typeface="Tahoma" pitchFamily="34" charset="0"/>
                <a:ea typeface="ＭＳ Ｐゴシック" charset="-128"/>
              </a:rPr>
              <a:t>Elizabeth Lynch </a:t>
            </a:r>
            <a:endParaRPr lang="en-US" sz="2200" dirty="0">
              <a:solidFill>
                <a:srgbClr val="080808"/>
              </a:solidFill>
              <a:latin typeface="Tahoma" pitchFamily="34" charset="0"/>
              <a:ea typeface="ＭＳ Ｐゴシック" charset="-128"/>
            </a:endParaRP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a:solidFill>
                  <a:srgbClr val="080808"/>
                </a:solidFill>
                <a:latin typeface="Tahoma" pitchFamily="34" charset="0"/>
                <a:ea typeface="ＭＳ Ｐゴシック" charset="-128"/>
              </a:rPr>
              <a:t>Jason </a:t>
            </a:r>
            <a:r>
              <a:rPr lang="en-US" sz="2200" dirty="0" err="1" smtClean="0">
                <a:solidFill>
                  <a:srgbClr val="080808"/>
                </a:solidFill>
                <a:latin typeface="Tahoma" pitchFamily="34" charset="0"/>
                <a:ea typeface="ＭＳ Ｐゴシック" charset="-128"/>
              </a:rPr>
              <a:t>Poovey</a:t>
            </a:r>
            <a:endParaRPr lang="en-US" sz="2200" dirty="0">
              <a:solidFill>
                <a:srgbClr val="080808"/>
              </a:solidFill>
              <a:latin typeface="Tahoma" pitchFamily="34" charset="0"/>
              <a:ea typeface="ＭＳ Ｐゴシック" charset="-128"/>
            </a:endParaRP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a:solidFill>
                  <a:srgbClr val="080808"/>
                </a:solidFill>
                <a:latin typeface="Tahoma" pitchFamily="34" charset="0"/>
                <a:ea typeface="ＭＳ Ｐゴシック" charset="-128"/>
              </a:rPr>
              <a:t>Mitchelle </a:t>
            </a:r>
            <a:r>
              <a:rPr lang="en-US" sz="2200" dirty="0" err="1">
                <a:solidFill>
                  <a:srgbClr val="080808"/>
                </a:solidFill>
                <a:latin typeface="Tahoma" pitchFamily="34" charset="0"/>
                <a:ea typeface="ＭＳ Ｐゴシック" charset="-128"/>
              </a:rPr>
              <a:t>Rasquinha</a:t>
            </a:r>
            <a:endParaRPr lang="en-US" sz="2200" dirty="0">
              <a:solidFill>
                <a:srgbClr val="080808"/>
              </a:solidFill>
              <a:latin typeface="Tahoma" pitchFamily="34" charset="0"/>
              <a:ea typeface="ＭＳ Ｐゴシック" charset="-128"/>
            </a:endParaRP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a:solidFill>
                  <a:srgbClr val="080808"/>
                </a:solidFill>
                <a:latin typeface="Tahoma" pitchFamily="34" charset="0"/>
                <a:ea typeface="ＭＳ Ｐゴシック" charset="-128"/>
              </a:rPr>
              <a:t>William Song </a:t>
            </a: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smtClean="0">
                <a:solidFill>
                  <a:srgbClr val="080808"/>
                </a:solidFill>
                <a:latin typeface="Tahoma" pitchFamily="34" charset="0"/>
                <a:ea typeface="ＭＳ Ｐゴシック" charset="-128"/>
              </a:rPr>
              <a:t>He Xiao</a:t>
            </a: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err="1">
                <a:solidFill>
                  <a:srgbClr val="080808"/>
                </a:solidFill>
                <a:latin typeface="Tahoma" pitchFamily="34" charset="0"/>
                <a:ea typeface="ＭＳ Ｐゴシック" charset="-128"/>
              </a:rPr>
              <a:t>Peng</a:t>
            </a:r>
            <a:r>
              <a:rPr lang="en-US" sz="2200" dirty="0">
                <a:solidFill>
                  <a:srgbClr val="080808"/>
                </a:solidFill>
                <a:latin typeface="Tahoma" pitchFamily="34" charset="0"/>
                <a:ea typeface="ＭＳ Ｐゴシック" charset="-128"/>
              </a:rPr>
              <a:t> </a:t>
            </a:r>
            <a:r>
              <a:rPr lang="en-US" sz="2200" dirty="0" err="1" smtClean="0">
                <a:solidFill>
                  <a:srgbClr val="080808"/>
                </a:solidFill>
                <a:latin typeface="Tahoma" pitchFamily="34" charset="0"/>
                <a:ea typeface="ＭＳ Ｐゴシック" charset="-128"/>
              </a:rPr>
              <a:t>Xu</a:t>
            </a:r>
            <a:endParaRPr lang="en-US" sz="2200" dirty="0" smtClean="0">
              <a:solidFill>
                <a:srgbClr val="080808"/>
              </a:solidFill>
              <a:latin typeface="Tahoma" pitchFamily="34" charset="0"/>
              <a:ea typeface="ＭＳ Ｐゴシック" charset="-128"/>
            </a:endParaRPr>
          </a:p>
          <a:p>
            <a:pPr marL="572099" lvl="1" indent="-194200" defTabSz="1007838" hangingPunct="1">
              <a:lnSpc>
                <a:spcPct val="100000"/>
              </a:lnSpc>
              <a:spcBef>
                <a:spcPct val="20000"/>
              </a:spcBef>
              <a:buClr>
                <a:srgbClr val="002448"/>
              </a:buClr>
              <a:buSzPct val="65000"/>
              <a:buFont typeface="Wingdings" pitchFamily="2" charset="2"/>
              <a:buChar char="n"/>
              <a:defRPr/>
            </a:pPr>
            <a:r>
              <a:rPr lang="en-US" sz="2200" dirty="0" smtClean="0">
                <a:solidFill>
                  <a:srgbClr val="080808"/>
                </a:solidFill>
                <a:latin typeface="Tahoma" pitchFamily="34" charset="0"/>
                <a:ea typeface="ＭＳ Ｐゴシック" charset="-128"/>
              </a:rPr>
              <a:t>…+ many other contributors</a:t>
            </a:r>
            <a:endParaRPr lang="en-US" sz="2200" dirty="0">
              <a:solidFill>
                <a:srgbClr val="080808"/>
              </a:solidFill>
              <a:latin typeface="Tahoma" pitchFamily="34" charset="0"/>
              <a:ea typeface="ＭＳ Ｐゴシック" charset="-128"/>
            </a:endParaRPr>
          </a:p>
        </p:txBody>
      </p:sp>
      <p:sp>
        <p:nvSpPr>
          <p:cNvPr id="7" name="Slide Number Placeholder 1"/>
          <p:cNvSpPr txBox="1">
            <a:spLocks noGrp="1"/>
          </p:cNvSpPr>
          <p:nvPr/>
        </p:nvSpPr>
        <p:spPr bwMode="auto">
          <a:xfrm>
            <a:off x="9443588" y="7288265"/>
            <a:ext cx="637039" cy="271413"/>
          </a:xfrm>
          <a:prstGeom prst="rect">
            <a:avLst/>
          </a:prstGeom>
          <a:noFill/>
          <a:ln w="9525">
            <a:noFill/>
            <a:miter lim="800000"/>
            <a:headEnd/>
            <a:tailEnd/>
          </a:ln>
        </p:spPr>
        <p:txBody>
          <a:bodyPr wrap="square" lIns="100772" tIns="50387" rIns="100772" bIns="50387">
            <a:spAutoFit/>
          </a:bodyPr>
          <a:lstStyle/>
          <a:p>
            <a:pPr algn="r" defTabSz="1007838" eaLnBrk="0">
              <a:lnSpc>
                <a:spcPct val="100000"/>
              </a:lnSpc>
              <a:buClrTx/>
              <a:buSzTx/>
            </a:pPr>
            <a:fld id="{644C7418-DC1C-4619-A5FC-8F0FCE3AFA75}" type="slidenum">
              <a:rPr lang="en-US" sz="1100" b="1">
                <a:solidFill>
                  <a:srgbClr val="FFFFFF"/>
                </a:solidFill>
                <a:latin typeface="Tahoma" pitchFamily="34" charset="0"/>
                <a:ea typeface="ＭＳ Ｐゴシック" charset="-128"/>
              </a:rPr>
              <a:pPr algn="r" defTabSz="1007838" eaLnBrk="0">
                <a:lnSpc>
                  <a:spcPct val="100000"/>
                </a:lnSpc>
                <a:buClrTx/>
                <a:buSzTx/>
              </a:pPr>
              <a:t>3</a:t>
            </a:fld>
            <a:endParaRPr lang="en-US" sz="1100" b="1" dirty="0">
              <a:solidFill>
                <a:srgbClr val="FFFFFF"/>
              </a:solidFill>
              <a:latin typeface="Tahoma" pitchFamily="34" charset="0"/>
              <a:ea typeface="ＭＳ Ｐゴシック" charset="-128"/>
            </a:endParaRPr>
          </a:p>
        </p:txBody>
      </p:sp>
    </p:spTree>
    <p:extLst>
      <p:ext uri="{BB962C8B-B14F-4D97-AF65-F5344CB8AC3E}">
        <p14:creationId xmlns:p14="http://schemas.microsoft.com/office/powerpoint/2010/main" val="408074798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503242" y="346075"/>
            <a:ext cx="9070975" cy="1171575"/>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Manifold Component (2/2)</a:t>
            </a:r>
          </a:p>
        </p:txBody>
      </p:sp>
      <p:sp>
        <p:nvSpPr>
          <p:cNvPr id="14338" name="Rectangle 2"/>
          <p:cNvSpPr>
            <a:spLocks noGrp="1" noChangeArrowheads="1"/>
          </p:cNvSpPr>
          <p:nvPr>
            <p:ph idx="1"/>
          </p:nvPr>
        </p:nvSpPr>
        <p:spPr>
          <a:xfrm>
            <a:off x="544516" y="1489077"/>
            <a:ext cx="9070975" cy="3916362"/>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800" dirty="0"/>
              <a:t>Important functions in manifold::kernel::Component</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800" dirty="0"/>
              <a:t>Create()</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create a component</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5 overloaded template functions</a:t>
            </a:r>
          </a:p>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800" dirty="0"/>
              <a:t>Send()</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send data out of a port to a component connected to the port</a:t>
            </a:r>
          </a:p>
          <a:p>
            <a:pPr marL="863242" lvl="1"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2400" dirty="0"/>
              <a:t>no </a:t>
            </a:r>
            <a:r>
              <a:rPr lang="en-US" sz="2400" dirty="0" err="1"/>
              <a:t>recv</a:t>
            </a:r>
            <a:r>
              <a:rPr lang="en-US" sz="2400" dirty="0"/>
              <a:t>() function: incoming events handled by event handler.</a:t>
            </a:r>
          </a:p>
        </p:txBody>
      </p:sp>
      <p:sp>
        <p:nvSpPr>
          <p:cNvPr id="14339" name="Text Box 3"/>
          <p:cNvSpPr txBox="1">
            <a:spLocks/>
          </p:cNvSpPr>
          <p:nvPr/>
        </p:nvSpPr>
        <p:spPr bwMode="auto">
          <a:xfrm>
            <a:off x="2830513" y="5385436"/>
            <a:ext cx="5334000" cy="1370012"/>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89964" tIns="60850" rIns="89964" bIns="44982"/>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9pPr>
          </a:lstStyle>
          <a:p>
            <a:pPr defTabSz="457010"/>
            <a:r>
              <a:rPr lang="en-US">
                <a:solidFill>
                  <a:srgbClr val="008000"/>
                </a:solidFill>
              </a:rPr>
              <a:t>template</a:t>
            </a:r>
            <a:r>
              <a:rPr lang="en-US"/>
              <a:t>&lt;</a:t>
            </a:r>
            <a:r>
              <a:rPr lang="en-US">
                <a:solidFill>
                  <a:srgbClr val="008000"/>
                </a:solidFill>
              </a:rPr>
              <a:t>typename</a:t>
            </a:r>
            <a:r>
              <a:rPr lang="en-US"/>
              <a:t> T, </a:t>
            </a:r>
            <a:r>
              <a:rPr lang="en-US">
                <a:solidFill>
                  <a:srgbClr val="008000"/>
                </a:solidFill>
              </a:rPr>
              <a:t>typename</a:t>
            </a:r>
            <a:r>
              <a:rPr lang="en-US"/>
              <a:t> T1) </a:t>
            </a:r>
          </a:p>
          <a:p>
            <a:pPr defTabSz="457010"/>
            <a:r>
              <a:rPr lang="en-US">
                <a:solidFill>
                  <a:srgbClr val="008000"/>
                </a:solidFill>
              </a:rPr>
              <a:t>void</a:t>
            </a:r>
            <a:r>
              <a:rPr lang="en-US"/>
              <a:t> Create(</a:t>
            </a:r>
            <a:r>
              <a:rPr lang="en-US">
                <a:solidFill>
                  <a:srgbClr val="008000"/>
                </a:solidFill>
              </a:rPr>
              <a:t>int</a:t>
            </a:r>
            <a:r>
              <a:rPr lang="en-US"/>
              <a:t>, T1, CompName);</a:t>
            </a:r>
          </a:p>
          <a:p>
            <a:pPr defTabSz="457010"/>
            <a:endParaRPr lang="en-US"/>
          </a:p>
          <a:p>
            <a:pPr defTabSz="457010"/>
            <a:r>
              <a:rPr lang="en-US">
                <a:solidFill>
                  <a:srgbClr val="008000"/>
                </a:solidFill>
              </a:rPr>
              <a:t>template</a:t>
            </a:r>
            <a:r>
              <a:rPr lang="en-US"/>
              <a:t>&lt;</a:t>
            </a:r>
            <a:r>
              <a:rPr lang="en-US">
                <a:solidFill>
                  <a:srgbClr val="008000"/>
                </a:solidFill>
              </a:rPr>
              <a:t>typename</a:t>
            </a:r>
            <a:r>
              <a:rPr lang="en-US"/>
              <a:t> T&gt;</a:t>
            </a:r>
          </a:p>
          <a:p>
            <a:pPr defTabSz="457010"/>
            <a:r>
              <a:rPr lang="en-US"/>
              <a:t>void Send(</a:t>
            </a:r>
            <a:r>
              <a:rPr lang="en-US">
                <a:solidFill>
                  <a:srgbClr val="008000"/>
                </a:solidFill>
              </a:rPr>
              <a:t>int</a:t>
            </a:r>
            <a:r>
              <a:rPr lang="en-US"/>
              <a:t>, 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30</a:t>
            </a:fld>
            <a:endParaRPr lang="en-US">
              <a:solidFill>
                <a:srgbClr val="E5FFFF"/>
              </a:solidFill>
            </a:endParaRPr>
          </a:p>
        </p:txBody>
      </p:sp>
    </p:spTree>
    <p:extLst>
      <p:ext uri="{BB962C8B-B14F-4D97-AF65-F5344CB8AC3E}">
        <p14:creationId xmlns:p14="http://schemas.microsoft.com/office/powerpoint/2010/main" val="1027935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503242" y="307975"/>
            <a:ext cx="9070975" cy="1250950"/>
          </a:xfrm>
          <a:ln/>
        </p:spPr>
        <p:txBody>
          <a:bodyPr tIns="38791"/>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a:t>Manifold Execution Model and System Architecture</a:t>
            </a:r>
          </a:p>
        </p:txBody>
      </p:sp>
      <p:sp>
        <p:nvSpPr>
          <p:cNvPr id="5122" name="Rectangle 2"/>
          <p:cNvSpPr>
            <a:spLocks noGrp="1" noChangeArrowheads="1"/>
          </p:cNvSpPr>
          <p:nvPr>
            <p:ph idx="1"/>
          </p:nvPr>
        </p:nvSpPr>
        <p:spPr>
          <a:xfrm>
            <a:off x="468312" y="2179637"/>
            <a:ext cx="9070975" cy="4241800"/>
          </a:xfrm>
          <a:ln/>
        </p:spPr>
        <p:txBody>
          <a:bodyPr/>
          <a:lstStyle/>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Execution model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Software architecture</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Simulation kernel</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Manifold component</a:t>
            </a:r>
          </a:p>
          <a:p>
            <a:pPr marL="431620" indent="-323716">
              <a:spcBef>
                <a:spcPts val="24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solidFill>
                  <a:srgbClr val="3366FF"/>
                </a:solidFill>
              </a:rPr>
              <a:t>Building system models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31</a:t>
            </a:fld>
            <a:endParaRPr lang="en-US">
              <a:solidFill>
                <a:srgbClr val="E5FFFF"/>
              </a:solidFill>
            </a:endParaRPr>
          </a:p>
        </p:txBody>
      </p:sp>
    </p:spTree>
    <p:extLst>
      <p:ext uri="{BB962C8B-B14F-4D97-AF65-F5344CB8AC3E}">
        <p14:creationId xmlns:p14="http://schemas.microsoft.com/office/powerpoint/2010/main" val="31218256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503242" y="346075"/>
            <a:ext cx="9070975" cy="1171575"/>
          </a:xfrm>
          <a:ln/>
        </p:spPr>
        <p:txBody>
          <a:bodyPr tIns="31739"/>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3600"/>
              <a:t>Building System Models and Simulation Programs (1/2)</a:t>
            </a:r>
          </a:p>
        </p:txBody>
      </p:sp>
      <p:sp>
        <p:nvSpPr>
          <p:cNvPr id="15362" name="Rectangle 2"/>
          <p:cNvSpPr>
            <a:spLocks noGrp="1" noChangeArrowheads="1"/>
          </p:cNvSpPr>
          <p:nvPr>
            <p:ph idx="1"/>
          </p:nvPr>
        </p:nvSpPr>
        <p:spPr>
          <a:xfrm>
            <a:off x="503242" y="1768478"/>
            <a:ext cx="9070975" cy="4989513"/>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Steps for building a simulation program</a:t>
            </a:r>
          </a:p>
          <a:p>
            <a:pPr marL="863242" lvl="1" indent="-323716">
              <a:buFont typeface="StarSymbol" charset="0"/>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Initialization</a:t>
            </a:r>
            <a:endParaRPr lang="en-US" dirty="0"/>
          </a:p>
          <a:p>
            <a:pPr marL="863242" lvl="1" indent="-323716">
              <a:buFont typeface="StarSymbol" charset="0"/>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Build system </a:t>
            </a:r>
            <a:r>
              <a:rPr lang="en-US" dirty="0" smtClean="0"/>
              <a:t>model (see next slide)</a:t>
            </a:r>
            <a:endParaRPr lang="en-US" dirty="0"/>
          </a:p>
          <a:p>
            <a:pPr marL="863242" lvl="1" indent="-323716">
              <a:buFont typeface="StarSymbol" charset="0"/>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Set simulation stop time</a:t>
            </a:r>
          </a:p>
          <a:p>
            <a:pPr marL="863242" lvl="1" indent="-323716">
              <a:buFont typeface="StarSymbol" charset="0"/>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Start simulation</a:t>
            </a:r>
            <a:endParaRPr lang="en-US" dirty="0"/>
          </a:p>
          <a:p>
            <a:pPr marL="863242" lvl="1" indent="-323716">
              <a:buFont typeface="StarSymbol" charset="0"/>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smtClean="0"/>
              <a:t>Finalization</a:t>
            </a:r>
            <a:endParaRPr lang="en-US" dirty="0"/>
          </a:p>
          <a:p>
            <a:pPr marL="863242" lvl="1" indent="-323716">
              <a:buFont typeface="StarSymbol" charset="0"/>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Print out statistics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32</a:t>
            </a:fld>
            <a:endParaRPr lang="en-US">
              <a:solidFill>
                <a:srgbClr val="E5FFFF"/>
              </a:solidFill>
            </a:endParaRPr>
          </a:p>
        </p:txBody>
      </p:sp>
    </p:spTree>
    <p:extLst>
      <p:ext uri="{BB962C8B-B14F-4D97-AF65-F5344CB8AC3E}">
        <p14:creationId xmlns:p14="http://schemas.microsoft.com/office/powerpoint/2010/main" val="1937056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503242" y="346075"/>
            <a:ext cx="9070975" cy="1171575"/>
          </a:xfrm>
          <a:ln/>
        </p:spPr>
        <p:txBody>
          <a:bodyPr tIns="31739"/>
          <a:lstStyle/>
          <a:p>
            <a:pP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sz="3600"/>
              <a:t>Building System Models and Simulation Programs (2/2)</a:t>
            </a:r>
          </a:p>
        </p:txBody>
      </p:sp>
      <p:sp>
        <p:nvSpPr>
          <p:cNvPr id="16386" name="Rectangle 2"/>
          <p:cNvSpPr>
            <a:spLocks noGrp="1" noChangeArrowheads="1"/>
          </p:cNvSpPr>
          <p:nvPr>
            <p:ph idx="1"/>
          </p:nvPr>
        </p:nvSpPr>
        <p:spPr>
          <a:xfrm>
            <a:off x="503242" y="2178050"/>
            <a:ext cx="9070975" cy="4581525"/>
          </a:xfrm>
          <a:ln/>
        </p:spPr>
        <p:txBody>
          <a:bodyPr/>
          <a:lstStyle/>
          <a:p>
            <a:pPr marL="431620" indent="-323716">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Building a system model</a:t>
            </a:r>
          </a:p>
          <a:p>
            <a:pPr marL="863242" lvl="1" indent="-323716">
              <a:spcBef>
                <a:spcPts val="18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Create clock(s</a:t>
            </a:r>
            <a:r>
              <a:rPr lang="en-US" dirty="0" smtClean="0"/>
              <a:t>) (call constructor)</a:t>
            </a:r>
            <a:endParaRPr lang="en-US" dirty="0"/>
          </a:p>
          <a:p>
            <a:pPr marL="863242" lvl="1" indent="-323716">
              <a:spcBef>
                <a:spcPts val="18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Create </a:t>
            </a:r>
            <a:r>
              <a:rPr lang="en-US" dirty="0" smtClean="0"/>
              <a:t>components (call Component::Create())</a:t>
            </a:r>
            <a:endParaRPr lang="en-US" dirty="0"/>
          </a:p>
          <a:p>
            <a:pPr marL="863242" lvl="1" indent="-323716">
              <a:spcBef>
                <a:spcPts val="18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Connect </a:t>
            </a:r>
            <a:r>
              <a:rPr lang="en-US" dirty="0" smtClean="0"/>
              <a:t>components (call Manifold::Connect())</a:t>
            </a:r>
            <a:endParaRPr lang="en-US" dirty="0"/>
          </a:p>
          <a:p>
            <a:pPr marL="863242" lvl="1" indent="-323716">
              <a:spcBef>
                <a:spcPts val="1800"/>
              </a:spcBef>
              <a:buSzPct val="45000"/>
              <a:buFont typeface="Wingdings" charset="2"/>
              <a:buChar char=""/>
              <a:tabLst>
                <a:tab pos="723600" algn="l"/>
                <a:tab pos="1447196" algn="l"/>
                <a:tab pos="2170800" algn="l"/>
                <a:tab pos="2894399" algn="l"/>
                <a:tab pos="3617998" algn="l"/>
                <a:tab pos="4341600" algn="l"/>
                <a:tab pos="5065199" algn="l"/>
                <a:tab pos="5788799" algn="l"/>
                <a:tab pos="6512398" algn="l"/>
                <a:tab pos="7235999" algn="l"/>
                <a:tab pos="7959599" algn="l"/>
                <a:tab pos="8683198" algn="l"/>
              </a:tabLst>
            </a:pPr>
            <a:r>
              <a:rPr lang="en-US" dirty="0"/>
              <a:t>Register clock-driven components with clock, if not already registered</a:t>
            </a:r>
            <a:r>
              <a:rPr lang="en-US" dirty="0" smtClean="0"/>
              <a:t>. (call Clock::Register())</a:t>
            </a:r>
            <a:endParaRPr lang="en-US" dirty="0"/>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33</a:t>
            </a:fld>
            <a:endParaRPr lang="en-US">
              <a:solidFill>
                <a:srgbClr val="E5FFFF"/>
              </a:solidFill>
            </a:endParaRPr>
          </a:p>
        </p:txBody>
      </p:sp>
    </p:spTree>
    <p:extLst>
      <p:ext uri="{BB962C8B-B14F-4D97-AF65-F5344CB8AC3E}">
        <p14:creationId xmlns:p14="http://schemas.microsoft.com/office/powerpoint/2010/main" val="2615567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solidFill>
                  <a:srgbClr val="0000FF"/>
                </a:solidFill>
                <a:hlinkClick r:id="rId2" action="ppaction://hlinkpres?slideindex=1&amp;slidetitle="/>
              </a:rPr>
              <a:t>Multicore Emulator Front-End</a:t>
            </a:r>
            <a:endParaRPr lang="en-US" dirty="0" smtClean="0">
              <a:solidFill>
                <a:srgbClr val="0000FF"/>
              </a:solidFill>
            </a:endParaRPr>
          </a:p>
          <a:p>
            <a:pPr>
              <a:spcBef>
                <a:spcPts val="1200"/>
              </a:spcBef>
            </a:pPr>
            <a:r>
              <a:rPr lang="en-US" dirty="0" smtClean="0"/>
              <a:t>Component Models</a:t>
            </a:r>
          </a:p>
          <a:p>
            <a:pPr lvl="1"/>
            <a:r>
              <a:rPr lang="en-US" dirty="0" smtClean="0"/>
              <a:t>Cores</a:t>
            </a:r>
          </a:p>
          <a:p>
            <a:pPr lvl="1"/>
            <a:r>
              <a:rPr lang="en-US" dirty="0" smtClean="0"/>
              <a:t>Network</a:t>
            </a:r>
          </a:p>
          <a:p>
            <a:pPr lvl="1"/>
            <a:r>
              <a:rPr lang="en-US" dirty="0" smtClean="0"/>
              <a:t>Memory System</a:t>
            </a:r>
          </a:p>
          <a:p>
            <a:pPr>
              <a:spcBef>
                <a:spcPts val="1200"/>
              </a:spcBef>
            </a:pPr>
            <a:r>
              <a:rPr lang="en-US" dirty="0" smtClean="0"/>
              <a:t>Building and Running Manifold Simulations</a:t>
            </a:r>
          </a:p>
          <a:p>
            <a:pPr>
              <a:spcBef>
                <a:spcPts val="1200"/>
              </a:spcBef>
            </a:pPr>
            <a:r>
              <a:rPr lang="en-US" dirty="0" smtClean="0"/>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34</a:t>
            </a:fld>
            <a:endParaRPr lang="en-US">
              <a:solidFill>
                <a:srgbClr val="E5FFFF"/>
              </a:solidFill>
            </a:endParaRPr>
          </a:p>
        </p:txBody>
      </p:sp>
    </p:spTree>
    <p:extLst>
      <p:ext uri="{BB962C8B-B14F-4D97-AF65-F5344CB8AC3E}">
        <p14:creationId xmlns:p14="http://schemas.microsoft.com/office/powerpoint/2010/main" val="3574180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45880" y="302400"/>
            <a:ext cx="9588960" cy="906840"/>
          </a:xfrm>
          <a:prstGeom prst="rect">
            <a:avLst/>
          </a:prstGeom>
        </p:spPr>
        <p:txBody>
          <a:bodyPr lIns="0" tIns="0" rIns="0" bIns="0"/>
          <a:lstStyle/>
          <a:p>
            <a:pPr defTabSz="914400" fontAlgn="auto" hangingPunct="1">
              <a:lnSpc>
                <a:spcPct val="95000"/>
              </a:lnSpc>
              <a:spcBef>
                <a:spcPts val="0"/>
              </a:spcBef>
              <a:spcAft>
                <a:spcPts val="0"/>
              </a:spcAft>
              <a:buClrTx/>
              <a:buSzTx/>
              <a:buFontTx/>
              <a:buNone/>
            </a:pPr>
            <a:r>
              <a:rPr lang="en-US" sz="3500" dirty="0" smtClean="0">
                <a:solidFill>
                  <a:srgbClr val="000000"/>
                </a:solidFill>
                <a:latin typeface="Arial"/>
                <a:ea typeface="ＭＳ Ｐゴシック"/>
              </a:rPr>
              <a:t>QSim</a:t>
            </a:r>
            <a:r>
              <a:rPr lang="en-US" sz="3500" baseline="30000" dirty="0" smtClean="0">
                <a:solidFill>
                  <a:srgbClr val="000000"/>
                </a:solidFill>
                <a:latin typeface="Arial"/>
                <a:ea typeface="ＭＳ Ｐゴシック"/>
              </a:rPr>
              <a:t>1</a:t>
            </a:r>
            <a:r>
              <a:rPr lang="en-US" sz="3500" dirty="0" smtClean="0">
                <a:solidFill>
                  <a:srgbClr val="000000"/>
                </a:solidFill>
                <a:latin typeface="Arial"/>
                <a:ea typeface="ＭＳ Ｐゴシック"/>
              </a:rPr>
              <a:t>: </a:t>
            </a:r>
            <a:r>
              <a:rPr lang="en-US" sz="3500" dirty="0">
                <a:solidFill>
                  <a:srgbClr val="000000"/>
                </a:solidFill>
                <a:latin typeface="Arial"/>
                <a:ea typeface="ＭＳ Ｐゴシック"/>
              </a:rPr>
              <a:t>Overview</a:t>
            </a:r>
            <a:endParaRPr dirty="0">
              <a:solidFill>
                <a:srgbClr val="FFFFFF"/>
              </a:solidFill>
              <a:latin typeface="Tahoma"/>
            </a:endParaRPr>
          </a:p>
        </p:txBody>
      </p:sp>
      <p:sp>
        <p:nvSpPr>
          <p:cNvPr id="95" name="TextShape 2"/>
          <p:cNvSpPr txBox="1"/>
          <p:nvPr/>
        </p:nvSpPr>
        <p:spPr>
          <a:xfrm>
            <a:off x="160200" y="1247040"/>
            <a:ext cx="9609480" cy="5604120"/>
          </a:xfrm>
          <a:prstGeom prst="rect">
            <a:avLst/>
          </a:prstGeom>
        </p:spPr>
        <p:txBody>
          <a:bodyPr lIns="0" tIns="0" rIns="0" bIns="0"/>
          <a:lstStyle/>
          <a:p>
            <a:pPr marL="914400" lvl="1" indent="-457200" defTabSz="914400" fontAlgn="auto" hangingPunct="1">
              <a:lnSpc>
                <a:spcPct val="95000"/>
              </a:lnSpc>
              <a:spcBef>
                <a:spcPts val="1200"/>
              </a:spcBef>
              <a:spcAft>
                <a:spcPts val="0"/>
              </a:spcAft>
              <a:buClrTx/>
              <a:buSzPct val="80000"/>
              <a:buFont typeface="Wingdings" panose="05000000000000000000" pitchFamily="2" charset="2"/>
              <a:buChar char="§"/>
            </a:pPr>
            <a:r>
              <a:rPr lang="en-US" sz="2600" dirty="0" smtClean="0">
                <a:solidFill>
                  <a:srgbClr val="000000"/>
                </a:solidFill>
                <a:latin typeface="Arial"/>
                <a:ea typeface="ＭＳ Ｐゴシック"/>
              </a:rPr>
              <a:t>Thread safe </a:t>
            </a:r>
            <a:r>
              <a:rPr lang="en-US" sz="2600" dirty="0">
                <a:solidFill>
                  <a:srgbClr val="000000"/>
                </a:solidFill>
                <a:latin typeface="Arial"/>
                <a:ea typeface="ＭＳ Ｐゴシック"/>
              </a:rPr>
              <a:t>multicore x86 emulation library using QEMU</a:t>
            </a:r>
            <a:r>
              <a:rPr lang="en-US" sz="2600" baseline="30000" dirty="0">
                <a:solidFill>
                  <a:srgbClr val="000000"/>
                </a:solidFill>
                <a:latin typeface="Arial"/>
                <a:ea typeface="ＭＳ Ｐゴシック"/>
              </a:rPr>
              <a:t>2</a:t>
            </a:r>
            <a:endParaRPr baseline="30000" dirty="0">
              <a:solidFill>
                <a:srgbClr val="FFFFFF"/>
              </a:solidFill>
              <a:latin typeface="Tahoma"/>
            </a:endParaRPr>
          </a:p>
          <a:p>
            <a:pPr marL="1257300" lvl="2" indent="-342900" defTabSz="914400" fontAlgn="auto" hangingPunct="1">
              <a:lnSpc>
                <a:spcPct val="95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ＭＳ Ｐゴシック"/>
              </a:rPr>
              <a:t>C++ API for instantiating, controlling, and instrumenting emulated CPUs</a:t>
            </a:r>
            <a:endParaRPr dirty="0">
              <a:solidFill>
                <a:srgbClr val="FFFFFF"/>
              </a:solidFill>
              <a:latin typeface="Tahoma"/>
            </a:endParaRPr>
          </a:p>
          <a:p>
            <a:pPr marL="914400" lvl="1" indent="-457200" defTabSz="914400" fontAlgn="auto" hangingPunct="1">
              <a:lnSpc>
                <a:spcPct val="95000"/>
              </a:lnSpc>
              <a:spcBef>
                <a:spcPts val="1200"/>
              </a:spcBef>
              <a:spcAft>
                <a:spcPts val="0"/>
              </a:spcAft>
              <a:buClrTx/>
              <a:buSzPct val="80000"/>
              <a:buFont typeface="Wingdings" panose="05000000000000000000" pitchFamily="2" charset="2"/>
              <a:buChar char="§"/>
            </a:pPr>
            <a:r>
              <a:rPr lang="en-US" sz="2600" b="1" dirty="0">
                <a:solidFill>
                  <a:srgbClr val="000000"/>
                </a:solidFill>
                <a:latin typeface="Arial"/>
                <a:ea typeface="ＭＳ Ｐゴシック"/>
              </a:rPr>
              <a:t>Guest</a:t>
            </a:r>
            <a:r>
              <a:rPr lang="en-US" sz="2600" dirty="0">
                <a:solidFill>
                  <a:srgbClr val="000000"/>
                </a:solidFill>
                <a:latin typeface="Arial"/>
                <a:ea typeface="ＭＳ Ｐゴシック"/>
              </a:rPr>
              <a:t> environment runs:</a:t>
            </a:r>
            <a:endParaRPr dirty="0">
              <a:solidFill>
                <a:srgbClr val="FFFFFF"/>
              </a:solidFill>
              <a:latin typeface="Tahoma"/>
            </a:endParaRPr>
          </a:p>
          <a:p>
            <a:pPr marL="1371600" lvl="2" indent="-457200" defTabSz="914400" fontAlgn="auto" hangingPunct="1">
              <a:lnSpc>
                <a:spcPct val="95000"/>
              </a:lnSpc>
              <a:spcBef>
                <a:spcPts val="600"/>
              </a:spcBef>
              <a:spcAft>
                <a:spcPts val="0"/>
              </a:spcAft>
              <a:buClrTx/>
              <a:buSzPct val="80000"/>
              <a:buFont typeface="Wingdings" panose="05000000000000000000" pitchFamily="2" charset="2"/>
              <a:buChar char="§"/>
            </a:pPr>
            <a:r>
              <a:rPr lang="en-US" sz="2600" dirty="0">
                <a:solidFill>
                  <a:srgbClr val="000000"/>
                </a:solidFill>
                <a:latin typeface="Arial"/>
                <a:ea typeface="ＭＳ Ｐゴシック"/>
              </a:rPr>
              <a:t>Lightly modified Linux kernel</a:t>
            </a:r>
            <a:endParaRPr dirty="0">
              <a:solidFill>
                <a:srgbClr val="FFFFFF"/>
              </a:solidFill>
              <a:latin typeface="Tahoma"/>
            </a:endParaRPr>
          </a:p>
          <a:p>
            <a:pPr marL="1371600" lvl="2" indent="-457200" defTabSz="914400" fontAlgn="auto" hangingPunct="1">
              <a:lnSpc>
                <a:spcPct val="95000"/>
              </a:lnSpc>
              <a:spcBef>
                <a:spcPts val="600"/>
              </a:spcBef>
              <a:spcAft>
                <a:spcPts val="0"/>
              </a:spcAft>
              <a:buClrTx/>
              <a:buSzPct val="80000"/>
              <a:buFont typeface="Wingdings" panose="05000000000000000000" pitchFamily="2" charset="2"/>
              <a:buChar char="§"/>
            </a:pPr>
            <a:r>
              <a:rPr lang="en-US" sz="2600" dirty="0">
                <a:solidFill>
                  <a:srgbClr val="000000"/>
                </a:solidFill>
                <a:latin typeface="Arial"/>
                <a:ea typeface="ＭＳ Ｐゴシック"/>
              </a:rPr>
              <a:t>Unmodified 32-bit x86 binaries</a:t>
            </a:r>
            <a:endParaRPr dirty="0">
              <a:solidFill>
                <a:srgbClr val="FFFFFF"/>
              </a:solidFill>
              <a:latin typeface="Tahoma"/>
            </a:endParaRPr>
          </a:p>
          <a:p>
            <a:pPr marL="914400" lvl="1" indent="-457200" defTabSz="914400" fontAlgn="auto" hangingPunct="1">
              <a:lnSpc>
                <a:spcPct val="95000"/>
              </a:lnSpc>
              <a:spcBef>
                <a:spcPts val="1200"/>
              </a:spcBef>
              <a:spcAft>
                <a:spcPts val="0"/>
              </a:spcAft>
              <a:buClrTx/>
              <a:buSzPct val="80000"/>
              <a:buFont typeface="Wingdings" panose="05000000000000000000" pitchFamily="2" charset="2"/>
              <a:buChar char="§"/>
            </a:pPr>
            <a:r>
              <a:rPr lang="en-US" sz="2600" dirty="0">
                <a:solidFill>
                  <a:srgbClr val="000000"/>
                </a:solidFill>
                <a:latin typeface="Arial"/>
                <a:ea typeface="ＭＳ Ｐゴシック"/>
              </a:rPr>
              <a:t>Instruction-level execution control</a:t>
            </a:r>
            <a:endParaRPr dirty="0">
              <a:solidFill>
                <a:srgbClr val="FFFFFF"/>
              </a:solidFill>
              <a:latin typeface="Tahoma"/>
            </a:endParaRPr>
          </a:p>
          <a:p>
            <a:pPr marL="914400" lvl="1" indent="-457200" defTabSz="914400" fontAlgn="auto" hangingPunct="1">
              <a:lnSpc>
                <a:spcPct val="95000"/>
              </a:lnSpc>
              <a:spcBef>
                <a:spcPts val="1200"/>
              </a:spcBef>
              <a:spcAft>
                <a:spcPts val="0"/>
              </a:spcAft>
              <a:buClrTx/>
              <a:buSzPct val="80000"/>
              <a:buFont typeface="Wingdings" panose="05000000000000000000" pitchFamily="2" charset="2"/>
              <a:buChar char="§"/>
            </a:pPr>
            <a:r>
              <a:rPr lang="en-US" sz="2600" dirty="0">
                <a:solidFill>
                  <a:srgbClr val="000000"/>
                </a:solidFill>
                <a:latin typeface="Arial"/>
                <a:ea typeface="ＭＳ Ｐゴシック"/>
              </a:rPr>
              <a:t>Instruction-level instrumentation </a:t>
            </a:r>
            <a:endParaRPr dirty="0">
              <a:solidFill>
                <a:srgbClr val="FFFFFF"/>
              </a:solidFill>
              <a:latin typeface="Tahoma"/>
            </a:endParaRPr>
          </a:p>
          <a:p>
            <a:pPr marL="914400" lvl="1" indent="-457200" defTabSz="914400" fontAlgn="auto" hangingPunct="1">
              <a:lnSpc>
                <a:spcPct val="95000"/>
              </a:lnSpc>
              <a:spcBef>
                <a:spcPts val="1200"/>
              </a:spcBef>
              <a:spcAft>
                <a:spcPts val="0"/>
              </a:spcAft>
              <a:buClrTx/>
              <a:buSzPct val="80000"/>
              <a:buFont typeface="Wingdings" panose="05000000000000000000" pitchFamily="2" charset="2"/>
              <a:buChar char="§"/>
            </a:pPr>
            <a:r>
              <a:rPr lang="en-US" sz="2600" dirty="0" err="1">
                <a:solidFill>
                  <a:srgbClr val="000000"/>
                </a:solidFill>
                <a:latin typeface="Arial"/>
                <a:ea typeface="ＭＳ Ｐゴシック"/>
              </a:rPr>
              <a:t>Qsimlib</a:t>
            </a:r>
            <a:r>
              <a:rPr lang="en-US" sz="2600" dirty="0">
                <a:solidFill>
                  <a:srgbClr val="000000"/>
                </a:solidFill>
                <a:latin typeface="Arial"/>
                <a:ea typeface="ＭＳ Ｐゴシック"/>
              </a:rPr>
              <a:t> : for creating multithreaded emulators</a:t>
            </a:r>
            <a:endParaRPr dirty="0">
              <a:solidFill>
                <a:srgbClr val="FFFFFF"/>
              </a:solidFill>
              <a:latin typeface="Tahoma"/>
            </a:endParaRPr>
          </a:p>
          <a:p>
            <a:pPr marL="914400" lvl="1" indent="-457200" defTabSz="914400" fontAlgn="auto" hangingPunct="1">
              <a:lnSpc>
                <a:spcPct val="95000"/>
              </a:lnSpc>
              <a:spcBef>
                <a:spcPts val="1200"/>
              </a:spcBef>
              <a:spcAft>
                <a:spcPts val="0"/>
              </a:spcAft>
              <a:buClrTx/>
              <a:buSzPct val="80000"/>
              <a:buFont typeface="Wingdings" panose="05000000000000000000" pitchFamily="2" charset="2"/>
              <a:buChar char="§"/>
            </a:pPr>
            <a:r>
              <a:rPr lang="en-US" sz="2600" dirty="0" err="1">
                <a:solidFill>
                  <a:srgbClr val="000000"/>
                </a:solidFill>
                <a:latin typeface="Arial"/>
                <a:ea typeface="ＭＳ Ｐゴシック"/>
              </a:rPr>
              <a:t>QSimServer</a:t>
            </a:r>
            <a:r>
              <a:rPr lang="en-US" sz="2600" dirty="0">
                <a:solidFill>
                  <a:srgbClr val="000000"/>
                </a:solidFill>
                <a:latin typeface="Arial"/>
                <a:ea typeface="ＭＳ Ｐゴシック"/>
              </a:rPr>
              <a:t>: for serving parallel/distributed simulations</a:t>
            </a:r>
            <a:endParaRPr dirty="0">
              <a:solidFill>
                <a:srgbClr val="FFFFFF"/>
              </a:solidFill>
              <a:latin typeface="Tahoma"/>
            </a:endParaRPr>
          </a:p>
          <a:p>
            <a:pPr marL="285750" indent="-285750" defTabSz="914400" fontAlgn="auto" hangingPunct="1">
              <a:lnSpc>
                <a:spcPct val="95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marL="285750" indent="-285750" defTabSz="914400" fontAlgn="auto" hangingPunct="1">
              <a:lnSpc>
                <a:spcPct val="95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marL="285750" indent="-285750" defTabSz="914400" fontAlgn="auto" hangingPunct="1">
              <a:lnSpc>
                <a:spcPct val="95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p:txBody>
      </p:sp>
      <p:sp>
        <p:nvSpPr>
          <p:cNvPr id="96" name="CustomShape 3"/>
          <p:cNvSpPr/>
          <p:nvPr/>
        </p:nvSpPr>
        <p:spPr>
          <a:xfrm>
            <a:off x="117360" y="6981480"/>
            <a:ext cx="6009120" cy="283680"/>
          </a:xfrm>
          <a:prstGeom prst="rect">
            <a:avLst/>
          </a:prstGeom>
          <a:noFill/>
          <a:ln>
            <a:noFill/>
          </a:ln>
        </p:spPr>
        <p:txBody>
          <a:bodyPr wrap="none" lIns="100800" tIns="50400" rIns="100800" bIns="50400"/>
          <a:lstStyle/>
          <a:p>
            <a:pPr defTabSz="914400" fontAlgn="auto" hangingPunct="1">
              <a:lnSpc>
                <a:spcPct val="100000"/>
              </a:lnSpc>
              <a:spcBef>
                <a:spcPts val="0"/>
              </a:spcBef>
              <a:spcAft>
                <a:spcPts val="0"/>
              </a:spcAft>
              <a:buClrTx/>
              <a:buSzTx/>
              <a:buFontTx/>
              <a:buNone/>
            </a:pPr>
            <a:r>
              <a:rPr lang="en-US" sz="1200" baseline="30000" dirty="0">
                <a:solidFill>
                  <a:srgbClr val="080808"/>
                </a:solidFill>
                <a:latin typeface="Tahoma"/>
                <a:ea typeface="ＭＳ Ｐゴシック"/>
              </a:rPr>
              <a:t>2</a:t>
            </a:r>
            <a:r>
              <a:rPr lang="en-US" sz="1200" dirty="0">
                <a:solidFill>
                  <a:srgbClr val="080808"/>
                </a:solidFill>
                <a:latin typeface="Tahoma"/>
                <a:ea typeface="ＭＳ Ｐゴシック"/>
              </a:rPr>
              <a:t>F. </a:t>
            </a:r>
            <a:r>
              <a:rPr lang="en-US" sz="1200" dirty="0" err="1">
                <a:solidFill>
                  <a:srgbClr val="080808"/>
                </a:solidFill>
                <a:latin typeface="Tahoma"/>
                <a:ea typeface="ＭＳ Ｐゴシック"/>
              </a:rPr>
              <a:t>Bellard</a:t>
            </a:r>
            <a:r>
              <a:rPr lang="en-US" sz="1200" dirty="0">
                <a:solidFill>
                  <a:srgbClr val="080808"/>
                </a:solidFill>
                <a:latin typeface="Tahoma"/>
                <a:ea typeface="ＭＳ Ｐゴシック"/>
              </a:rPr>
              <a:t>, “QEMU Open Source Processor Emulator,” </a:t>
            </a:r>
            <a:r>
              <a:rPr lang="en-US" sz="1200" i="1" dirty="0">
                <a:solidFill>
                  <a:srgbClr val="080808"/>
                </a:solidFill>
                <a:latin typeface="Tahoma"/>
                <a:ea typeface="ＭＳ Ｐゴシック"/>
              </a:rPr>
              <a:t>http://</a:t>
            </a:r>
            <a:r>
              <a:rPr lang="en-US" sz="1200" i="1" dirty="0" err="1">
                <a:solidFill>
                  <a:srgbClr val="080808"/>
                </a:solidFill>
                <a:latin typeface="Tahoma"/>
                <a:ea typeface="ＭＳ Ｐゴシック"/>
              </a:rPr>
              <a:t>www.qemu.org</a:t>
            </a:r>
            <a:r>
              <a:rPr lang="en-US" sz="1200" i="1" dirty="0">
                <a:solidFill>
                  <a:srgbClr val="080808"/>
                </a:solidFill>
                <a:latin typeface="Tahoma"/>
                <a:ea typeface="ＭＳ Ｐゴシック"/>
              </a:rPr>
              <a:t>/</a:t>
            </a:r>
            <a:endParaRPr dirty="0">
              <a:solidFill>
                <a:srgbClr val="FFFFFF"/>
              </a:solidFill>
              <a:latin typeface="Tahoma"/>
            </a:endParaRPr>
          </a:p>
        </p:txBody>
      </p:sp>
      <p:sp>
        <p:nvSpPr>
          <p:cNvPr id="97" name="CustomShape 4"/>
          <p:cNvSpPr/>
          <p:nvPr/>
        </p:nvSpPr>
        <p:spPr>
          <a:xfrm>
            <a:off x="9443520" y="7288200"/>
            <a:ext cx="636840" cy="268560"/>
          </a:xfrm>
          <a:prstGeom prst="rect">
            <a:avLst/>
          </a:prstGeom>
          <a:noFill/>
          <a:ln w="9360">
            <a:noFill/>
          </a:ln>
        </p:spPr>
        <p:txBody>
          <a:bodyPr lIns="100800" tIns="50400" rIns="100800" bIns="50400"/>
          <a:lstStyle/>
          <a:p>
            <a:pPr algn="r" defTabSz="914400" fontAlgn="auto" hangingPunct="1">
              <a:lnSpc>
                <a:spcPct val="100000"/>
              </a:lnSpc>
              <a:spcBef>
                <a:spcPts val="0"/>
              </a:spcBef>
              <a:spcAft>
                <a:spcPts val="0"/>
              </a:spcAft>
              <a:buClrTx/>
              <a:buSzTx/>
              <a:buFontTx/>
              <a:buNone/>
            </a:pPr>
            <a:fld id="{BF456339-ED02-4EA9-A09B-5A5D312D269C}" type="slidenum">
              <a:rPr lang="en-US" sz="1100" b="1">
                <a:solidFill>
                  <a:srgbClr val="FFFFFF"/>
                </a:solidFill>
                <a:latin typeface="Tahoma"/>
                <a:ea typeface="ＭＳ Ｐゴシック"/>
              </a:rPr>
              <a:pPr algn="r" defTabSz="914400" fontAlgn="auto" hangingPunct="1">
                <a:lnSpc>
                  <a:spcPct val="100000"/>
                </a:lnSpc>
                <a:spcBef>
                  <a:spcPts val="0"/>
                </a:spcBef>
                <a:spcAft>
                  <a:spcPts val="0"/>
                </a:spcAft>
                <a:buClrTx/>
                <a:buSzTx/>
                <a:buFontTx/>
                <a:buNone/>
              </a:pPr>
              <a:t>35</a:t>
            </a:fld>
            <a:endParaRPr>
              <a:solidFill>
                <a:srgbClr val="FFFFFF"/>
              </a:solidFill>
              <a:latin typeface="Tahoma"/>
            </a:endParaRPr>
          </a:p>
        </p:txBody>
      </p:sp>
      <p:sp>
        <p:nvSpPr>
          <p:cNvPr id="98" name="CustomShape 5"/>
          <p:cNvSpPr/>
          <p:nvPr/>
        </p:nvSpPr>
        <p:spPr>
          <a:xfrm>
            <a:off x="83880" y="6515280"/>
            <a:ext cx="9324360" cy="466200"/>
          </a:xfrm>
          <a:prstGeom prst="rect">
            <a:avLst/>
          </a:prstGeom>
          <a:noFill/>
          <a:ln>
            <a:noFill/>
          </a:ln>
        </p:spPr>
        <p:txBody>
          <a:bodyPr lIns="100800" tIns="50400" rIns="100800" bIns="50400"/>
          <a:lstStyle/>
          <a:p>
            <a:pPr defTabSz="914400" fontAlgn="auto" hangingPunct="1">
              <a:lnSpc>
                <a:spcPct val="100000"/>
              </a:lnSpc>
              <a:spcBef>
                <a:spcPts val="0"/>
              </a:spcBef>
              <a:spcAft>
                <a:spcPts val="0"/>
              </a:spcAft>
              <a:buClrTx/>
              <a:buSzTx/>
              <a:buFontTx/>
              <a:buNone/>
            </a:pPr>
            <a:r>
              <a:rPr lang="en-US" sz="1200" baseline="30000" dirty="0">
                <a:solidFill>
                  <a:srgbClr val="080808"/>
                </a:solidFill>
                <a:latin typeface="Tahoma"/>
                <a:ea typeface="ＭＳ Ｐゴシック"/>
              </a:rPr>
              <a:t>1</a:t>
            </a:r>
            <a:r>
              <a:rPr lang="en-US" sz="1200" dirty="0">
                <a:solidFill>
                  <a:srgbClr val="080808"/>
                </a:solidFill>
                <a:latin typeface="Tahoma"/>
                <a:ea typeface="ＭＳ Ｐゴシック"/>
              </a:rPr>
              <a:t>C. Kersey, A. Rodrigues, and S. Yalamanchili, “ A Universal Parallel Front-End for Execution-Driven Microarchitecture Simulation,” </a:t>
            </a:r>
            <a:r>
              <a:rPr lang="en-US" sz="1200" i="1" dirty="0">
                <a:solidFill>
                  <a:srgbClr val="080808"/>
                </a:solidFill>
                <a:latin typeface="Tahoma"/>
                <a:ea typeface="ＭＳ Ｐゴシック"/>
              </a:rPr>
              <a:t>HIPEAC Workshop on Rapid Simulation and Performance Evaluation: Methods and Tools</a:t>
            </a:r>
            <a:r>
              <a:rPr lang="en-US" sz="1200" dirty="0">
                <a:solidFill>
                  <a:srgbClr val="080808"/>
                </a:solidFill>
                <a:latin typeface="Tahoma"/>
                <a:ea typeface="ＭＳ Ｐゴシック"/>
              </a:rPr>
              <a:t>, January 2012</a:t>
            </a:r>
            <a:endParaRPr dirty="0">
              <a:solidFill>
                <a:srgbClr val="FFFFFF"/>
              </a:solidFill>
              <a:latin typeface="Tahoma"/>
            </a:endParaRPr>
          </a:p>
        </p:txBody>
      </p:sp>
    </p:spTree>
    <p:extLst>
      <p:ext uri="{BB962C8B-B14F-4D97-AF65-F5344CB8AC3E}">
        <p14:creationId xmlns:p14="http://schemas.microsoft.com/office/powerpoint/2010/main" val="23716993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245880" y="302400"/>
            <a:ext cx="9588960" cy="906840"/>
          </a:xfrm>
          <a:prstGeom prst="rect">
            <a:avLst/>
          </a:prstGeom>
        </p:spPr>
        <p:txBody>
          <a:bodyPr lIns="0" tIns="0" rIns="0" bIns="0"/>
          <a:lstStyle/>
          <a:p>
            <a:pPr defTabSz="914400" fontAlgn="auto" hangingPunct="1">
              <a:lnSpc>
                <a:spcPct val="95000"/>
              </a:lnSpc>
              <a:spcBef>
                <a:spcPts val="0"/>
              </a:spcBef>
              <a:spcAft>
                <a:spcPts val="0"/>
              </a:spcAft>
              <a:buClrTx/>
              <a:buSzTx/>
              <a:buFontTx/>
              <a:buNone/>
            </a:pPr>
            <a:r>
              <a:rPr lang="en-US" sz="3500">
                <a:solidFill>
                  <a:srgbClr val="000000"/>
                </a:solidFill>
                <a:latin typeface="Arial"/>
                <a:ea typeface="ＭＳ Ｐゴシック"/>
              </a:rPr>
              <a:t>QSim Architecture: QEMU Core</a:t>
            </a:r>
            <a:endParaRPr>
              <a:solidFill>
                <a:srgbClr val="FFFFFF"/>
              </a:solidFill>
              <a:latin typeface="Tahoma"/>
            </a:endParaRPr>
          </a:p>
        </p:txBody>
      </p:sp>
      <p:sp>
        <p:nvSpPr>
          <p:cNvPr id="100" name="CustomShape 2"/>
          <p:cNvSpPr/>
          <p:nvPr/>
        </p:nvSpPr>
        <p:spPr>
          <a:xfrm>
            <a:off x="5306760" y="1212120"/>
            <a:ext cx="4375440" cy="2911680"/>
          </a:xfrm>
          <a:prstGeom prst="rect">
            <a:avLst/>
          </a:prstGeom>
          <a:noFill/>
          <a:ln w="9360">
            <a:noFill/>
          </a:ln>
        </p:spPr>
        <p:txBody>
          <a:bodyPr lIns="0" tIns="0" rIns="0" bIns="0"/>
          <a:lstStyle/>
          <a:p>
            <a:pPr marL="457200" lvl="1" indent="0" defTabSz="914400" fontAlgn="auto" hangingPunct="1">
              <a:lnSpc>
                <a:spcPct val="95000"/>
              </a:lnSpc>
              <a:spcBef>
                <a:spcPts val="0"/>
              </a:spcBef>
              <a:spcAft>
                <a:spcPts val="0"/>
              </a:spcAft>
              <a:buClrTx/>
              <a:buSzTx/>
              <a:buFont typeface="Wingdings" charset="2"/>
              <a:buChar char=""/>
            </a:pPr>
            <a:r>
              <a:rPr lang="en-US" sz="2600" dirty="0">
                <a:solidFill>
                  <a:srgbClr val="000000"/>
                </a:solidFill>
                <a:latin typeface="Arial"/>
                <a:ea typeface="ＭＳ Ｐゴシック"/>
              </a:rPr>
              <a:t>Emulation performed through dynamic binary translation.</a:t>
            </a:r>
            <a:endParaRPr dirty="0">
              <a:solidFill>
                <a:srgbClr val="FFFFFF"/>
              </a:solidFill>
              <a:latin typeface="Tahoma"/>
            </a:endParaRPr>
          </a:p>
          <a:p>
            <a:pPr marL="457200" lvl="1" indent="0" defTabSz="914400" fontAlgn="auto" hangingPunct="1">
              <a:lnSpc>
                <a:spcPct val="95000"/>
              </a:lnSpc>
              <a:spcBef>
                <a:spcPts val="600"/>
              </a:spcBef>
              <a:spcAft>
                <a:spcPts val="0"/>
              </a:spcAft>
              <a:buClrTx/>
              <a:buSzTx/>
              <a:buFont typeface="Wingdings" charset="2"/>
              <a:buChar char=""/>
            </a:pPr>
            <a:r>
              <a:rPr lang="en-US" sz="2600" dirty="0">
                <a:solidFill>
                  <a:srgbClr val="000000"/>
                </a:solidFill>
                <a:latin typeface="Arial"/>
                <a:ea typeface="ＭＳ Ｐゴシック"/>
              </a:rPr>
              <a:t>Code from </a:t>
            </a:r>
            <a:r>
              <a:rPr lang="en-US" sz="2600" b="1" dirty="0">
                <a:solidFill>
                  <a:srgbClr val="000000"/>
                </a:solidFill>
                <a:latin typeface="Arial"/>
                <a:ea typeface="ＭＳ Ｐゴシック"/>
              </a:rPr>
              <a:t>translation cache</a:t>
            </a:r>
            <a:r>
              <a:rPr lang="en-US" sz="2600" dirty="0">
                <a:solidFill>
                  <a:srgbClr val="000000"/>
                </a:solidFill>
                <a:latin typeface="Arial"/>
                <a:ea typeface="ＭＳ Ｐゴシック"/>
              </a:rPr>
              <a:t> can call </a:t>
            </a:r>
            <a:r>
              <a:rPr lang="en-US" sz="2600" b="1" dirty="0">
                <a:solidFill>
                  <a:srgbClr val="000000"/>
                </a:solidFill>
                <a:latin typeface="Arial"/>
                <a:ea typeface="ＭＳ Ｐゴシック"/>
              </a:rPr>
              <a:t>helper functions</a:t>
            </a:r>
            <a:endParaRPr dirty="0">
              <a:solidFill>
                <a:srgbClr val="FFFFFF"/>
              </a:solidFill>
              <a:latin typeface="Tahoma"/>
            </a:endParaRPr>
          </a:p>
          <a:p>
            <a:pPr marL="914400" lvl="2" indent="0" defTabSz="914400" fontAlgn="auto" hangingPunct="1">
              <a:lnSpc>
                <a:spcPct val="95000"/>
              </a:lnSpc>
              <a:spcBef>
                <a:spcPts val="0"/>
              </a:spcBef>
              <a:spcAft>
                <a:spcPts val="0"/>
              </a:spcAft>
              <a:buClrTx/>
              <a:buSzTx/>
              <a:buFont typeface="Wingdings" charset="2"/>
              <a:buChar char=""/>
            </a:pPr>
            <a:r>
              <a:rPr lang="en-US" sz="2200" dirty="0">
                <a:solidFill>
                  <a:srgbClr val="000000"/>
                </a:solidFill>
                <a:latin typeface="Arial"/>
                <a:ea typeface="ＭＳ Ｐゴシック"/>
              </a:rPr>
              <a:t>Instrument code cache</a:t>
            </a:r>
            <a:endParaRPr dirty="0">
              <a:solidFill>
                <a:srgbClr val="FFFFFF"/>
              </a:solidFill>
              <a:latin typeface="Tahoma"/>
            </a:endParaRPr>
          </a:p>
        </p:txBody>
      </p:sp>
      <p:sp>
        <p:nvSpPr>
          <p:cNvPr id="101" name="CustomShape 3"/>
          <p:cNvSpPr/>
          <p:nvPr/>
        </p:nvSpPr>
        <p:spPr>
          <a:xfrm>
            <a:off x="647280" y="4685400"/>
            <a:ext cx="8783640" cy="2509560"/>
          </a:xfrm>
          <a:prstGeom prst="rect">
            <a:avLst/>
          </a:prstGeom>
          <a:noFill/>
          <a:ln w="9360">
            <a:noFill/>
          </a:ln>
        </p:spPr>
        <p:txBody>
          <a:bodyPr lIns="0" tIns="0" rIns="0" bIns="0"/>
          <a:lstStyle/>
          <a:p>
            <a:pPr marL="457200" lvl="1" indent="0" defTabSz="914400" fontAlgn="auto" hangingPunct="1">
              <a:lnSpc>
                <a:spcPct val="95000"/>
              </a:lnSpc>
              <a:spcBef>
                <a:spcPts val="0"/>
              </a:spcBef>
              <a:spcAft>
                <a:spcPts val="0"/>
              </a:spcAft>
              <a:buClrTx/>
              <a:buSzTx/>
              <a:buFont typeface="Wingdings" charset="2"/>
              <a:buChar char=""/>
            </a:pPr>
            <a:r>
              <a:rPr lang="en-US" sz="2600" dirty="0" err="1">
                <a:solidFill>
                  <a:srgbClr val="000000"/>
                </a:solidFill>
                <a:latin typeface="Arial"/>
                <a:ea typeface="ＭＳ Ｐゴシック"/>
              </a:rPr>
              <a:t>QSim's</a:t>
            </a:r>
            <a:r>
              <a:rPr lang="en-US" sz="2600" dirty="0">
                <a:solidFill>
                  <a:srgbClr val="000000"/>
                </a:solidFill>
                <a:latin typeface="Arial"/>
                <a:ea typeface="ＭＳ Ｐゴシック"/>
              </a:rPr>
              <a:t> QEMU CPU library uses external Guest RAM state.</a:t>
            </a:r>
            <a:endParaRPr dirty="0">
              <a:solidFill>
                <a:srgbClr val="FFFFFF"/>
              </a:solidFill>
              <a:latin typeface="Tahoma"/>
            </a:endParaRPr>
          </a:p>
          <a:p>
            <a:pPr marL="914400" lvl="2" indent="0" defTabSz="914400" fontAlgn="auto" hangingPunct="1">
              <a:lnSpc>
                <a:spcPct val="95000"/>
              </a:lnSpc>
              <a:spcBef>
                <a:spcPts val="0"/>
              </a:spcBef>
              <a:spcAft>
                <a:spcPts val="0"/>
              </a:spcAft>
              <a:buClrTx/>
              <a:buSzTx/>
              <a:buFont typeface="Wingdings" charset="2"/>
              <a:buChar char=""/>
            </a:pPr>
            <a:r>
              <a:rPr lang="en-US" sz="2600" dirty="0">
                <a:solidFill>
                  <a:srgbClr val="000000"/>
                </a:solidFill>
                <a:latin typeface="Arial"/>
                <a:ea typeface="ＭＳ Ｐゴシック"/>
              </a:rPr>
              <a:t>Allows sharing between multiple instances</a:t>
            </a:r>
            <a:endParaRPr dirty="0">
              <a:solidFill>
                <a:srgbClr val="FFFFFF"/>
              </a:solidFill>
              <a:latin typeface="Tahoma"/>
            </a:endParaRPr>
          </a:p>
          <a:p>
            <a:pPr marL="457200" lvl="1" indent="0" defTabSz="914400" fontAlgn="auto" hangingPunct="1">
              <a:lnSpc>
                <a:spcPct val="100000"/>
              </a:lnSpc>
              <a:spcBef>
                <a:spcPts val="600"/>
              </a:spcBef>
              <a:spcAft>
                <a:spcPts val="0"/>
              </a:spcAft>
              <a:buClrTx/>
              <a:buSzTx/>
              <a:buFont typeface="Wingdings" charset="2"/>
              <a:buChar char=""/>
            </a:pPr>
            <a:r>
              <a:rPr lang="en-US" sz="2600" dirty="0">
                <a:solidFill>
                  <a:srgbClr val="000000"/>
                </a:solidFill>
                <a:latin typeface="Arial"/>
                <a:ea typeface="ＭＳ Ｐゴシック"/>
              </a:rPr>
              <a:t>Synchronization allows multiple ordinary QEMU CPUs or a single QEMU CPU performing an atomic memory operation to run.</a:t>
            </a:r>
            <a:endParaRPr dirty="0">
              <a:solidFill>
                <a:srgbClr val="FFFFFF"/>
              </a:solidFill>
              <a:latin typeface="Tahoma"/>
            </a:endParaRPr>
          </a:p>
        </p:txBody>
      </p:sp>
      <p:pic>
        <p:nvPicPr>
          <p:cNvPr id="102" name="Picture 5"/>
          <p:cNvPicPr/>
          <p:nvPr/>
        </p:nvPicPr>
        <p:blipFill>
          <a:blip r:embed="rId2"/>
          <a:stretch>
            <a:fillRect/>
          </a:stretch>
        </p:blipFill>
        <p:spPr>
          <a:xfrm>
            <a:off x="1092240" y="1008000"/>
            <a:ext cx="3863880" cy="3290040"/>
          </a:xfrm>
          <a:prstGeom prst="rect">
            <a:avLst/>
          </a:prstGeom>
          <a:ln>
            <a:noFill/>
          </a:ln>
        </p:spPr>
      </p:pic>
      <p:sp>
        <p:nvSpPr>
          <p:cNvPr id="103" name="CustomShape 4"/>
          <p:cNvSpPr/>
          <p:nvPr/>
        </p:nvSpPr>
        <p:spPr>
          <a:xfrm>
            <a:off x="3945240" y="1343880"/>
            <a:ext cx="1130760" cy="299160"/>
          </a:xfrm>
          <a:prstGeom prst="rect">
            <a:avLst/>
          </a:prstGeom>
          <a:noFill/>
          <a:ln>
            <a:noFill/>
          </a:ln>
        </p:spPr>
        <p:txBody>
          <a:bodyPr wrap="none" lIns="100800" tIns="50400" rIns="100800" bIns="50400"/>
          <a:lstStyle/>
          <a:p>
            <a:pPr algn="ctr" defTabSz="914400" fontAlgn="auto" hangingPunct="1">
              <a:lnSpc>
                <a:spcPct val="100000"/>
              </a:lnSpc>
              <a:spcBef>
                <a:spcPts val="0"/>
              </a:spcBef>
              <a:spcAft>
                <a:spcPts val="0"/>
              </a:spcAft>
              <a:buClrTx/>
              <a:buSzTx/>
              <a:buFontTx/>
              <a:buNone/>
            </a:pPr>
            <a:r>
              <a:rPr lang="en-US" sz="1300" i="1" u="sng">
                <a:solidFill>
                  <a:srgbClr val="080808"/>
                </a:solidFill>
                <a:latin typeface="Tahoma"/>
                <a:ea typeface="ＭＳ Ｐゴシック"/>
              </a:rPr>
              <a:t>QEMU Core</a:t>
            </a:r>
            <a:endParaRPr>
              <a:solidFill>
                <a:srgbClr val="FFFFFF"/>
              </a:solidFill>
              <a:latin typeface="Tahoma"/>
            </a:endParaRPr>
          </a:p>
        </p:txBody>
      </p:sp>
      <p:sp>
        <p:nvSpPr>
          <p:cNvPr id="104" name="CustomShape 5"/>
          <p:cNvSpPr/>
          <p:nvPr/>
        </p:nvSpPr>
        <p:spPr>
          <a:xfrm>
            <a:off x="9443520" y="7288200"/>
            <a:ext cx="636840" cy="268560"/>
          </a:xfrm>
          <a:prstGeom prst="rect">
            <a:avLst/>
          </a:prstGeom>
          <a:noFill/>
          <a:ln w="9360">
            <a:noFill/>
          </a:ln>
        </p:spPr>
        <p:txBody>
          <a:bodyPr lIns="100800" tIns="50400" rIns="100800" bIns="50400"/>
          <a:lstStyle/>
          <a:p>
            <a:pPr algn="r" defTabSz="914400" fontAlgn="auto" hangingPunct="1">
              <a:lnSpc>
                <a:spcPct val="100000"/>
              </a:lnSpc>
              <a:spcBef>
                <a:spcPts val="0"/>
              </a:spcBef>
              <a:spcAft>
                <a:spcPts val="0"/>
              </a:spcAft>
              <a:buClrTx/>
              <a:buSzTx/>
              <a:buFontTx/>
              <a:buNone/>
            </a:pPr>
            <a:fld id="{3193A7B3-B4ED-4F00-B49E-98CD1704AF74}" type="slidenum">
              <a:rPr lang="en-US" sz="1100" b="1">
                <a:solidFill>
                  <a:srgbClr val="FFFFFF"/>
                </a:solidFill>
                <a:latin typeface="Tahoma"/>
                <a:ea typeface="ＭＳ Ｐゴシック"/>
              </a:rPr>
              <a:pPr algn="r" defTabSz="914400" fontAlgn="auto" hangingPunct="1">
                <a:lnSpc>
                  <a:spcPct val="100000"/>
                </a:lnSpc>
                <a:spcBef>
                  <a:spcPts val="0"/>
                </a:spcBef>
                <a:spcAft>
                  <a:spcPts val="0"/>
                </a:spcAft>
                <a:buClrTx/>
                <a:buSzTx/>
                <a:buFontTx/>
                <a:buNone/>
              </a:pPr>
              <a:t>36</a:t>
            </a:fld>
            <a:endParaRPr>
              <a:solidFill>
                <a:srgbClr val="FFFFFF"/>
              </a:solidFill>
              <a:latin typeface="Tahoma"/>
            </a:endParaRPr>
          </a:p>
        </p:txBody>
      </p:sp>
    </p:spTree>
    <p:extLst>
      <p:ext uri="{BB962C8B-B14F-4D97-AF65-F5344CB8AC3E}">
        <p14:creationId xmlns:p14="http://schemas.microsoft.com/office/powerpoint/2010/main" val="163221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245880" y="302400"/>
            <a:ext cx="9588960" cy="906840"/>
          </a:xfrm>
          <a:prstGeom prst="rect">
            <a:avLst/>
          </a:prstGeom>
        </p:spPr>
        <p:txBody>
          <a:bodyPr lIns="0" tIns="0" rIns="0" bIns="0"/>
          <a:lstStyle/>
          <a:p>
            <a:pPr defTabSz="914400" fontAlgn="auto" hangingPunct="1">
              <a:lnSpc>
                <a:spcPct val="95000"/>
              </a:lnSpc>
              <a:spcBef>
                <a:spcPts val="0"/>
              </a:spcBef>
              <a:spcAft>
                <a:spcPts val="0"/>
              </a:spcAft>
              <a:buClrTx/>
              <a:buSzTx/>
              <a:buFontTx/>
              <a:buNone/>
            </a:pPr>
            <a:r>
              <a:rPr lang="en-US" sz="3500">
                <a:solidFill>
                  <a:srgbClr val="000000"/>
                </a:solidFill>
                <a:latin typeface="Arial"/>
                <a:ea typeface="ＭＳ Ｐゴシック"/>
              </a:rPr>
              <a:t>QSim Architecture: Timing Model Interface </a:t>
            </a:r>
            <a:endParaRPr>
              <a:solidFill>
                <a:srgbClr val="FFFFFF"/>
              </a:solidFill>
              <a:latin typeface="Tahoma"/>
            </a:endParaRPr>
          </a:p>
        </p:txBody>
      </p:sp>
      <p:sp>
        <p:nvSpPr>
          <p:cNvPr id="106" name="CustomShape 2"/>
          <p:cNvSpPr/>
          <p:nvPr/>
        </p:nvSpPr>
        <p:spPr>
          <a:xfrm>
            <a:off x="985320" y="4694237"/>
            <a:ext cx="8422920" cy="2765160"/>
          </a:xfrm>
          <a:prstGeom prst="rect">
            <a:avLst/>
          </a:prstGeom>
          <a:noFill/>
          <a:ln w="9360">
            <a:noFill/>
          </a:ln>
        </p:spPr>
        <p:txBody>
          <a:bodyPr lIns="0" tIns="0" rIns="0" bIns="0"/>
          <a:lstStyle/>
          <a:p>
            <a:pPr marL="800100" lvl="1" indent="-342900" defTabSz="914400" fontAlgn="auto" hangingPunct="1">
              <a:lnSpc>
                <a:spcPct val="95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ＭＳ Ｐゴシック"/>
              </a:rPr>
              <a:t>Instrumentation of the translation cache</a:t>
            </a:r>
            <a:endParaRPr sz="2400" dirty="0">
              <a:solidFill>
                <a:srgbClr val="FFFFFF"/>
              </a:solidFill>
              <a:latin typeface="Tahoma"/>
            </a:endParaRPr>
          </a:p>
          <a:p>
            <a:pPr marL="800100" lvl="1" indent="-342900" defTabSz="914400" fontAlgn="auto" hangingPunct="1">
              <a:lnSpc>
                <a:spcPct val="95000"/>
              </a:lnSpc>
              <a:spcBef>
                <a:spcPts val="600"/>
              </a:spcBef>
              <a:spcAft>
                <a:spcPts val="0"/>
              </a:spcAft>
              <a:buClrTx/>
              <a:buSzPct val="80000"/>
              <a:buFont typeface="Wingdings" panose="05000000000000000000" pitchFamily="2" charset="2"/>
              <a:buChar char="§"/>
            </a:pPr>
            <a:r>
              <a:rPr lang="en-US" sz="2400" dirty="0">
                <a:solidFill>
                  <a:srgbClr val="080808"/>
                </a:solidFill>
                <a:latin typeface="Tahoma"/>
                <a:ea typeface="ＭＳ Ｐゴシック"/>
              </a:rPr>
              <a:t>Timing model feedback – backpressure from hardware events</a:t>
            </a:r>
            <a:endParaRPr sz="2400" dirty="0">
              <a:solidFill>
                <a:srgbClr val="FFFFFF"/>
              </a:solidFill>
              <a:latin typeface="Tahoma"/>
            </a:endParaRPr>
          </a:p>
          <a:p>
            <a:pPr marL="800100" lvl="1"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80808"/>
                </a:solidFill>
                <a:latin typeface="Tahoma"/>
                <a:ea typeface="ＭＳ Ｐゴシック"/>
              </a:rPr>
              <a:t>Synchronized advance of functional and timing models rather than roll-back and recovery</a:t>
            </a:r>
            <a:endParaRPr sz="2400" dirty="0">
              <a:solidFill>
                <a:srgbClr val="FFFFFF"/>
              </a:solidFill>
              <a:latin typeface="Tahoma"/>
            </a:endParaRPr>
          </a:p>
          <a:p>
            <a:pPr marL="800100" lvl="1" indent="-342900" defTabSz="914400" fontAlgn="auto" hangingPunct="1">
              <a:lnSpc>
                <a:spcPct val="95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ＭＳ Ｐゴシック"/>
              </a:rPr>
              <a:t>Memory and instruction information</a:t>
            </a:r>
            <a:endParaRPr sz="2400" dirty="0">
              <a:solidFill>
                <a:srgbClr val="FFFFFF"/>
              </a:solidFill>
              <a:latin typeface="Tahoma"/>
            </a:endParaRPr>
          </a:p>
          <a:p>
            <a:pPr defTabSz="914400" fontAlgn="auto" hangingPunct="1">
              <a:lnSpc>
                <a:spcPct val="95000"/>
              </a:lnSpc>
              <a:spcBef>
                <a:spcPts val="0"/>
              </a:spcBef>
              <a:spcAft>
                <a:spcPts val="0"/>
              </a:spcAft>
              <a:buClrTx/>
              <a:buSzTx/>
              <a:buFontTx/>
              <a:buNone/>
            </a:pPr>
            <a:endParaRPr dirty="0">
              <a:solidFill>
                <a:srgbClr val="FFFFFF"/>
              </a:solidFill>
              <a:latin typeface="Tahoma"/>
            </a:endParaRPr>
          </a:p>
        </p:txBody>
      </p:sp>
      <p:pic>
        <p:nvPicPr>
          <p:cNvPr id="107" name="Picture 3"/>
          <p:cNvPicPr/>
          <p:nvPr/>
        </p:nvPicPr>
        <p:blipFill>
          <a:blip r:embed="rId2"/>
          <a:stretch>
            <a:fillRect/>
          </a:stretch>
        </p:blipFill>
        <p:spPr>
          <a:xfrm>
            <a:off x="1764000" y="938520"/>
            <a:ext cx="6216120" cy="3512880"/>
          </a:xfrm>
          <a:prstGeom prst="rect">
            <a:avLst/>
          </a:prstGeom>
          <a:ln w="9360">
            <a:noFill/>
          </a:ln>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37</a:t>
            </a:fld>
            <a:endParaRPr lang="en-US"/>
          </a:p>
        </p:txBody>
      </p:sp>
    </p:spTree>
    <p:extLst>
      <p:ext uri="{BB962C8B-B14F-4D97-AF65-F5344CB8AC3E}">
        <p14:creationId xmlns:p14="http://schemas.microsoft.com/office/powerpoint/2010/main" val="2853329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503280" y="345960"/>
            <a:ext cx="9069840" cy="1170360"/>
          </a:xfrm>
          <a:prstGeom prst="rect">
            <a:avLst/>
          </a:prstGeom>
          <a:noFill/>
          <a:ln>
            <a:noFill/>
          </a:ln>
        </p:spPr>
        <p:txBody>
          <a:bodyPr lIns="100800" tIns="38880" rIns="100800" bIns="50400" anchor="ctr"/>
          <a:lstStyle/>
          <a:p>
            <a:pPr defTabSz="914400" fontAlgn="auto" hangingPunct="1">
              <a:lnSpc>
                <a:spcPct val="100000"/>
              </a:lnSpc>
              <a:spcBef>
                <a:spcPts val="0"/>
              </a:spcBef>
              <a:spcAft>
                <a:spcPts val="0"/>
              </a:spcAft>
              <a:buClrTx/>
              <a:buSzTx/>
              <a:buFontTx/>
              <a:buNone/>
            </a:pPr>
            <a:r>
              <a:rPr lang="en-US" sz="3300">
                <a:solidFill>
                  <a:srgbClr val="080808"/>
                </a:solidFill>
                <a:latin typeface="Arial"/>
                <a:ea typeface="ＭＳ Ｐゴシック"/>
              </a:rPr>
              <a:t>QSim Multicore Emulator </a:t>
            </a:r>
            <a:endParaRPr>
              <a:solidFill>
                <a:srgbClr val="FFFFFF"/>
              </a:solidFill>
              <a:latin typeface="Tahoma"/>
            </a:endParaRPr>
          </a:p>
        </p:txBody>
      </p:sp>
      <p:sp>
        <p:nvSpPr>
          <p:cNvPr id="109" name="CustomShape 2"/>
          <p:cNvSpPr/>
          <p:nvPr/>
        </p:nvSpPr>
        <p:spPr>
          <a:xfrm>
            <a:off x="503280" y="1493837"/>
            <a:ext cx="9069840" cy="4988520"/>
          </a:xfrm>
          <a:prstGeom prst="rect">
            <a:avLst/>
          </a:prstGeom>
          <a:noFill/>
          <a:ln>
            <a:noFill/>
          </a:ln>
        </p:spPr>
        <p:txBody>
          <a:bodyPr lIns="100800" tIns="50400" rIns="100800" bIns="50400"/>
          <a:lstStyle/>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Functional front-end for microarchitecture simulation</a:t>
            </a:r>
            <a:endParaRPr dirty="0">
              <a:solidFill>
                <a:srgbClr val="FFFFFF"/>
              </a:solidFill>
              <a:latin typeface="Tahoma"/>
            </a:endParaRPr>
          </a:p>
          <a:p>
            <a:pPr marL="800100" lvl="1"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Runs unmodified x86 (32-bit) binaries on lightly-modified Linux kernel.</a:t>
            </a:r>
            <a:endParaRPr dirty="0">
              <a:solidFill>
                <a:srgbClr val="FFFFFF"/>
              </a:solidFill>
              <a:latin typeface="Tahoma"/>
            </a:endParaRPr>
          </a:p>
          <a:p>
            <a:pPr marL="800100" lvl="1"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Provides callback interface for execution events</a:t>
            </a:r>
            <a:endParaRPr dirty="0">
              <a:solidFill>
                <a:srgbClr val="FFFFFF"/>
              </a:solidFill>
              <a:latin typeface="Tahoma"/>
            </a:endParaRPr>
          </a:p>
          <a:p>
            <a:pPr marL="800100" lvl="1"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Callbacks generated for all instructions, including OS</a:t>
            </a:r>
            <a:endParaRPr dirty="0">
              <a:solidFill>
                <a:srgbClr val="FFFFFF"/>
              </a:solidFill>
              <a:latin typeface="Tahoma"/>
            </a:endParaRPr>
          </a:p>
          <a:p>
            <a:pPr marL="800100" lvl="1"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Optional callbacks for instruction read during translation</a:t>
            </a:r>
            <a:endParaRPr dirty="0">
              <a:solidFill>
                <a:srgbClr val="FFFFFF"/>
              </a:solidFill>
              <a:latin typeface="Tahoma"/>
            </a:endParaRPr>
          </a:p>
          <a:p>
            <a:pPr marL="1257300" lvl="2"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Support for distributed memory.</a:t>
            </a:r>
            <a:endParaRPr dirty="0">
              <a:solidFill>
                <a:srgbClr val="FFFFFF"/>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Based on </a:t>
            </a:r>
            <a:r>
              <a:rPr lang="en-US" sz="2400" dirty="0" smtClean="0">
                <a:solidFill>
                  <a:srgbClr val="000000"/>
                </a:solidFill>
                <a:latin typeface="Arial"/>
                <a:ea typeface="DejaVu Sans"/>
              </a:rPr>
              <a:t>QEMU </a:t>
            </a:r>
            <a:r>
              <a:rPr lang="en-US" sz="2400" dirty="0">
                <a:solidFill>
                  <a:srgbClr val="000000"/>
                </a:solidFill>
                <a:latin typeface="Arial"/>
                <a:ea typeface="DejaVu Sans"/>
              </a:rPr>
              <a:t>dynamic binary translator</a:t>
            </a:r>
            <a:endParaRPr dirty="0">
              <a:solidFill>
                <a:srgbClr val="FFFFFF"/>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Inserts calls to callback functions into translation cache</a:t>
            </a:r>
            <a:endParaRPr dirty="0">
              <a:solidFill>
                <a:srgbClr val="FFFFFF"/>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Adds support for precise instruction counting</a:t>
            </a:r>
            <a:endParaRPr dirty="0">
              <a:solidFill>
                <a:srgbClr val="FFFFFF"/>
              </a:solidFill>
              <a:latin typeface="Tahoma"/>
            </a:endParaRPr>
          </a:p>
          <a:p>
            <a:pPr marL="800100" lvl="1"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User-mode threading</a:t>
            </a:r>
            <a:endParaRPr dirty="0">
              <a:solidFill>
                <a:srgbClr val="FFFFFF"/>
              </a:solidFill>
              <a:latin typeface="Tahoma"/>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38</a:t>
            </a:fld>
            <a:endParaRPr lang="en-US"/>
          </a:p>
        </p:txBody>
      </p:sp>
    </p:spTree>
    <p:extLst>
      <p:ext uri="{BB962C8B-B14F-4D97-AF65-F5344CB8AC3E}">
        <p14:creationId xmlns:p14="http://schemas.microsoft.com/office/powerpoint/2010/main" val="15109808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88440" y="246600"/>
            <a:ext cx="9372600" cy="1043640"/>
          </a:xfrm>
          <a:prstGeom prst="rect">
            <a:avLst/>
          </a:prstGeom>
          <a:noFill/>
          <a:ln>
            <a:noFill/>
          </a:ln>
        </p:spPr>
        <p:txBody>
          <a:bodyPr wrap="none" lIns="0" tIns="0" rIns="0" bIns="0" anchor="ctr"/>
          <a:lstStyle/>
          <a:p>
            <a:pPr algn="ct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How it Works: Block Diagram</a:t>
            </a:r>
            <a:endParaRPr>
              <a:solidFill>
                <a:srgbClr val="FFFFFF"/>
              </a:solidFill>
              <a:latin typeface="Tahoma"/>
            </a:endParaRPr>
          </a:p>
        </p:txBody>
      </p:sp>
      <p:pic>
        <p:nvPicPr>
          <p:cNvPr id="111" name="Picture 95"/>
          <p:cNvPicPr/>
          <p:nvPr/>
        </p:nvPicPr>
        <p:blipFill>
          <a:blip r:embed="rId2"/>
          <a:stretch>
            <a:fillRect/>
          </a:stretch>
        </p:blipFill>
        <p:spPr>
          <a:xfrm>
            <a:off x="1021680" y="1562400"/>
            <a:ext cx="8104320" cy="5353560"/>
          </a:xfrm>
          <a:prstGeom prst="rect">
            <a:avLst/>
          </a:prstGeom>
          <a:ln>
            <a:noFill/>
          </a:ln>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39</a:t>
            </a:fld>
            <a:endParaRPr lang="en-US"/>
          </a:p>
        </p:txBody>
      </p:sp>
    </p:spTree>
    <p:extLst>
      <p:ext uri="{BB962C8B-B14F-4D97-AF65-F5344CB8AC3E}">
        <p14:creationId xmlns:p14="http://schemas.microsoft.com/office/powerpoint/2010/main" val="33651530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effectLst/>
              </a:rPr>
              <a:t>Modeling and Simulation Demands</a:t>
            </a:r>
            <a:endParaRPr lang="en-US" dirty="0">
              <a:effectLst/>
            </a:endParaRPr>
          </a:p>
        </p:txBody>
      </p:sp>
      <p:grpSp>
        <p:nvGrpSpPr>
          <p:cNvPr id="19" name="Group 18"/>
          <p:cNvGrpSpPr/>
          <p:nvPr/>
        </p:nvGrpSpPr>
        <p:grpSpPr>
          <a:xfrm>
            <a:off x="3369041" y="2231909"/>
            <a:ext cx="1753048" cy="1222656"/>
            <a:chOff x="4642171" y="3439886"/>
            <a:chExt cx="1590167" cy="1109171"/>
          </a:xfrm>
        </p:grpSpPr>
        <p:pic>
          <p:nvPicPr>
            <p:cNvPr id="2056" name="Picture 8" descr="http://tbn3.google.com/images?q=tbn:suoTNH9eG7DEMM:http://www.maximumpc.com/files/u46168/45nm_die.jpg">
              <a:hlinkClick r:id="rId3"/>
            </p:cNvPr>
            <p:cNvPicPr>
              <a:picLocks noChangeAspect="1" noChangeArrowheads="1"/>
            </p:cNvPicPr>
            <p:nvPr/>
          </p:nvPicPr>
          <p:blipFill>
            <a:blip r:embed="rId4" cstate="print"/>
            <a:srcRect/>
            <a:stretch>
              <a:fillRect/>
            </a:stretch>
          </p:blipFill>
          <p:spPr bwMode="auto">
            <a:xfrm>
              <a:off x="4945290" y="3722461"/>
              <a:ext cx="1052740" cy="826596"/>
            </a:xfrm>
            <a:prstGeom prst="rect">
              <a:avLst/>
            </a:prstGeom>
            <a:noFill/>
          </p:spPr>
        </p:pic>
        <p:sp>
          <p:nvSpPr>
            <p:cNvPr id="13" name="TextBox 12"/>
            <p:cNvSpPr txBox="1"/>
            <p:nvPr/>
          </p:nvSpPr>
          <p:spPr>
            <a:xfrm>
              <a:off x="4642171" y="3439886"/>
              <a:ext cx="1590167" cy="265249"/>
            </a:xfrm>
            <a:prstGeom prst="rect">
              <a:avLst/>
            </a:prstGeom>
            <a:noFill/>
          </p:spPr>
          <p:txBody>
            <a:bodyPr wrap="none" rtlCol="0">
              <a:spAutoFit/>
            </a:bodyPr>
            <a:lstStyle/>
            <a:p>
              <a:pPr algn="ctr" defTabSz="1007838" eaLnBrk="0">
                <a:lnSpc>
                  <a:spcPct val="100000"/>
                </a:lnSpc>
                <a:buClrTx/>
                <a:buSzTx/>
              </a:pPr>
              <a:r>
                <a:rPr lang="en-US" sz="1300" dirty="0">
                  <a:solidFill>
                    <a:srgbClr val="080808"/>
                  </a:solidFill>
                  <a:latin typeface="Tahoma" pitchFamily="34" charset="0"/>
                  <a:ea typeface="ＭＳ Ｐゴシック" charset="-128"/>
                </a:rPr>
                <a:t>Shanghai: Quad Core</a:t>
              </a:r>
            </a:p>
          </p:txBody>
        </p:sp>
      </p:grpSp>
      <p:grpSp>
        <p:nvGrpSpPr>
          <p:cNvPr id="18" name="Group 17"/>
          <p:cNvGrpSpPr/>
          <p:nvPr/>
        </p:nvGrpSpPr>
        <p:grpSpPr>
          <a:xfrm>
            <a:off x="1760794" y="2591890"/>
            <a:ext cx="1681332" cy="1427699"/>
            <a:chOff x="3237784" y="2906485"/>
            <a:chExt cx="1525114" cy="1295183"/>
          </a:xfrm>
        </p:grpSpPr>
        <p:pic>
          <p:nvPicPr>
            <p:cNvPr id="2054" name="Picture 6" descr="http://tbn1.google.com/images?q=tbn:dHBFCWr4ilLQ0M:http://www.computerhistory.org/timeline/images/1993_intel_pentium_large.jpg">
              <a:hlinkClick r:id="rId5"/>
            </p:cNvPr>
            <p:cNvPicPr>
              <a:picLocks noChangeAspect="1" noChangeArrowheads="1"/>
            </p:cNvPicPr>
            <p:nvPr/>
          </p:nvPicPr>
          <p:blipFill>
            <a:blip r:embed="rId6" cstate="print"/>
            <a:srcRect/>
            <a:stretch>
              <a:fillRect/>
            </a:stretch>
          </p:blipFill>
          <p:spPr bwMode="auto">
            <a:xfrm>
              <a:off x="3562804" y="3213325"/>
              <a:ext cx="900339" cy="988343"/>
            </a:xfrm>
            <a:prstGeom prst="rect">
              <a:avLst/>
            </a:prstGeom>
            <a:noFill/>
          </p:spPr>
        </p:pic>
        <p:sp>
          <p:nvSpPr>
            <p:cNvPr id="14" name="TextBox 13"/>
            <p:cNvSpPr txBox="1"/>
            <p:nvPr/>
          </p:nvSpPr>
          <p:spPr>
            <a:xfrm>
              <a:off x="3237784" y="2906485"/>
              <a:ext cx="1525114" cy="265249"/>
            </a:xfrm>
            <a:prstGeom prst="rect">
              <a:avLst/>
            </a:prstGeom>
            <a:noFill/>
          </p:spPr>
          <p:txBody>
            <a:bodyPr wrap="none" rtlCol="0">
              <a:spAutoFit/>
            </a:bodyPr>
            <a:lstStyle/>
            <a:p>
              <a:pPr algn="ctr" defTabSz="1007838" eaLnBrk="0">
                <a:lnSpc>
                  <a:spcPct val="100000"/>
                </a:lnSpc>
                <a:buClrTx/>
                <a:buSzTx/>
              </a:pPr>
              <a:r>
                <a:rPr lang="en-US" sz="1300" dirty="0">
                  <a:solidFill>
                    <a:srgbClr val="080808"/>
                  </a:solidFill>
                  <a:latin typeface="Tahoma" pitchFamily="34" charset="0"/>
                  <a:ea typeface="ＭＳ Ｐゴシック" charset="-128"/>
                </a:rPr>
                <a:t>Pentium: single core</a:t>
              </a:r>
            </a:p>
          </p:txBody>
        </p:sp>
      </p:grpSp>
      <p:grpSp>
        <p:nvGrpSpPr>
          <p:cNvPr id="17" name="Group 16"/>
          <p:cNvGrpSpPr/>
          <p:nvPr/>
        </p:nvGrpSpPr>
        <p:grpSpPr>
          <a:xfrm>
            <a:off x="4987603" y="1419492"/>
            <a:ext cx="1588126" cy="1346944"/>
            <a:chOff x="6295402" y="2144484"/>
            <a:chExt cx="1440568" cy="1221923"/>
          </a:xfrm>
        </p:grpSpPr>
        <p:pic>
          <p:nvPicPr>
            <p:cNvPr id="2059" name="Picture 11" descr="http://tbn2.google.com/images?q=tbn:4mOy7bIMnbt-OM:http://www.guru3d.com/imageview.php%3Fimage%3D13829">
              <a:hlinkClick r:id="rId7"/>
            </p:cNvPr>
            <p:cNvPicPr>
              <a:picLocks noChangeAspect="1" noChangeArrowheads="1"/>
            </p:cNvPicPr>
            <p:nvPr/>
          </p:nvPicPr>
          <p:blipFill>
            <a:blip r:embed="rId8" cstate="print"/>
            <a:srcRect/>
            <a:stretch>
              <a:fillRect/>
            </a:stretch>
          </p:blipFill>
          <p:spPr bwMode="auto">
            <a:xfrm>
              <a:off x="6581072" y="2481943"/>
              <a:ext cx="891064" cy="884464"/>
            </a:xfrm>
            <a:prstGeom prst="rect">
              <a:avLst/>
            </a:prstGeom>
            <a:noFill/>
          </p:spPr>
        </p:pic>
        <p:sp>
          <p:nvSpPr>
            <p:cNvPr id="15" name="TextBox 14"/>
            <p:cNvSpPr txBox="1"/>
            <p:nvPr/>
          </p:nvSpPr>
          <p:spPr>
            <a:xfrm>
              <a:off x="6295402" y="2144484"/>
              <a:ext cx="1440568" cy="265249"/>
            </a:xfrm>
            <a:prstGeom prst="rect">
              <a:avLst/>
            </a:prstGeom>
            <a:noFill/>
          </p:spPr>
          <p:txBody>
            <a:bodyPr wrap="none" rtlCol="0">
              <a:spAutoFit/>
            </a:bodyPr>
            <a:lstStyle/>
            <a:p>
              <a:pPr algn="ctr" defTabSz="1007838" eaLnBrk="0">
                <a:lnSpc>
                  <a:spcPct val="100000"/>
                </a:lnSpc>
                <a:buClrTx/>
                <a:buSzTx/>
              </a:pPr>
              <a:r>
                <a:rPr lang="en-US" sz="1300" dirty="0">
                  <a:solidFill>
                    <a:srgbClr val="080808"/>
                  </a:solidFill>
                  <a:latin typeface="Tahoma" pitchFamily="34" charset="0"/>
                  <a:ea typeface="ＭＳ Ｐゴシック" charset="-128"/>
                </a:rPr>
                <a:t>GTX200: 240 cores</a:t>
              </a:r>
            </a:p>
          </p:txBody>
        </p:sp>
      </p:grpSp>
      <p:grpSp>
        <p:nvGrpSpPr>
          <p:cNvPr id="20" name="Group 19"/>
          <p:cNvGrpSpPr/>
          <p:nvPr/>
        </p:nvGrpSpPr>
        <p:grpSpPr>
          <a:xfrm>
            <a:off x="6483877" y="1007959"/>
            <a:ext cx="1512094" cy="1233449"/>
            <a:chOff x="7086599" y="3494313"/>
            <a:chExt cx="1371600" cy="1118963"/>
          </a:xfrm>
        </p:grpSpPr>
        <p:pic>
          <p:nvPicPr>
            <p:cNvPr id="2057" name="Picture 9" descr="C:\Documents and Settings\sudha\My Documents\My Pictures\xt3.jpg"/>
            <p:cNvPicPr>
              <a:picLocks noChangeAspect="1" noChangeArrowheads="1"/>
            </p:cNvPicPr>
            <p:nvPr/>
          </p:nvPicPr>
          <p:blipFill>
            <a:blip r:embed="rId9" cstate="print"/>
            <a:srcRect/>
            <a:stretch>
              <a:fillRect/>
            </a:stretch>
          </p:blipFill>
          <p:spPr bwMode="auto">
            <a:xfrm>
              <a:off x="7086599" y="3616326"/>
              <a:ext cx="1371600" cy="996950"/>
            </a:xfrm>
            <a:prstGeom prst="rect">
              <a:avLst/>
            </a:prstGeom>
            <a:noFill/>
          </p:spPr>
        </p:pic>
        <p:sp>
          <p:nvSpPr>
            <p:cNvPr id="16" name="TextBox 15"/>
            <p:cNvSpPr txBox="1"/>
            <p:nvPr/>
          </p:nvSpPr>
          <p:spPr>
            <a:xfrm>
              <a:off x="7588719" y="3494313"/>
              <a:ext cx="769813" cy="265249"/>
            </a:xfrm>
            <a:prstGeom prst="rect">
              <a:avLst/>
            </a:prstGeom>
            <a:noFill/>
          </p:spPr>
          <p:txBody>
            <a:bodyPr wrap="none" rtlCol="0">
              <a:spAutoFit/>
            </a:bodyPr>
            <a:lstStyle/>
            <a:p>
              <a:pPr algn="ctr" defTabSz="1007838" eaLnBrk="0">
                <a:lnSpc>
                  <a:spcPct val="100000"/>
                </a:lnSpc>
                <a:buClrTx/>
                <a:buSzTx/>
              </a:pPr>
              <a:r>
                <a:rPr lang="en-US" sz="1300" dirty="0">
                  <a:solidFill>
                    <a:srgbClr val="080808"/>
                  </a:solidFill>
                  <a:latin typeface="Tahoma" pitchFamily="34" charset="0"/>
                  <a:ea typeface="ＭＳ Ｐゴシック" charset="-128"/>
                </a:rPr>
                <a:t>Cray XT3</a:t>
              </a:r>
            </a:p>
          </p:txBody>
        </p:sp>
      </p:grpSp>
      <p:cxnSp>
        <p:nvCxnSpPr>
          <p:cNvPr id="22" name="Straight Arrow Connector 21"/>
          <p:cNvCxnSpPr/>
          <p:nvPr/>
        </p:nvCxnSpPr>
        <p:spPr bwMode="auto">
          <a:xfrm rot="16200000" flipV="1">
            <a:off x="220530" y="2604764"/>
            <a:ext cx="3010994" cy="11129"/>
          </a:xfrm>
          <a:prstGeom prst="straightConnector1">
            <a:avLst/>
          </a:prstGeom>
          <a:noFill/>
          <a:ln w="38100" cap="flat" cmpd="sng" algn="ctr">
            <a:solidFill>
              <a:srgbClr val="080808"/>
            </a:solidFill>
            <a:prstDash val="solid"/>
            <a:round/>
            <a:headEnd type="none" w="med" len="med"/>
            <a:tailEnd type="arrow"/>
          </a:ln>
          <a:effectLst/>
        </p:spPr>
      </p:cxnSp>
      <p:cxnSp>
        <p:nvCxnSpPr>
          <p:cNvPr id="24" name="Straight Arrow Connector 23"/>
          <p:cNvCxnSpPr/>
          <p:nvPr/>
        </p:nvCxnSpPr>
        <p:spPr bwMode="auto">
          <a:xfrm>
            <a:off x="1719582" y="4115824"/>
            <a:ext cx="6576408" cy="1750"/>
          </a:xfrm>
          <a:prstGeom prst="straightConnector1">
            <a:avLst/>
          </a:prstGeom>
          <a:noFill/>
          <a:ln w="38100" cap="flat" cmpd="sng" algn="ctr">
            <a:solidFill>
              <a:srgbClr val="080808"/>
            </a:solidFill>
            <a:prstDash val="solid"/>
            <a:round/>
            <a:headEnd type="none" w="med" len="med"/>
            <a:tailEnd type="arrow"/>
          </a:ln>
          <a:effectLst/>
        </p:spPr>
      </p:cxnSp>
      <p:sp>
        <p:nvSpPr>
          <p:cNvPr id="25" name="TextBox 24"/>
          <p:cNvSpPr txBox="1"/>
          <p:nvPr/>
        </p:nvSpPr>
        <p:spPr>
          <a:xfrm>
            <a:off x="4415520" y="4103826"/>
            <a:ext cx="1100189" cy="508900"/>
          </a:xfrm>
          <a:prstGeom prst="rect">
            <a:avLst/>
          </a:prstGeom>
          <a:noFill/>
        </p:spPr>
        <p:txBody>
          <a:bodyPr wrap="none" lIns="100772" tIns="50387" rIns="100772" bIns="50387" rtlCol="0">
            <a:spAutoFit/>
          </a:bodyPr>
          <a:lstStyle/>
          <a:p>
            <a:pPr algn="ctr" defTabSz="1007838" eaLnBrk="0">
              <a:lnSpc>
                <a:spcPct val="100000"/>
              </a:lnSpc>
              <a:buClrTx/>
              <a:buSzTx/>
            </a:pPr>
            <a:r>
              <a:rPr lang="en-US" sz="2600" dirty="0">
                <a:solidFill>
                  <a:srgbClr val="080808"/>
                </a:solidFill>
                <a:latin typeface="Tahoma" pitchFamily="34" charset="0"/>
                <a:ea typeface="ＭＳ Ｐゴシック" charset="-128"/>
              </a:rPr>
              <a:t>Scope</a:t>
            </a:r>
          </a:p>
        </p:txBody>
      </p:sp>
      <p:sp>
        <p:nvSpPr>
          <p:cNvPr id="26" name="TextBox 25"/>
          <p:cNvSpPr txBox="1"/>
          <p:nvPr/>
        </p:nvSpPr>
        <p:spPr>
          <a:xfrm>
            <a:off x="3" y="2063912"/>
            <a:ext cx="1704105" cy="508900"/>
          </a:xfrm>
          <a:prstGeom prst="rect">
            <a:avLst/>
          </a:prstGeom>
          <a:noFill/>
        </p:spPr>
        <p:txBody>
          <a:bodyPr wrap="square" lIns="0" tIns="50387" rIns="0" bIns="50387" rtlCol="0">
            <a:spAutoFit/>
          </a:bodyPr>
          <a:lstStyle/>
          <a:p>
            <a:pPr algn="ctr" defTabSz="1007838" eaLnBrk="0">
              <a:lnSpc>
                <a:spcPct val="100000"/>
              </a:lnSpc>
              <a:buClrTx/>
              <a:buSzTx/>
            </a:pPr>
            <a:r>
              <a:rPr lang="en-US" sz="2600" dirty="0">
                <a:solidFill>
                  <a:srgbClr val="080808"/>
                </a:solidFill>
                <a:latin typeface="Tahoma" pitchFamily="34" charset="0"/>
                <a:ea typeface="ＭＳ Ｐゴシック" charset="-128"/>
              </a:rPr>
              <a:t>Complexity </a:t>
            </a:r>
          </a:p>
        </p:txBody>
      </p:sp>
      <p:sp>
        <p:nvSpPr>
          <p:cNvPr id="30" name="Rectangle 3"/>
          <p:cNvSpPr txBox="1">
            <a:spLocks noChangeArrowheads="1"/>
          </p:cNvSpPr>
          <p:nvPr/>
        </p:nvSpPr>
        <p:spPr>
          <a:xfrm>
            <a:off x="420028" y="4523805"/>
            <a:ext cx="9456586" cy="2231654"/>
          </a:xfrm>
          <a:prstGeom prst="rect">
            <a:avLst/>
          </a:prstGeom>
        </p:spPr>
        <p:txBody>
          <a:bodyPr lIns="100772" tIns="50387" rIns="100772" bIns="50387"/>
          <a:lstStyle/>
          <a:p>
            <a:pPr marL="194200" indent="-194200" defTabSz="1007734" hangingPunct="1">
              <a:lnSpc>
                <a:spcPct val="100000"/>
              </a:lnSpc>
              <a:spcBef>
                <a:spcPct val="20000"/>
              </a:spcBef>
              <a:buSzPct val="65000"/>
              <a:buFont typeface="Wingdings" pitchFamily="2" charset="2"/>
              <a:buChar char="n"/>
              <a:defRPr/>
            </a:pPr>
            <a:r>
              <a:rPr lang="en-US" sz="2200" kern="0" dirty="0">
                <a:solidFill>
                  <a:srgbClr val="080808"/>
                </a:solidFill>
                <a:latin typeface="Tahoma"/>
                <a:ea typeface="ＭＳ Ｐゴシック" charset="-128"/>
              </a:rPr>
              <a:t>System complexity is outpacing simulation capacity</a:t>
            </a:r>
          </a:p>
          <a:p>
            <a:pPr marL="572099" lvl="1" indent="-194200" defTabSz="1007734" hangingPunct="1">
              <a:lnSpc>
                <a:spcPct val="100000"/>
              </a:lnSpc>
              <a:spcBef>
                <a:spcPct val="20000"/>
              </a:spcBef>
              <a:buClr>
                <a:srgbClr val="002448"/>
              </a:buClr>
              <a:buSzPct val="65000"/>
              <a:buFont typeface="Wingdings" pitchFamily="2" charset="2"/>
              <a:buChar char="n"/>
              <a:defRPr/>
            </a:pPr>
            <a:r>
              <a:rPr lang="en-US" sz="2200" kern="0" dirty="0">
                <a:solidFill>
                  <a:srgbClr val="080808"/>
                </a:solidFill>
                <a:latin typeface="Tahoma"/>
                <a:ea typeface="ＭＳ Ｐゴシック" charset="-128"/>
              </a:rPr>
              <a:t>Cannot perform analysis at scale</a:t>
            </a:r>
          </a:p>
          <a:p>
            <a:pPr marL="194200" indent="-194200" defTabSz="1007838" hangingPunct="1">
              <a:lnSpc>
                <a:spcPct val="100000"/>
              </a:lnSpc>
              <a:spcBef>
                <a:spcPts val="1200"/>
              </a:spcBef>
              <a:buSzPct val="65000"/>
              <a:buFont typeface="Wingdings" pitchFamily="2" charset="2"/>
              <a:buChar char="n"/>
              <a:defRPr/>
            </a:pPr>
            <a:r>
              <a:rPr lang="en-US" sz="2200" kern="0" dirty="0">
                <a:solidFill>
                  <a:srgbClr val="080808"/>
                </a:solidFill>
                <a:latin typeface="Tahoma" pitchFamily="34" charset="0"/>
                <a:ea typeface="ＭＳ Ｐゴシック" charset="-128"/>
              </a:rPr>
              <a:t>The problem is getting worse faster </a:t>
            </a:r>
            <a:r>
              <a:rPr lang="en-US" sz="2200" kern="0" dirty="0">
                <a:solidFill>
                  <a:srgbClr val="080808"/>
                </a:solidFill>
                <a:latin typeface="Tahoma" pitchFamily="34" charset="0"/>
                <a:ea typeface="ＭＳ Ｐゴシック" charset="-128"/>
                <a:sym typeface="Wingdings" pitchFamily="2" charset="2"/>
              </a:rPr>
              <a:t> </a:t>
            </a:r>
            <a:r>
              <a:rPr lang="en-US" sz="2200" kern="0" dirty="0">
                <a:solidFill>
                  <a:srgbClr val="FF0000"/>
                </a:solidFill>
                <a:latin typeface="Tahoma" pitchFamily="34" charset="0"/>
                <a:ea typeface="ＭＳ Ｐゴシック" charset="-128"/>
                <a:sym typeface="Wingdings" pitchFamily="2" charset="2"/>
              </a:rPr>
              <a:t>Simulation Wall</a:t>
            </a:r>
            <a:endParaRPr lang="en-US" sz="2200" kern="0" dirty="0">
              <a:solidFill>
                <a:srgbClr val="FF0000"/>
              </a:solidFill>
              <a:latin typeface="Tahoma" pitchFamily="34" charset="0"/>
              <a:ea typeface="ＭＳ Ｐゴシック" charset="-128"/>
            </a:endParaRPr>
          </a:p>
          <a:p>
            <a:pPr marL="194200" indent="-194200" defTabSz="1007734" hangingPunct="1">
              <a:lnSpc>
                <a:spcPct val="100000"/>
              </a:lnSpc>
              <a:spcBef>
                <a:spcPts val="1200"/>
              </a:spcBef>
              <a:buSzPct val="65000"/>
              <a:buFont typeface="Wingdings" pitchFamily="2" charset="2"/>
              <a:buChar char="n"/>
              <a:defRPr/>
            </a:pPr>
            <a:r>
              <a:rPr lang="en-US" sz="2200" kern="0" dirty="0">
                <a:solidFill>
                  <a:srgbClr val="080808"/>
                </a:solidFill>
                <a:latin typeface="Tahoma"/>
                <a:ea typeface="ＭＳ Ｐゴシック" charset="-128"/>
              </a:rPr>
              <a:t>Today - islands of simulators and simulation systems</a:t>
            </a:r>
          </a:p>
          <a:p>
            <a:pPr marL="572099" lvl="1" indent="-194200" defTabSz="1007734" hangingPunct="1">
              <a:lnSpc>
                <a:spcPct val="100000"/>
              </a:lnSpc>
              <a:spcBef>
                <a:spcPct val="20000"/>
              </a:spcBef>
              <a:buClr>
                <a:srgbClr val="002448"/>
              </a:buClr>
              <a:buSzPct val="65000"/>
              <a:buFont typeface="Wingdings" pitchFamily="2" charset="2"/>
              <a:buChar char="n"/>
              <a:defRPr/>
            </a:pPr>
            <a:r>
              <a:rPr lang="en-US" sz="2200" kern="0" dirty="0">
                <a:solidFill>
                  <a:srgbClr val="080808"/>
                </a:solidFill>
                <a:latin typeface="Tahoma"/>
                <a:ea typeface="ＭＳ Ｐゴシック" charset="-128"/>
              </a:rPr>
              <a:t>Customized interactions</a:t>
            </a:r>
          </a:p>
          <a:p>
            <a:pPr marL="572099" lvl="1" indent="-194200" defTabSz="1007734" hangingPunct="1">
              <a:lnSpc>
                <a:spcPct val="100000"/>
              </a:lnSpc>
              <a:spcBef>
                <a:spcPct val="20000"/>
              </a:spcBef>
              <a:buClr>
                <a:srgbClr val="002448"/>
              </a:buClr>
              <a:buSzPct val="65000"/>
              <a:buFont typeface="Wingdings" pitchFamily="2" charset="2"/>
              <a:buChar char="n"/>
              <a:defRPr/>
            </a:pPr>
            <a:r>
              <a:rPr lang="en-US" sz="2200" kern="0" dirty="0">
                <a:solidFill>
                  <a:srgbClr val="080808"/>
                </a:solidFill>
                <a:latin typeface="Tahoma"/>
                <a:ea typeface="ＭＳ Ｐゴシック" charset="-128"/>
              </a:rPr>
              <a:t>Difficult to leverage individual investments</a:t>
            </a:r>
          </a:p>
        </p:txBody>
      </p:sp>
      <p:cxnSp>
        <p:nvCxnSpPr>
          <p:cNvPr id="32" name="Straight Arrow Connector 31"/>
          <p:cNvCxnSpPr/>
          <p:nvPr/>
        </p:nvCxnSpPr>
        <p:spPr bwMode="auto">
          <a:xfrm rot="16200000" flipV="1">
            <a:off x="6796935" y="2652762"/>
            <a:ext cx="3010994" cy="11129"/>
          </a:xfrm>
          <a:prstGeom prst="straightConnector1">
            <a:avLst/>
          </a:prstGeom>
          <a:noFill/>
          <a:ln w="38100" cap="flat" cmpd="sng" algn="ctr">
            <a:solidFill>
              <a:srgbClr val="080808"/>
            </a:solidFill>
            <a:prstDash val="solid"/>
            <a:round/>
            <a:headEnd type="none" w="med" len="med"/>
            <a:tailEnd type="arrow"/>
          </a:ln>
          <a:effectLst/>
        </p:spPr>
      </p:cxnSp>
      <p:sp>
        <p:nvSpPr>
          <p:cNvPr id="33" name="TextBox 32"/>
          <p:cNvSpPr txBox="1"/>
          <p:nvPr/>
        </p:nvSpPr>
        <p:spPr>
          <a:xfrm>
            <a:off x="8304514" y="2339899"/>
            <a:ext cx="1512094" cy="378757"/>
          </a:xfrm>
          <a:prstGeom prst="rect">
            <a:avLst/>
          </a:prstGeom>
          <a:noFill/>
        </p:spPr>
        <p:txBody>
          <a:bodyPr wrap="square" lIns="100772" tIns="50387" rIns="100772" bIns="50387" rtlCol="0">
            <a:spAutoFit/>
          </a:bodyPr>
          <a:lstStyle/>
          <a:p>
            <a:pPr algn="ctr" defTabSz="1007838" eaLnBrk="0">
              <a:lnSpc>
                <a:spcPct val="100000"/>
              </a:lnSpc>
              <a:buClrTx/>
              <a:buSzTx/>
            </a:pPr>
            <a:r>
              <a:rPr lang="en-US" dirty="0">
                <a:solidFill>
                  <a:srgbClr val="080808"/>
                </a:solidFill>
                <a:latin typeface="Tahoma" pitchFamily="34" charset="0"/>
                <a:ea typeface="ＭＳ Ｐゴシック" charset="-128"/>
              </a:rPr>
              <a:t>Power</a:t>
            </a:r>
          </a:p>
        </p:txBody>
      </p:sp>
      <p:sp>
        <p:nvSpPr>
          <p:cNvPr id="34" name="TextBox 33"/>
          <p:cNvSpPr txBox="1"/>
          <p:nvPr/>
        </p:nvSpPr>
        <p:spPr>
          <a:xfrm>
            <a:off x="8340517" y="1511935"/>
            <a:ext cx="1512094" cy="378757"/>
          </a:xfrm>
          <a:prstGeom prst="rect">
            <a:avLst/>
          </a:prstGeom>
          <a:noFill/>
        </p:spPr>
        <p:txBody>
          <a:bodyPr wrap="square" lIns="100772" tIns="50387" rIns="100772" bIns="50387" rtlCol="0">
            <a:spAutoFit/>
          </a:bodyPr>
          <a:lstStyle/>
          <a:p>
            <a:pPr algn="ctr" defTabSz="1007838" eaLnBrk="0">
              <a:lnSpc>
                <a:spcPct val="100000"/>
              </a:lnSpc>
              <a:buClrTx/>
              <a:buSzTx/>
            </a:pPr>
            <a:r>
              <a:rPr lang="en-US" dirty="0">
                <a:solidFill>
                  <a:srgbClr val="080808"/>
                </a:solidFill>
                <a:latin typeface="Tahoma" pitchFamily="34" charset="0"/>
                <a:ea typeface="ＭＳ Ｐゴシック" charset="-128"/>
              </a:rPr>
              <a:t>Thermal</a:t>
            </a:r>
          </a:p>
        </p:txBody>
      </p:sp>
      <p:sp>
        <p:nvSpPr>
          <p:cNvPr id="35" name="TextBox 34"/>
          <p:cNvSpPr txBox="1"/>
          <p:nvPr/>
        </p:nvSpPr>
        <p:spPr>
          <a:xfrm>
            <a:off x="8376520" y="3095868"/>
            <a:ext cx="1512094" cy="378757"/>
          </a:xfrm>
          <a:prstGeom prst="rect">
            <a:avLst/>
          </a:prstGeom>
          <a:noFill/>
        </p:spPr>
        <p:txBody>
          <a:bodyPr wrap="square" lIns="100772" tIns="50387" rIns="100772" bIns="50387" rtlCol="0">
            <a:spAutoFit/>
          </a:bodyPr>
          <a:lstStyle/>
          <a:p>
            <a:pPr algn="ctr" defTabSz="1007838" eaLnBrk="0">
              <a:lnSpc>
                <a:spcPct val="100000"/>
              </a:lnSpc>
              <a:buClrTx/>
              <a:buSzTx/>
            </a:pPr>
            <a:r>
              <a:rPr lang="en-US" dirty="0">
                <a:solidFill>
                  <a:srgbClr val="080808"/>
                </a:solidFill>
                <a:latin typeface="Tahoma" pitchFamily="34" charset="0"/>
                <a:ea typeface="ＭＳ Ｐゴシック" charset="-128"/>
              </a:rPr>
              <a:t>Packaging</a:t>
            </a:r>
          </a:p>
        </p:txBody>
      </p:sp>
      <p:pic>
        <p:nvPicPr>
          <p:cNvPr id="89089" name="Picture 1"/>
          <p:cNvPicPr>
            <a:picLocks noChangeAspect="1" noChangeArrowheads="1"/>
          </p:cNvPicPr>
          <p:nvPr/>
        </p:nvPicPr>
        <p:blipFill>
          <a:blip r:embed="rId10" cstate="print"/>
          <a:srcRect/>
          <a:stretch>
            <a:fillRect/>
          </a:stretch>
        </p:blipFill>
        <p:spPr bwMode="auto">
          <a:xfrm>
            <a:off x="5330638" y="3079310"/>
            <a:ext cx="1072578" cy="938407"/>
          </a:xfrm>
          <a:prstGeom prst="rect">
            <a:avLst/>
          </a:prstGeom>
          <a:noFill/>
          <a:ln w="9525">
            <a:noFill/>
            <a:miter lim="800000"/>
            <a:headEnd/>
            <a:tailEnd/>
          </a:ln>
        </p:spPr>
      </p:pic>
      <p:sp>
        <p:nvSpPr>
          <p:cNvPr id="28" name="TextBox 27"/>
          <p:cNvSpPr txBox="1"/>
          <p:nvPr/>
        </p:nvSpPr>
        <p:spPr>
          <a:xfrm>
            <a:off x="5132738" y="2869606"/>
            <a:ext cx="1456456" cy="305340"/>
          </a:xfrm>
          <a:prstGeom prst="rect">
            <a:avLst/>
          </a:prstGeom>
          <a:noFill/>
        </p:spPr>
        <p:txBody>
          <a:bodyPr wrap="none" lIns="100772" tIns="50387" rIns="100772" bIns="50387" rtlCol="0">
            <a:spAutoFit/>
          </a:bodyPr>
          <a:lstStyle/>
          <a:p>
            <a:pPr algn="ctr" defTabSz="1007838" eaLnBrk="0">
              <a:lnSpc>
                <a:spcPct val="100000"/>
              </a:lnSpc>
              <a:buClrTx/>
              <a:buSzTx/>
            </a:pPr>
            <a:r>
              <a:rPr lang="en-US" sz="1300" dirty="0" err="1">
                <a:solidFill>
                  <a:srgbClr val="080808"/>
                </a:solidFill>
                <a:latin typeface="Tahoma" pitchFamily="34" charset="0"/>
                <a:ea typeface="ＭＳ Ｐゴシック" charset="-128"/>
              </a:rPr>
              <a:t>Tilera</a:t>
            </a:r>
            <a:r>
              <a:rPr lang="en-US" sz="1300" dirty="0">
                <a:solidFill>
                  <a:srgbClr val="080808"/>
                </a:solidFill>
                <a:latin typeface="Tahoma" pitchFamily="34" charset="0"/>
                <a:ea typeface="ＭＳ Ｐゴシック" charset="-128"/>
              </a:rPr>
              <a:t>: 100 cores</a:t>
            </a:r>
          </a:p>
        </p:txBody>
      </p:sp>
      <p:sp>
        <p:nvSpPr>
          <p:cNvPr id="29" name="Slide Number Placeholder 1"/>
          <p:cNvSpPr txBox="1">
            <a:spLocks noGrp="1"/>
          </p:cNvSpPr>
          <p:nvPr/>
        </p:nvSpPr>
        <p:spPr bwMode="auto">
          <a:xfrm>
            <a:off x="9443588" y="7288265"/>
            <a:ext cx="637039" cy="271413"/>
          </a:xfrm>
          <a:prstGeom prst="rect">
            <a:avLst/>
          </a:prstGeom>
          <a:noFill/>
          <a:ln w="9525">
            <a:noFill/>
            <a:miter lim="800000"/>
            <a:headEnd/>
            <a:tailEnd/>
          </a:ln>
        </p:spPr>
        <p:txBody>
          <a:bodyPr wrap="square" lIns="100772" tIns="50387" rIns="100772" bIns="50387">
            <a:spAutoFit/>
          </a:bodyPr>
          <a:lstStyle/>
          <a:p>
            <a:pPr algn="r" defTabSz="1007838" eaLnBrk="0">
              <a:lnSpc>
                <a:spcPct val="100000"/>
              </a:lnSpc>
              <a:buClrTx/>
              <a:buSzTx/>
            </a:pPr>
            <a:fld id="{644C7418-DC1C-4619-A5FC-8F0FCE3AFA75}" type="slidenum">
              <a:rPr lang="en-US" sz="1100" b="1">
                <a:solidFill>
                  <a:srgbClr val="FFFFFF"/>
                </a:solidFill>
                <a:latin typeface="Tahoma" pitchFamily="34" charset="0"/>
                <a:ea typeface="ＭＳ Ｐゴシック" charset="-128"/>
              </a:rPr>
              <a:pPr algn="r" defTabSz="1007838" eaLnBrk="0">
                <a:lnSpc>
                  <a:spcPct val="100000"/>
                </a:lnSpc>
                <a:buClrTx/>
                <a:buSzTx/>
              </a:pPr>
              <a:t>4</a:t>
            </a:fld>
            <a:endParaRPr lang="en-US" sz="1100" b="1" dirty="0">
              <a:solidFill>
                <a:srgbClr val="FFFFFF"/>
              </a:solidFill>
              <a:latin typeface="Tahoma" pitchFamily="34" charset="0"/>
              <a:ea typeface="ＭＳ Ｐゴシック" charset="-128"/>
            </a:endParaRPr>
          </a:p>
        </p:txBody>
      </p:sp>
    </p:spTree>
    <p:extLst>
      <p:ext uri="{BB962C8B-B14F-4D97-AF65-F5344CB8AC3E}">
        <p14:creationId xmlns:p14="http://schemas.microsoft.com/office/powerpoint/2010/main" val="64504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Getting, Building, and Installing QSim</a:t>
            </a:r>
            <a:endParaRPr>
              <a:solidFill>
                <a:srgbClr val="FFFFFF"/>
              </a:solidFill>
              <a:latin typeface="Tahoma"/>
            </a:endParaRPr>
          </a:p>
        </p:txBody>
      </p:sp>
      <p:sp>
        <p:nvSpPr>
          <p:cNvPr id="113" name="CustomShape 2"/>
          <p:cNvSpPr/>
          <p:nvPr/>
        </p:nvSpPr>
        <p:spPr>
          <a:xfrm>
            <a:off x="274320" y="1554480"/>
            <a:ext cx="7863480" cy="345960"/>
          </a:xfrm>
          <a:prstGeom prst="rect">
            <a:avLst/>
          </a:prstGeom>
          <a:noFill/>
          <a:ln>
            <a:noFill/>
          </a:ln>
        </p:spPr>
      </p:sp>
      <p:sp>
        <p:nvSpPr>
          <p:cNvPr id="114" name="CustomShape 3"/>
          <p:cNvSpPr/>
          <p:nvPr/>
        </p:nvSpPr>
        <p:spPr>
          <a:xfrm>
            <a:off x="392112" y="1097279"/>
            <a:ext cx="9231312" cy="5120957"/>
          </a:xfrm>
          <a:prstGeom prst="rect">
            <a:avLst/>
          </a:prstGeom>
          <a:noFill/>
          <a:ln>
            <a:noFill/>
          </a:ln>
        </p:spPr>
        <p:txBody>
          <a:bodyPr wrap="square" lIns="90000" tIns="45000" rIns="90000" bIns="45000"/>
          <a:lstStyle/>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Latest version supported by </a:t>
            </a:r>
            <a:r>
              <a:rPr lang="en-US" sz="2400" dirty="0" err="1" smtClean="0">
                <a:solidFill>
                  <a:srgbClr val="000000"/>
                </a:solidFill>
                <a:latin typeface="Arial"/>
                <a:ea typeface="DejaVu Sans"/>
              </a:rPr>
              <a:t>Zesto</a:t>
            </a:r>
            <a:r>
              <a:rPr lang="en-US" sz="2400" dirty="0" smtClean="0">
                <a:solidFill>
                  <a:srgbClr val="000000"/>
                </a:solidFill>
                <a:latin typeface="Arial"/>
                <a:ea typeface="DejaVu Sans"/>
              </a:rPr>
              <a:t> core model and remote API:</a:t>
            </a:r>
            <a:endParaRPr sz="2400" dirty="0">
              <a:solidFill>
                <a:srgbClr val="FFFFFF"/>
              </a:solidFill>
              <a:latin typeface="Tahoma"/>
            </a:endParaRPr>
          </a:p>
          <a:p>
            <a:pPr marL="285750" indent="-285750" algn="ctr" defTabSz="914400" fontAlgn="auto" hangingPunct="1">
              <a:lnSpc>
                <a:spcPct val="100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algn="ctr" defTabSz="914400" fontAlgn="auto" hangingPunct="1">
              <a:lnSpc>
                <a:spcPct val="100000"/>
              </a:lnSpc>
              <a:spcBef>
                <a:spcPts val="0"/>
              </a:spcBef>
              <a:spcAft>
                <a:spcPts val="0"/>
              </a:spcAft>
              <a:buClrTx/>
              <a:buSzPct val="80000"/>
              <a:buFontTx/>
              <a:buNone/>
            </a:pPr>
            <a:r>
              <a:rPr lang="en-US" sz="2200" dirty="0">
                <a:solidFill>
                  <a:srgbClr val="0000FF"/>
                </a:solidFill>
                <a:latin typeface="Arial"/>
                <a:ea typeface="DejaVu Sans"/>
                <a:hlinkClick r:id="rId2"/>
              </a:rPr>
              <a:t>http://www.cdkersey.com/qsim-web/releases/qsim-0.1.5.tar.bz2</a:t>
            </a:r>
            <a:r>
              <a:rPr lang="en-US" sz="2200" dirty="0">
                <a:solidFill>
                  <a:srgbClr val="0000FF"/>
                </a:solidFill>
                <a:latin typeface="Arial"/>
                <a:ea typeface="DejaVu Sans"/>
              </a:rPr>
              <a:t>
</a:t>
            </a: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Latest </a:t>
            </a:r>
            <a:r>
              <a:rPr lang="en-US" sz="2400" dirty="0" smtClean="0">
                <a:solidFill>
                  <a:srgbClr val="000000"/>
                </a:solidFill>
                <a:latin typeface="Arial"/>
                <a:ea typeface="DejaVu Sans"/>
              </a:rPr>
              <a:t>release (preferred for new core models):</a:t>
            </a:r>
            <a:endParaRPr sz="2400" dirty="0">
              <a:solidFill>
                <a:srgbClr val="FFFFFF"/>
              </a:solidFill>
              <a:latin typeface="Tahoma"/>
            </a:endParaRPr>
          </a:p>
          <a:p>
            <a:pPr marL="285750" indent="-285750" algn="ctr" defTabSz="914400" fontAlgn="auto" hangingPunct="1">
              <a:lnSpc>
                <a:spcPct val="100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algn="ctr" defTabSz="914400" fontAlgn="auto" hangingPunct="1">
              <a:lnSpc>
                <a:spcPct val="100000"/>
              </a:lnSpc>
              <a:spcBef>
                <a:spcPts val="0"/>
              </a:spcBef>
              <a:spcAft>
                <a:spcPts val="0"/>
              </a:spcAft>
              <a:buClrTx/>
              <a:buSzPct val="80000"/>
              <a:buFontTx/>
              <a:buNone/>
            </a:pPr>
            <a:r>
              <a:rPr lang="en-US" sz="2200" dirty="0">
                <a:solidFill>
                  <a:srgbClr val="0000FF"/>
                </a:solidFill>
                <a:latin typeface="Arial"/>
                <a:ea typeface="DejaVu Sans"/>
                <a:hlinkClick r:id="rId3"/>
              </a:rPr>
              <a:t>https://github.com/cdkersey/qsim/archive/0.2.1.tar.gz</a:t>
            </a:r>
            <a:endParaRPr dirty="0">
              <a:solidFill>
                <a:srgbClr val="0000FF"/>
              </a:solidFill>
              <a:latin typeface="Tahoma"/>
            </a:endParaRPr>
          </a:p>
          <a:p>
            <a:pPr marL="285750" indent="-285750" algn="ctr" defTabSz="914400" fontAlgn="auto" hangingPunct="1">
              <a:lnSpc>
                <a:spcPct val="100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Current development </a:t>
            </a:r>
            <a:r>
              <a:rPr lang="en-US" sz="2400" dirty="0" smtClean="0">
                <a:solidFill>
                  <a:srgbClr val="000000"/>
                </a:solidFill>
                <a:latin typeface="Arial"/>
                <a:ea typeface="DejaVu Sans"/>
              </a:rPr>
              <a:t>tree (API is stable):</a:t>
            </a:r>
            <a:endParaRPr sz="2400" dirty="0">
              <a:solidFill>
                <a:srgbClr val="FFFFFF"/>
              </a:solidFill>
              <a:latin typeface="Tahoma"/>
            </a:endParaRPr>
          </a:p>
          <a:p>
            <a:pPr marL="285750" indent="-285750" algn="ctr" defTabSz="914400" fontAlgn="auto" hangingPunct="1">
              <a:lnSpc>
                <a:spcPct val="100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algn="ctr" defTabSz="914400" fontAlgn="auto" hangingPunct="1">
              <a:lnSpc>
                <a:spcPct val="100000"/>
              </a:lnSpc>
              <a:spcBef>
                <a:spcPts val="0"/>
              </a:spcBef>
              <a:spcAft>
                <a:spcPts val="0"/>
              </a:spcAft>
              <a:buClrTx/>
              <a:buSzPct val="80000"/>
              <a:buFontTx/>
              <a:buNone/>
            </a:pPr>
            <a:r>
              <a:rPr lang="en-US" sz="2200" dirty="0">
                <a:solidFill>
                  <a:srgbClr val="0000FF"/>
                </a:solidFill>
                <a:latin typeface="Arial"/>
                <a:ea typeface="DejaVu Sans"/>
                <a:hlinkClick r:id="rId4"/>
              </a:rPr>
              <a:t>https://github.com/cdkersey/qsim</a:t>
            </a:r>
            <a:endParaRPr dirty="0">
              <a:solidFill>
                <a:srgbClr val="0000FF"/>
              </a:solidFill>
              <a:latin typeface="Tahoma"/>
            </a:endParaRPr>
          </a:p>
          <a:p>
            <a:pPr marL="285750" indent="-285750" algn="ctr" defTabSz="914400" fontAlgn="auto" hangingPunct="1">
              <a:lnSpc>
                <a:spcPct val="100000"/>
              </a:lnSpc>
              <a:spcBef>
                <a:spcPts val="0"/>
              </a:spcBef>
              <a:spcAft>
                <a:spcPts val="0"/>
              </a:spcAft>
              <a:buClrTx/>
              <a:buSzPct val="80000"/>
              <a:buFont typeface="Wingdings" panose="05000000000000000000" pitchFamily="2" charset="2"/>
              <a:buChar char="§"/>
            </a:pPr>
            <a:endParaRPr dirty="0">
              <a:solidFill>
                <a:srgbClr val="FFFFFF"/>
              </a:solidFill>
              <a:latin typeface="Tahoma"/>
            </a:endParaRPr>
          </a:p>
          <a:p>
            <a:pPr marL="342900" indent="-342900" defTabSz="914400" fontAlgn="auto" hangingPunct="1">
              <a:lnSpc>
                <a:spcPct val="100000"/>
              </a:lnSpc>
              <a:spcBef>
                <a:spcPts val="300"/>
              </a:spcBef>
              <a:spcAft>
                <a:spcPts val="0"/>
              </a:spcAft>
              <a:buClrTx/>
              <a:buSzPct val="80000"/>
              <a:buFont typeface="Wingdings" panose="05000000000000000000" pitchFamily="2" charset="2"/>
              <a:buChar char="§"/>
            </a:pPr>
            <a:r>
              <a:rPr lang="en-US" sz="2400" dirty="0" smtClean="0">
                <a:solidFill>
                  <a:srgbClr val="000000"/>
                </a:solidFill>
                <a:latin typeface="Arial"/>
                <a:ea typeface="DejaVu Sans"/>
              </a:rPr>
              <a:t>INSTALL </a:t>
            </a:r>
            <a:r>
              <a:rPr lang="en-US" sz="2400" dirty="0">
                <a:solidFill>
                  <a:srgbClr val="000000"/>
                </a:solidFill>
                <a:latin typeface="Arial"/>
                <a:ea typeface="DejaVu Sans"/>
              </a:rPr>
              <a:t>file in source </a:t>
            </a:r>
            <a:r>
              <a:rPr lang="en-US" sz="2400" dirty="0" smtClean="0">
                <a:solidFill>
                  <a:srgbClr val="000000"/>
                </a:solidFill>
                <a:latin typeface="Arial"/>
                <a:ea typeface="DejaVu Sans"/>
              </a:rPr>
              <a:t>tree: </a:t>
            </a:r>
            <a:r>
              <a:rPr lang="en-US" sz="2400" dirty="0">
                <a:solidFill>
                  <a:srgbClr val="000000"/>
                </a:solidFill>
                <a:latin typeface="Arial"/>
                <a:ea typeface="DejaVu Sans"/>
              </a:rPr>
              <a:t>step-by-step installation </a:t>
            </a:r>
            <a:r>
              <a:rPr lang="en-US" sz="2400" dirty="0" smtClean="0">
                <a:solidFill>
                  <a:srgbClr val="000000"/>
                </a:solidFill>
                <a:latin typeface="Arial"/>
                <a:ea typeface="DejaVu Sans"/>
              </a:rPr>
              <a:t>instructions.</a:t>
            </a:r>
            <a:endParaRPr lang="en-US" sz="2400" dirty="0" smtClean="0">
              <a:solidFill>
                <a:srgbClr val="000000"/>
              </a:solidFill>
              <a:latin typeface="Arial"/>
            </a:endParaRPr>
          </a:p>
          <a:p>
            <a:pPr marL="342900" indent="-342900" defTabSz="914400" fontAlgn="auto" hangingPunct="1">
              <a:lnSpc>
                <a:spcPct val="100000"/>
              </a:lnSpc>
              <a:spcBef>
                <a:spcPts val="300"/>
              </a:spcBef>
              <a:spcAft>
                <a:spcPts val="0"/>
              </a:spcAft>
              <a:buClrTx/>
              <a:buSzPct val="80000"/>
              <a:buFont typeface="Wingdings" panose="05000000000000000000" pitchFamily="2" charset="2"/>
              <a:buChar char="§"/>
            </a:pPr>
            <a:r>
              <a:rPr lang="en-US" sz="2400" dirty="0" smtClean="0">
                <a:solidFill>
                  <a:srgbClr val="000000"/>
                </a:solidFill>
                <a:latin typeface="Arial"/>
                <a:ea typeface="DejaVu Sans"/>
              </a:rPr>
              <a:t>Benchmarks (pre-compiled applications) at:</a:t>
            </a:r>
          </a:p>
          <a:p>
            <a:pPr algn="ctr" defTabSz="914400" fontAlgn="auto" hangingPunct="1">
              <a:lnSpc>
                <a:spcPct val="100000"/>
              </a:lnSpc>
              <a:spcBef>
                <a:spcPts val="300"/>
              </a:spcBef>
              <a:spcAft>
                <a:spcPts val="0"/>
              </a:spcAft>
              <a:buClrTx/>
              <a:buSzPct val="80000"/>
              <a:buFontTx/>
              <a:buNone/>
            </a:pPr>
            <a:r>
              <a:rPr lang="en-US" sz="2000" dirty="0" smtClean="0">
                <a:solidFill>
                  <a:srgbClr val="000000"/>
                </a:solidFill>
                <a:latin typeface="Arial"/>
                <a:ea typeface="DejaVu Sans"/>
                <a:hlinkClick r:id="rId5"/>
              </a:rPr>
              <a:t>http://www.cdkersey.com/qsim-web/releases/qsim-benchmarks-0.1.1.tar.bz2</a:t>
            </a:r>
            <a:endParaRPr lang="en-US" sz="2000" dirty="0" smtClean="0">
              <a:solidFill>
                <a:srgbClr val="000000"/>
              </a:solidFill>
              <a:latin typeface="Arial"/>
              <a:ea typeface="DejaVu Sans"/>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40</a:t>
            </a:fld>
            <a:endParaRPr lang="en-US"/>
          </a:p>
        </p:txBody>
      </p:sp>
    </p:spTree>
    <p:extLst>
      <p:ext uri="{BB962C8B-B14F-4D97-AF65-F5344CB8AC3E}">
        <p14:creationId xmlns:p14="http://schemas.microsoft.com/office/powerpoint/2010/main" val="35688351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gatech.edu\ecefs$\users\students\gth779e\Profile\Desktop\screenshots\ss_prefi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2" y="1341437"/>
            <a:ext cx="8088254" cy="46332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41</a:t>
            </a:fld>
            <a:endParaRPr lang="en-US"/>
          </a:p>
        </p:txBody>
      </p:sp>
    </p:spTree>
    <p:extLst>
      <p:ext uri="{BB962C8B-B14F-4D97-AF65-F5344CB8AC3E}">
        <p14:creationId xmlns:p14="http://schemas.microsoft.com/office/powerpoint/2010/main" val="461331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Using QSim: Application Requirements</a:t>
            </a:r>
            <a:endParaRPr>
              <a:solidFill>
                <a:srgbClr val="FFFFFF"/>
              </a:solidFill>
              <a:latin typeface="Tahoma"/>
            </a:endParaRPr>
          </a:p>
        </p:txBody>
      </p:sp>
      <p:sp>
        <p:nvSpPr>
          <p:cNvPr id="116" name="CustomShape 2"/>
          <p:cNvSpPr/>
          <p:nvPr/>
        </p:nvSpPr>
        <p:spPr>
          <a:xfrm>
            <a:off x="274320" y="1554480"/>
            <a:ext cx="7863480" cy="345960"/>
          </a:xfrm>
          <a:prstGeom prst="rect">
            <a:avLst/>
          </a:prstGeom>
          <a:noFill/>
          <a:ln>
            <a:noFill/>
          </a:ln>
        </p:spPr>
      </p:sp>
      <p:sp>
        <p:nvSpPr>
          <p:cNvPr id="117" name="CustomShape 3"/>
          <p:cNvSpPr/>
          <p:nvPr/>
        </p:nvSpPr>
        <p:spPr>
          <a:xfrm>
            <a:off x="388440" y="1097280"/>
            <a:ext cx="9212400" cy="2156400"/>
          </a:xfrm>
          <a:prstGeom prst="rect">
            <a:avLst/>
          </a:prstGeom>
          <a:noFill/>
          <a:ln>
            <a:noFill/>
          </a:ln>
        </p:spPr>
        <p:txBody>
          <a:bodyPr wrap="none" lIns="90000" tIns="45000" rIns="90000" bIns="45000"/>
          <a:lstStyle/>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Applications must be:</a:t>
            </a:r>
            <a:endParaRPr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Linux ELF Binaries</a:t>
            </a:r>
            <a:endParaRPr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All libraries </a:t>
            </a:r>
            <a:r>
              <a:rPr lang="en-US" sz="2400" dirty="0" smtClean="0">
                <a:solidFill>
                  <a:srgbClr val="000000"/>
                </a:solidFill>
                <a:latin typeface="Arial"/>
                <a:ea typeface="DejaVu Sans"/>
              </a:rPr>
              <a:t>included</a:t>
            </a: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smtClean="0">
                <a:solidFill>
                  <a:srgbClr val="000000"/>
                </a:solidFill>
                <a:latin typeface="Arial"/>
              </a:rPr>
              <a:t>All required input data included</a:t>
            </a:r>
            <a:endParaRPr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Most included benchmarks statically linked</a:t>
            </a:r>
            <a:endParaRPr dirty="0">
              <a:solidFill>
                <a:srgbClr val="000000"/>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err="1">
                <a:solidFill>
                  <a:srgbClr val="000000"/>
                </a:solidFill>
                <a:latin typeface="Arial"/>
                <a:ea typeface="DejaVu Sans"/>
              </a:rPr>
              <a:t>qsim</a:t>
            </a:r>
            <a:r>
              <a:rPr lang="en-US" sz="2400" dirty="0">
                <a:solidFill>
                  <a:srgbClr val="000000"/>
                </a:solidFill>
                <a:latin typeface="Arial"/>
                <a:ea typeface="DejaVu Sans"/>
              </a:rPr>
              <a:t>-load expects a .tar file with a runme.sh</a:t>
            </a:r>
            <a:endParaRPr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Courier New"/>
                <a:ea typeface="DejaVu Sans"/>
              </a:rPr>
              <a:t>$NCPUS</a:t>
            </a:r>
            <a:r>
              <a:rPr lang="en-US" sz="2400" dirty="0">
                <a:solidFill>
                  <a:srgbClr val="000000"/>
                </a:solidFill>
                <a:latin typeface="Arial"/>
                <a:ea typeface="DejaVu Sans"/>
              </a:rPr>
              <a:t> is the number of emulated HW threads</a:t>
            </a:r>
            <a:endParaRPr dirty="0">
              <a:solidFill>
                <a:srgbClr val="000000"/>
              </a:solidFill>
              <a:latin typeface="Tahoma"/>
            </a:endParaRPr>
          </a:p>
        </p:txBody>
      </p:sp>
      <p:sp>
        <p:nvSpPr>
          <p:cNvPr id="118" name="CustomShape 4"/>
          <p:cNvSpPr/>
          <p:nvPr/>
        </p:nvSpPr>
        <p:spPr>
          <a:xfrm>
            <a:off x="270192" y="4252277"/>
            <a:ext cx="3017160" cy="2416320"/>
          </a:xfrm>
          <a:prstGeom prst="rect">
            <a:avLst/>
          </a:prstGeom>
          <a:ln/>
        </p:spPr>
        <p:style>
          <a:lnRef idx="2">
            <a:schemeClr val="accent1"/>
          </a:lnRef>
          <a:fillRef idx="1">
            <a:schemeClr val="lt1"/>
          </a:fillRef>
          <a:effectRef idx="0">
            <a:schemeClr val="accent1"/>
          </a:effectRef>
          <a:fontRef idx="minor">
            <a:schemeClr val="dk1"/>
          </a:fontRef>
        </p:style>
        <p:txBody>
          <a:bodyPr wrap="none" lIns="90000" tIns="45000" rIns="90000" bIns="45000"/>
          <a:lstStyle/>
          <a:p>
            <a:pPr algn="ctr" defTabSz="914400" fontAlgn="auto" hangingPunct="1">
              <a:lnSpc>
                <a:spcPct val="100000"/>
              </a:lnSpc>
              <a:spcBef>
                <a:spcPts val="0"/>
              </a:spcBef>
              <a:spcAft>
                <a:spcPts val="0"/>
              </a:spcAft>
              <a:buClrTx/>
              <a:buSzTx/>
              <a:buFontTx/>
              <a:buNone/>
            </a:pPr>
            <a:r>
              <a:rPr lang="en-US" b="1" dirty="0">
                <a:solidFill>
                  <a:srgbClr val="003366"/>
                </a:solidFill>
                <a:latin typeface="Arial"/>
                <a:ea typeface="DejaVu Sans"/>
              </a:rPr>
              <a:t>fmm/runme.sh</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a:t>
            </a:r>
            <a:r>
              <a:rPr lang="en-US" dirty="0" err="1">
                <a:solidFill>
                  <a:srgbClr val="003366"/>
                </a:solidFill>
                <a:latin typeface="Courier New"/>
                <a:ea typeface="DejaVu Sans"/>
              </a:rPr>
              <a:t>sbin</a:t>
            </a:r>
            <a:r>
              <a:rPr lang="en-US" dirty="0">
                <a:solidFill>
                  <a:srgbClr val="003366"/>
                </a:solidFill>
                <a:latin typeface="Courier New"/>
                <a:ea typeface="DejaVu Sans"/>
              </a:rPr>
              <a:t>/ash</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echo $NCPUS &gt; </a:t>
            </a:r>
            <a:r>
              <a:rPr lang="en-US" dirty="0" err="1">
                <a:solidFill>
                  <a:srgbClr val="003366"/>
                </a:solidFill>
                <a:latin typeface="Courier New"/>
                <a:ea typeface="DejaVu Sans"/>
              </a:rPr>
              <a:t>ncpus</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cat </a:t>
            </a:r>
            <a:r>
              <a:rPr lang="en-US" dirty="0" err="1">
                <a:solidFill>
                  <a:srgbClr val="003366"/>
                </a:solidFill>
                <a:latin typeface="Courier New"/>
                <a:ea typeface="DejaVu Sans"/>
              </a:rPr>
              <a:t>input.top</a:t>
            </a:r>
            <a:r>
              <a:rPr lang="en-US" dirty="0">
                <a:solidFill>
                  <a:srgbClr val="003366"/>
                </a:solidFill>
                <a:latin typeface="Courier New"/>
                <a:ea typeface="DejaVu Sans"/>
              </a:rPr>
              <a:t>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a:t>
            </a:r>
            <a:r>
              <a:rPr lang="en-US" dirty="0" err="1">
                <a:solidFill>
                  <a:srgbClr val="003366"/>
                </a:solidFill>
                <a:latin typeface="Courier New"/>
                <a:ea typeface="DejaVu Sans"/>
              </a:rPr>
              <a:t>ncpus</a:t>
            </a:r>
            <a:r>
              <a:rPr lang="en-US" dirty="0">
                <a:solidFill>
                  <a:srgbClr val="003366"/>
                </a:solidFill>
                <a:latin typeface="Courier New"/>
                <a:ea typeface="DejaVu Sans"/>
              </a:rPr>
              <a:t> </a:t>
            </a:r>
            <a:r>
              <a:rPr lang="en-US" dirty="0" err="1">
                <a:solidFill>
                  <a:srgbClr val="003366"/>
                </a:solidFill>
                <a:latin typeface="Courier New"/>
                <a:ea typeface="DejaVu Sans"/>
              </a:rPr>
              <a:t>input.bot</a:t>
            </a:r>
            <a:r>
              <a:rPr lang="en-US" dirty="0">
                <a:solidFill>
                  <a:srgbClr val="003366"/>
                </a:solidFill>
                <a:latin typeface="Courier New"/>
                <a:ea typeface="DejaVu Sans"/>
              </a:rPr>
              <a:t>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&gt; input</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./FMM &lt; input</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p:txBody>
      </p:sp>
      <p:sp>
        <p:nvSpPr>
          <p:cNvPr id="119" name="CustomShape 5"/>
          <p:cNvSpPr/>
          <p:nvPr/>
        </p:nvSpPr>
        <p:spPr>
          <a:xfrm>
            <a:off x="3474720" y="4237037"/>
            <a:ext cx="3017160" cy="1382760"/>
          </a:xfrm>
          <a:prstGeom prst="rect">
            <a:avLst/>
          </a:prstGeom>
          <a:ln/>
        </p:spPr>
        <p:style>
          <a:lnRef idx="2">
            <a:schemeClr val="accent1"/>
          </a:lnRef>
          <a:fillRef idx="1">
            <a:schemeClr val="lt1"/>
          </a:fillRef>
          <a:effectRef idx="0">
            <a:schemeClr val="accent1"/>
          </a:effectRef>
          <a:fontRef idx="minor">
            <a:schemeClr val="dk1"/>
          </a:fontRef>
        </p:style>
        <p:txBody>
          <a:bodyPr wrap="none" lIns="90000" tIns="45000" rIns="90000" bIns="45000"/>
          <a:lstStyle/>
          <a:p>
            <a:pPr algn="ctr" defTabSz="914400" fontAlgn="auto" hangingPunct="1">
              <a:lnSpc>
                <a:spcPct val="100000"/>
              </a:lnSpc>
              <a:spcBef>
                <a:spcPts val="0"/>
              </a:spcBef>
              <a:spcAft>
                <a:spcPts val="0"/>
              </a:spcAft>
              <a:buClrTx/>
              <a:buSzTx/>
              <a:buFontTx/>
              <a:buNone/>
            </a:pPr>
            <a:r>
              <a:rPr lang="en-US" b="1" dirty="0">
                <a:solidFill>
                  <a:srgbClr val="003366"/>
                </a:solidFill>
                <a:latin typeface="Arial"/>
                <a:ea typeface="DejaVu Sans"/>
              </a:rPr>
              <a:t>barnes/runme.sh</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a:t>
            </a:r>
            <a:r>
              <a:rPr lang="en-US" dirty="0" err="1">
                <a:solidFill>
                  <a:srgbClr val="003366"/>
                </a:solidFill>
                <a:latin typeface="Courier New"/>
                <a:ea typeface="DejaVu Sans"/>
              </a:rPr>
              <a:t>sbin</a:t>
            </a:r>
            <a:r>
              <a:rPr lang="en-US" dirty="0">
                <a:solidFill>
                  <a:srgbClr val="003366"/>
                </a:solidFill>
                <a:latin typeface="Courier New"/>
                <a:ea typeface="DejaVu Sans"/>
              </a:rPr>
              <a:t>/ash</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echo $NCPUS &gt;&gt; input</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./BARNES &lt; input</a:t>
            </a:r>
            <a:endParaRPr dirty="0">
              <a:solidFill>
                <a:srgbClr val="003366"/>
              </a:solidFill>
            </a:endParaRPr>
          </a:p>
        </p:txBody>
      </p:sp>
      <p:sp>
        <p:nvSpPr>
          <p:cNvPr id="120" name="CustomShape 6"/>
          <p:cNvSpPr/>
          <p:nvPr/>
        </p:nvSpPr>
        <p:spPr>
          <a:xfrm>
            <a:off x="6766560" y="4237037"/>
            <a:ext cx="2834280" cy="2678760"/>
          </a:xfrm>
          <a:prstGeom prst="rect">
            <a:avLst/>
          </a:prstGeom>
          <a:ln/>
        </p:spPr>
        <p:style>
          <a:lnRef idx="2">
            <a:schemeClr val="accent1"/>
          </a:lnRef>
          <a:fillRef idx="1">
            <a:schemeClr val="lt1"/>
          </a:fillRef>
          <a:effectRef idx="0">
            <a:schemeClr val="accent1"/>
          </a:effectRef>
          <a:fontRef idx="minor">
            <a:schemeClr val="dk1"/>
          </a:fontRef>
        </p:style>
        <p:txBody>
          <a:bodyPr wrap="none" lIns="90000" tIns="45000" rIns="90000" bIns="45000"/>
          <a:lstStyle/>
          <a:p>
            <a:pPr algn="ctr" defTabSz="914400" fontAlgn="auto" hangingPunct="1">
              <a:lnSpc>
                <a:spcPct val="100000"/>
              </a:lnSpc>
              <a:spcBef>
                <a:spcPts val="0"/>
              </a:spcBef>
              <a:spcAft>
                <a:spcPts val="0"/>
              </a:spcAft>
              <a:buClrTx/>
              <a:buSzTx/>
              <a:buFontTx/>
              <a:buNone/>
            </a:pPr>
            <a:r>
              <a:rPr lang="en-US" b="1" dirty="0">
                <a:solidFill>
                  <a:srgbClr val="003366"/>
                </a:solidFill>
                <a:latin typeface="Arial"/>
                <a:ea typeface="DejaVu Sans"/>
              </a:rPr>
              <a:t>radiosity/runme.sh</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a:t>
            </a:r>
            <a:r>
              <a:rPr lang="en-US" dirty="0" err="1">
                <a:solidFill>
                  <a:srgbClr val="003366"/>
                </a:solidFill>
                <a:latin typeface="Courier New"/>
                <a:ea typeface="DejaVu Sans"/>
              </a:rPr>
              <a:t>sbin</a:t>
            </a:r>
            <a:r>
              <a:rPr lang="en-US" dirty="0">
                <a:solidFill>
                  <a:srgbClr val="003366"/>
                </a:solidFill>
                <a:latin typeface="Courier New"/>
                <a:ea typeface="DejaVu Sans"/>
              </a:rPr>
              <a:t>/ash</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./RADIOSITY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a:t>
            </a:r>
            <a:r>
              <a:rPr lang="en-US" dirty="0" err="1">
                <a:solidFill>
                  <a:srgbClr val="003366"/>
                </a:solidFill>
                <a:latin typeface="Courier New"/>
                <a:ea typeface="DejaVu Sans"/>
              </a:rPr>
              <a:t>ae</a:t>
            </a:r>
            <a:r>
              <a:rPr lang="en-US" dirty="0">
                <a:solidFill>
                  <a:srgbClr val="003366"/>
                </a:solidFill>
                <a:latin typeface="Courier New"/>
                <a:ea typeface="DejaVu Sans"/>
              </a:rPr>
              <a:t> 5000.0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-en 0.050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-bf 0.10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-batch -room \</a:t>
            </a:r>
            <a:endParaRPr dirty="0">
              <a:solidFill>
                <a:srgbClr val="003366"/>
              </a:solidFill>
            </a:endParaRPr>
          </a:p>
          <a:p>
            <a:pPr defTabSz="914400" fontAlgn="auto" hangingPunct="1">
              <a:lnSpc>
                <a:spcPct val="100000"/>
              </a:lnSpc>
              <a:spcBef>
                <a:spcPts val="0"/>
              </a:spcBef>
              <a:spcAft>
                <a:spcPts val="0"/>
              </a:spcAft>
              <a:buClrTx/>
              <a:buSzTx/>
              <a:buFontTx/>
              <a:buNone/>
            </a:pPr>
            <a:r>
              <a:rPr lang="en-US" dirty="0">
                <a:solidFill>
                  <a:srgbClr val="003366"/>
                </a:solidFill>
                <a:latin typeface="Courier New"/>
                <a:ea typeface="DejaVu Sans"/>
              </a:rPr>
              <a:t>  -p $NCPUS</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42</a:t>
            </a:fld>
            <a:endParaRPr lang="en-US"/>
          </a:p>
        </p:txBody>
      </p:sp>
    </p:spTree>
    <p:extLst>
      <p:ext uri="{BB962C8B-B14F-4D97-AF65-F5344CB8AC3E}">
        <p14:creationId xmlns:p14="http://schemas.microsoft.com/office/powerpoint/2010/main" val="5099779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Using QSim: Saved States</a:t>
            </a:r>
            <a:endParaRPr>
              <a:solidFill>
                <a:srgbClr val="FFFFFF"/>
              </a:solidFill>
              <a:latin typeface="Tahoma"/>
            </a:endParaRPr>
          </a:p>
        </p:txBody>
      </p:sp>
      <p:sp>
        <p:nvSpPr>
          <p:cNvPr id="122" name="CustomShape 2"/>
          <p:cNvSpPr/>
          <p:nvPr/>
        </p:nvSpPr>
        <p:spPr>
          <a:xfrm>
            <a:off x="274320" y="1554480"/>
            <a:ext cx="7863480" cy="345960"/>
          </a:xfrm>
          <a:prstGeom prst="rect">
            <a:avLst/>
          </a:prstGeom>
          <a:noFill/>
          <a:ln>
            <a:noFill/>
          </a:ln>
        </p:spPr>
      </p:sp>
      <p:sp>
        <p:nvSpPr>
          <p:cNvPr id="123" name="CustomShape 3"/>
          <p:cNvSpPr/>
          <p:nvPr/>
        </p:nvSpPr>
        <p:spPr>
          <a:xfrm>
            <a:off x="388440" y="1097280"/>
            <a:ext cx="9212400" cy="1789200"/>
          </a:xfrm>
          <a:prstGeom prst="rect">
            <a:avLst/>
          </a:prstGeom>
          <a:noFill/>
          <a:ln>
            <a:noFill/>
          </a:ln>
        </p:spPr>
        <p:txBody>
          <a:bodyPr wrap="square" lIns="90000" tIns="45000" rIns="90000" bIns="45000"/>
          <a:lstStyle/>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OS Boot for large number of CPUs takes a long time even at high (~10MIPS) simulation speeds</a:t>
            </a:r>
            <a:endParaRPr dirty="0">
              <a:solidFill>
                <a:srgbClr val="FFFFFF"/>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Use state files to checkpoint already-booted CPU state</a:t>
            </a:r>
            <a:endParaRPr dirty="0">
              <a:solidFill>
                <a:srgbClr val="FFFFFF"/>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FF"/>
                </a:solidFill>
                <a:latin typeface="Arial"/>
                <a:ea typeface="DejaVu Sans"/>
              </a:rPr>
              <a:t>mkstate.sh</a:t>
            </a:r>
            <a:r>
              <a:rPr lang="en-US" sz="2400" dirty="0">
                <a:solidFill>
                  <a:srgbClr val="000000"/>
                </a:solidFill>
                <a:latin typeface="Arial"/>
                <a:ea typeface="DejaVu Sans"/>
              </a:rPr>
              <a:t> script for generating state files.</a:t>
            </a:r>
            <a:endParaRPr dirty="0">
              <a:solidFill>
                <a:srgbClr val="FFFFFF"/>
              </a:solidFill>
              <a:latin typeface="Tahoma"/>
            </a:endParaRPr>
          </a:p>
          <a:p>
            <a:pPr marL="800100" lvl="1" indent="-342900" defTabSz="914400" fontAlgn="auto" hangingPunct="1">
              <a:lnSpc>
                <a:spcPct val="100000"/>
              </a:lnSpc>
              <a:spcBef>
                <a:spcPts val="30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Script that runs </a:t>
            </a:r>
            <a:r>
              <a:rPr lang="en-US" sz="2400" dirty="0" err="1">
                <a:solidFill>
                  <a:srgbClr val="000000"/>
                </a:solidFill>
                <a:latin typeface="Arial"/>
                <a:ea typeface="DejaVu Sans"/>
              </a:rPr>
              <a:t>qsim-fastforwarder</a:t>
            </a:r>
            <a:r>
              <a:rPr lang="en-US" sz="2400" dirty="0">
                <a:solidFill>
                  <a:srgbClr val="000000"/>
                </a:solidFill>
                <a:latin typeface="Arial"/>
                <a:ea typeface="DejaVu Sans"/>
              </a:rPr>
              <a:t> program</a:t>
            </a:r>
            <a:endParaRPr dirty="0">
              <a:solidFill>
                <a:srgbClr val="FFFFFF"/>
              </a:solidFill>
              <a:latin typeface="Tahoma"/>
            </a:endParaRPr>
          </a:p>
        </p:txBody>
      </p:sp>
      <p:pic>
        <p:nvPicPr>
          <p:cNvPr id="124" name="Picture 106"/>
          <p:cNvPicPr/>
          <p:nvPr/>
        </p:nvPicPr>
        <p:blipFill>
          <a:blip r:embed="rId2"/>
          <a:stretch>
            <a:fillRect/>
          </a:stretch>
        </p:blipFill>
        <p:spPr>
          <a:xfrm>
            <a:off x="806040" y="3628397"/>
            <a:ext cx="8337600" cy="3275640"/>
          </a:xfrm>
          <a:prstGeom prst="rect">
            <a:avLst/>
          </a:prstGeom>
          <a:ln>
            <a:noFill/>
          </a:ln>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43</a:t>
            </a:fld>
            <a:endParaRPr lang="en-US"/>
          </a:p>
        </p:txBody>
      </p:sp>
    </p:spTree>
    <p:extLst>
      <p:ext uri="{BB962C8B-B14F-4D97-AF65-F5344CB8AC3E}">
        <p14:creationId xmlns:p14="http://schemas.microsoft.com/office/powerpoint/2010/main" val="34188689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d.gatech.edu\ecefs$\users\students\gth779e\Profile\Desktop\screenshots\ss_st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653" y="1341437"/>
            <a:ext cx="8247408"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44</a:t>
            </a:fld>
            <a:endParaRPr lang="en-US"/>
          </a:p>
        </p:txBody>
      </p:sp>
    </p:spTree>
    <p:extLst>
      <p:ext uri="{BB962C8B-B14F-4D97-AF65-F5344CB8AC3E}">
        <p14:creationId xmlns:p14="http://schemas.microsoft.com/office/powerpoint/2010/main" val="19257756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Using QSim: Application Start/End Markers</a:t>
            </a:r>
            <a:endParaRPr>
              <a:solidFill>
                <a:srgbClr val="FFFFFF"/>
              </a:solidFill>
              <a:latin typeface="Tahoma"/>
            </a:endParaRPr>
          </a:p>
        </p:txBody>
      </p:sp>
      <p:sp>
        <p:nvSpPr>
          <p:cNvPr id="126" name="CustomShape 2"/>
          <p:cNvSpPr/>
          <p:nvPr/>
        </p:nvSpPr>
        <p:spPr>
          <a:xfrm>
            <a:off x="274320" y="1554480"/>
            <a:ext cx="7863480" cy="345960"/>
          </a:xfrm>
          <a:prstGeom prst="rect">
            <a:avLst/>
          </a:prstGeom>
          <a:noFill/>
          <a:ln>
            <a:noFill/>
          </a:ln>
        </p:spPr>
      </p:sp>
      <p:sp>
        <p:nvSpPr>
          <p:cNvPr id="127" name="CustomShape 3"/>
          <p:cNvSpPr/>
          <p:nvPr/>
        </p:nvSpPr>
        <p:spPr>
          <a:xfrm>
            <a:off x="388440" y="1097280"/>
            <a:ext cx="9212400" cy="1843920"/>
          </a:xfrm>
          <a:prstGeom prst="rect">
            <a:avLst/>
          </a:prstGeom>
          <a:noFill/>
          <a:ln>
            <a:noFill/>
          </a:ln>
        </p:spPr>
        <p:txBody>
          <a:bodyPr wrap="none" lIns="90000" tIns="45000" rIns="90000" bIns="45000"/>
          <a:lstStyle/>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Tahoma"/>
                <a:ea typeface="DejaVu Sans"/>
              </a:rPr>
              <a:t>Need to mark "region of interest" in applications.</a:t>
            </a:r>
            <a:endParaRPr dirty="0">
              <a:solidFill>
                <a:srgbClr val="000000"/>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Tahoma"/>
                <a:ea typeface="DejaVu Sans"/>
              </a:rPr>
              <a:t>This is done through "magic" instructions.</a:t>
            </a:r>
            <a:endParaRPr dirty="0">
              <a:solidFill>
                <a:srgbClr val="000000"/>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400" dirty="0">
                <a:solidFill>
                  <a:srgbClr val="000000"/>
                </a:solidFill>
                <a:latin typeface="Tahoma"/>
                <a:ea typeface="DejaVu Sans"/>
              </a:rPr>
              <a:t>CPUID instruction with special register values:</a:t>
            </a:r>
            <a:endParaRPr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Courier New" panose="02070309020205020404" pitchFamily="49" charset="0"/>
                <a:ea typeface="DejaVu Sans"/>
                <a:cs typeface="Courier New" panose="02070309020205020404" pitchFamily="49" charset="0"/>
              </a:rPr>
              <a:t>%</a:t>
            </a:r>
            <a:r>
              <a:rPr lang="en-US" sz="2400" dirty="0" err="1">
                <a:solidFill>
                  <a:srgbClr val="000000"/>
                </a:solidFill>
                <a:latin typeface="Courier New" panose="02070309020205020404" pitchFamily="49" charset="0"/>
                <a:ea typeface="DejaVu Sans"/>
                <a:cs typeface="Courier New" panose="02070309020205020404" pitchFamily="49" charset="0"/>
              </a:rPr>
              <a:t>rax</a:t>
            </a:r>
            <a:r>
              <a:rPr lang="en-US" sz="2400" dirty="0">
                <a:solidFill>
                  <a:srgbClr val="000000"/>
                </a:solidFill>
                <a:latin typeface="Courier New" panose="02070309020205020404" pitchFamily="49" charset="0"/>
                <a:ea typeface="DejaVu Sans"/>
                <a:cs typeface="Courier New" panose="02070309020205020404" pitchFamily="49" charset="0"/>
              </a:rPr>
              <a:t> = 0xaaaaaaaa for application start</a:t>
            </a:r>
            <a:endParaRPr dirty="0">
              <a:solidFill>
                <a:srgbClr val="000000"/>
              </a:solidFill>
              <a:latin typeface="Courier New" panose="02070309020205020404" pitchFamily="49" charset="0"/>
              <a:cs typeface="Courier New" panose="02070309020205020404" pitchFamily="49" charset="0"/>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Courier New" panose="02070309020205020404" pitchFamily="49" charset="0"/>
                <a:ea typeface="DejaVu Sans"/>
                <a:cs typeface="Courier New" panose="02070309020205020404" pitchFamily="49" charset="0"/>
              </a:rPr>
              <a:t>%</a:t>
            </a:r>
            <a:r>
              <a:rPr lang="en-US" sz="2400" dirty="0" err="1">
                <a:solidFill>
                  <a:srgbClr val="000000"/>
                </a:solidFill>
                <a:latin typeface="Courier New" panose="02070309020205020404" pitchFamily="49" charset="0"/>
                <a:ea typeface="DejaVu Sans"/>
                <a:cs typeface="Courier New" panose="02070309020205020404" pitchFamily="49" charset="0"/>
              </a:rPr>
              <a:t>rax</a:t>
            </a:r>
            <a:r>
              <a:rPr lang="en-US" sz="2400" dirty="0">
                <a:solidFill>
                  <a:srgbClr val="000000"/>
                </a:solidFill>
                <a:latin typeface="Courier New" panose="02070309020205020404" pitchFamily="49" charset="0"/>
                <a:ea typeface="DejaVu Sans"/>
                <a:cs typeface="Courier New" panose="02070309020205020404" pitchFamily="49" charset="0"/>
              </a:rPr>
              <a:t> = 0xfa11dead for application end</a:t>
            </a:r>
            <a:endParaRPr dirty="0">
              <a:solidFill>
                <a:srgbClr val="000000"/>
              </a:solidFill>
              <a:latin typeface="Courier New" panose="02070309020205020404" pitchFamily="49" charset="0"/>
              <a:cs typeface="Courier New" panose="02070309020205020404" pitchFamily="49" charset="0"/>
            </a:endParaRPr>
          </a:p>
        </p:txBody>
      </p:sp>
      <p:sp>
        <p:nvSpPr>
          <p:cNvPr id="128" name="CustomShape 4"/>
          <p:cNvSpPr/>
          <p:nvPr/>
        </p:nvSpPr>
        <p:spPr>
          <a:xfrm>
            <a:off x="752364" y="3627120"/>
            <a:ext cx="8484552" cy="2972117"/>
          </a:xfrm>
          <a:prstGeom prst="rect">
            <a:avLst/>
          </a:prstGeom>
          <a:ln/>
        </p:spPr>
        <p:style>
          <a:lnRef idx="2">
            <a:schemeClr val="accent1"/>
          </a:lnRef>
          <a:fillRef idx="1">
            <a:schemeClr val="lt1"/>
          </a:fillRef>
          <a:effectRef idx="0">
            <a:schemeClr val="accent1"/>
          </a:effectRef>
          <a:fontRef idx="minor">
            <a:schemeClr val="dk1"/>
          </a:fontRef>
        </p:style>
        <p:txBody>
          <a:bodyPr wrap="none" lIns="90000" tIns="45000" rIns="90000" bIns="45000"/>
          <a:lstStyle/>
          <a:p>
            <a:pPr defTabSz="914400" fontAlgn="auto" hangingPunct="1">
              <a:lnSpc>
                <a:spcPct val="100000"/>
              </a:lnSpc>
              <a:spcBef>
                <a:spcPts val="0"/>
              </a:spcBef>
              <a:spcAft>
                <a:spcPts val="0"/>
              </a:spcAft>
              <a:buClrTx/>
              <a:buSzTx/>
              <a:buFontTx/>
              <a:buNone/>
            </a:pPr>
            <a:r>
              <a:rPr lang="en-US" sz="2000" b="1" dirty="0">
                <a:solidFill>
                  <a:srgbClr val="7030A0"/>
                </a:solidFill>
                <a:latin typeface="Courier New"/>
                <a:ea typeface="DejaVu Sans"/>
              </a:rPr>
              <a:t>#</a:t>
            </a:r>
            <a:r>
              <a:rPr lang="en-US" sz="2000" b="1" dirty="0" err="1">
                <a:solidFill>
                  <a:srgbClr val="7030A0"/>
                </a:solidFill>
                <a:latin typeface="Courier New"/>
                <a:ea typeface="DejaVu Sans"/>
              </a:rPr>
              <a:t>ifdef</a:t>
            </a:r>
            <a:r>
              <a:rPr lang="en-US" sz="2000" b="1" dirty="0">
                <a:solidFill>
                  <a:srgbClr val="7030A0"/>
                </a:solidFill>
                <a:latin typeface="Courier New"/>
                <a:ea typeface="DejaVu Sans"/>
              </a:rPr>
              <a:t> </a:t>
            </a:r>
            <a:r>
              <a:rPr lang="en-US" sz="2000" dirty="0">
                <a:solidFill>
                  <a:srgbClr val="003366"/>
                </a:solidFill>
                <a:latin typeface="Courier New"/>
                <a:ea typeface="DejaVu Sans"/>
              </a:rPr>
              <a:t>QSIM</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b="1" dirty="0">
                <a:solidFill>
                  <a:srgbClr val="7030A0"/>
                </a:solidFill>
                <a:latin typeface="Courier New"/>
                <a:ea typeface="DejaVu Sans"/>
              </a:rPr>
              <a:t>#define </a:t>
            </a:r>
            <a:r>
              <a:rPr lang="en-US" sz="2000" dirty="0">
                <a:solidFill>
                  <a:srgbClr val="003366"/>
                </a:solidFill>
                <a:latin typeface="Courier New"/>
                <a:ea typeface="DejaVu Sans"/>
              </a:rPr>
              <a:t>APP_START() </a:t>
            </a:r>
            <a:r>
              <a:rPr lang="en-US" sz="2000" b="1" dirty="0">
                <a:solidFill>
                  <a:srgbClr val="C00000"/>
                </a:solidFill>
                <a:latin typeface="Courier New"/>
                <a:ea typeface="DejaVu Sans"/>
              </a:rPr>
              <a:t>do</a:t>
            </a:r>
            <a:r>
              <a:rPr lang="en-US" sz="2000" dirty="0">
                <a:solidFill>
                  <a:srgbClr val="003366"/>
                </a:solidFill>
                <a:latin typeface="Courier New"/>
                <a:ea typeface="DejaVu Sans"/>
              </a:rPr>
              <a:t> { \</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dirty="0">
                <a:solidFill>
                  <a:srgbClr val="003366"/>
                </a:solidFill>
                <a:latin typeface="Courier New"/>
                <a:ea typeface="DejaVu Sans"/>
              </a:rPr>
              <a:t>  __</a:t>
            </a:r>
            <a:r>
              <a:rPr lang="en-US" sz="2000" dirty="0" err="1">
                <a:solidFill>
                  <a:srgbClr val="003366"/>
                </a:solidFill>
                <a:latin typeface="Courier New"/>
                <a:ea typeface="DejaVu Sans"/>
              </a:rPr>
              <a:t>asm</a:t>
            </a:r>
            <a:r>
              <a:rPr lang="en-US" sz="2000" dirty="0">
                <a:solidFill>
                  <a:srgbClr val="003366"/>
                </a:solidFill>
                <a:latin typeface="Courier New"/>
                <a:ea typeface="DejaVu Sans"/>
              </a:rPr>
              <a:t>__ __volatile__("</a:t>
            </a:r>
            <a:r>
              <a:rPr lang="en-US" sz="2000" dirty="0" err="1">
                <a:solidFill>
                  <a:srgbClr val="003366"/>
                </a:solidFill>
                <a:latin typeface="Courier New"/>
                <a:ea typeface="DejaVu Sans"/>
              </a:rPr>
              <a:t>cpuid</a:t>
            </a:r>
            <a:r>
              <a:rPr lang="en-US" sz="2000" dirty="0">
                <a:solidFill>
                  <a:srgbClr val="003366"/>
                </a:solidFill>
                <a:latin typeface="Courier New"/>
                <a:ea typeface="DejaVu Sans"/>
              </a:rPr>
              <a:t>;"::"a"(</a:t>
            </a:r>
            <a:r>
              <a:rPr lang="en-US" sz="2000" b="1" dirty="0">
                <a:solidFill>
                  <a:srgbClr val="FF0066"/>
                </a:solidFill>
                <a:latin typeface="Courier New"/>
                <a:ea typeface="DejaVu Sans"/>
              </a:rPr>
              <a:t>0xaaaaaaaa</a:t>
            </a:r>
            <a:r>
              <a:rPr lang="en-US" sz="20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dirty="0">
                <a:solidFill>
                  <a:srgbClr val="003366"/>
                </a:solidFill>
                <a:latin typeface="Courier New"/>
                <a:ea typeface="DejaVu Sans"/>
              </a:rPr>
              <a:t>  } </a:t>
            </a:r>
            <a:r>
              <a:rPr lang="en-US" sz="2000" b="1" dirty="0">
                <a:solidFill>
                  <a:srgbClr val="C00000"/>
                </a:solidFill>
                <a:latin typeface="Courier New"/>
                <a:ea typeface="DejaVu Sans"/>
              </a:rPr>
              <a:t>while</a:t>
            </a:r>
            <a:r>
              <a:rPr lang="en-US" sz="2000" dirty="0">
                <a:solidFill>
                  <a:srgbClr val="003366"/>
                </a:solidFill>
                <a:latin typeface="Courier New"/>
                <a:ea typeface="DejaVu Sans"/>
              </a:rPr>
              <a:t>(</a:t>
            </a:r>
            <a:r>
              <a:rPr lang="en-US" sz="2000" b="1" dirty="0">
                <a:solidFill>
                  <a:srgbClr val="FF0066"/>
                </a:solidFill>
                <a:latin typeface="Courier New"/>
                <a:ea typeface="DejaVu Sans"/>
              </a:rPr>
              <a:t>0</a:t>
            </a:r>
            <a:r>
              <a:rPr lang="en-US" sz="20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b="1" dirty="0">
                <a:solidFill>
                  <a:srgbClr val="7030A0"/>
                </a:solidFill>
                <a:latin typeface="Courier New"/>
                <a:ea typeface="DejaVu Sans"/>
              </a:rPr>
              <a:t>#define </a:t>
            </a:r>
            <a:r>
              <a:rPr lang="en-US" sz="2000" dirty="0">
                <a:solidFill>
                  <a:srgbClr val="003366"/>
                </a:solidFill>
                <a:latin typeface="Courier New"/>
                <a:ea typeface="DejaVu Sans"/>
              </a:rPr>
              <a:t>APP_END() </a:t>
            </a:r>
            <a:r>
              <a:rPr lang="en-US" sz="2000" b="1" dirty="0">
                <a:solidFill>
                  <a:srgbClr val="C00000"/>
                </a:solidFill>
                <a:latin typeface="Courier New"/>
                <a:ea typeface="DejaVu Sans"/>
              </a:rPr>
              <a:t>do</a:t>
            </a:r>
            <a:r>
              <a:rPr lang="en-US" sz="2000" dirty="0">
                <a:solidFill>
                  <a:srgbClr val="003366"/>
                </a:solidFill>
                <a:latin typeface="Courier New"/>
                <a:ea typeface="DejaVu Sans"/>
              </a:rPr>
              <a:t> { \</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dirty="0">
                <a:solidFill>
                  <a:srgbClr val="003366"/>
                </a:solidFill>
                <a:latin typeface="Courier New"/>
                <a:ea typeface="DejaVu Sans"/>
              </a:rPr>
              <a:t>  __</a:t>
            </a:r>
            <a:r>
              <a:rPr lang="en-US" sz="2000" dirty="0" err="1">
                <a:solidFill>
                  <a:srgbClr val="003366"/>
                </a:solidFill>
                <a:latin typeface="Courier New"/>
                <a:ea typeface="DejaVu Sans"/>
              </a:rPr>
              <a:t>asm</a:t>
            </a:r>
            <a:r>
              <a:rPr lang="en-US" sz="2000" dirty="0">
                <a:solidFill>
                  <a:srgbClr val="003366"/>
                </a:solidFill>
                <a:latin typeface="Courier New"/>
                <a:ea typeface="DejaVu Sans"/>
              </a:rPr>
              <a:t>__ __volatile__("</a:t>
            </a:r>
            <a:r>
              <a:rPr lang="en-US" sz="2000" dirty="0" err="1">
                <a:solidFill>
                  <a:srgbClr val="003366"/>
                </a:solidFill>
                <a:latin typeface="Courier New"/>
                <a:ea typeface="DejaVu Sans"/>
              </a:rPr>
              <a:t>cpuid</a:t>
            </a:r>
            <a:r>
              <a:rPr lang="en-US" sz="2000" dirty="0">
                <a:solidFill>
                  <a:srgbClr val="003366"/>
                </a:solidFill>
                <a:latin typeface="Courier New"/>
                <a:ea typeface="DejaVu Sans"/>
              </a:rPr>
              <a:t>;"::"a"(</a:t>
            </a:r>
            <a:r>
              <a:rPr lang="en-US" sz="2000" b="1" dirty="0">
                <a:solidFill>
                  <a:srgbClr val="FF0066"/>
                </a:solidFill>
                <a:latin typeface="Courier New"/>
                <a:ea typeface="DejaVu Sans"/>
              </a:rPr>
              <a:t>0xfa11dead</a:t>
            </a:r>
            <a:r>
              <a:rPr lang="en-US" sz="20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dirty="0">
                <a:solidFill>
                  <a:srgbClr val="003366"/>
                </a:solidFill>
                <a:latin typeface="Courier New"/>
                <a:ea typeface="DejaVu Sans"/>
              </a:rPr>
              <a:t>  } </a:t>
            </a:r>
            <a:r>
              <a:rPr lang="en-US" sz="2000" b="1" dirty="0">
                <a:solidFill>
                  <a:srgbClr val="C00000"/>
                </a:solidFill>
                <a:latin typeface="Courier New"/>
                <a:ea typeface="DejaVu Sans"/>
              </a:rPr>
              <a:t>while</a:t>
            </a:r>
            <a:r>
              <a:rPr lang="en-US" sz="2000" dirty="0">
                <a:solidFill>
                  <a:srgbClr val="003366"/>
                </a:solidFill>
                <a:latin typeface="Courier New"/>
                <a:ea typeface="DejaVu Sans"/>
              </a:rPr>
              <a:t>(</a:t>
            </a:r>
            <a:r>
              <a:rPr lang="en-US" sz="2000" b="1" dirty="0">
                <a:solidFill>
                  <a:srgbClr val="FF0066"/>
                </a:solidFill>
                <a:latin typeface="Courier New"/>
                <a:ea typeface="DejaVu Sans"/>
              </a:rPr>
              <a:t>0</a:t>
            </a:r>
            <a:r>
              <a:rPr lang="en-US" sz="20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2000" b="1" dirty="0">
                <a:solidFill>
                  <a:srgbClr val="7030A0"/>
                </a:solidFill>
                <a:latin typeface="Courier New"/>
                <a:ea typeface="DejaVu Sans"/>
              </a:rPr>
              <a:t>#</a:t>
            </a:r>
            <a:r>
              <a:rPr lang="en-US" sz="2000" b="1" dirty="0" err="1">
                <a:solidFill>
                  <a:srgbClr val="7030A0"/>
                </a:solidFill>
                <a:latin typeface="Courier New"/>
                <a:ea typeface="DejaVu Sans"/>
              </a:rPr>
              <a:t>endif</a:t>
            </a:r>
            <a:endParaRPr b="1" dirty="0">
              <a:solidFill>
                <a:srgbClr val="7030A0"/>
              </a:solidFill>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45</a:t>
            </a:fld>
            <a:endParaRPr lang="en-US"/>
          </a:p>
        </p:txBody>
      </p:sp>
    </p:spTree>
    <p:extLst>
      <p:ext uri="{BB962C8B-B14F-4D97-AF65-F5344CB8AC3E}">
        <p14:creationId xmlns:p14="http://schemas.microsoft.com/office/powerpoint/2010/main" val="22058784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Using QSim: Applications and the OS</a:t>
            </a:r>
            <a:endParaRPr>
              <a:solidFill>
                <a:srgbClr val="FFFFFF"/>
              </a:solidFill>
              <a:latin typeface="Tahoma"/>
            </a:endParaRPr>
          </a:p>
        </p:txBody>
      </p:sp>
      <p:sp>
        <p:nvSpPr>
          <p:cNvPr id="130" name="CustomShape 2"/>
          <p:cNvSpPr/>
          <p:nvPr/>
        </p:nvSpPr>
        <p:spPr>
          <a:xfrm>
            <a:off x="274320" y="1554480"/>
            <a:ext cx="7863480" cy="345960"/>
          </a:xfrm>
          <a:prstGeom prst="rect">
            <a:avLst/>
          </a:prstGeom>
          <a:noFill/>
          <a:ln>
            <a:noFill/>
          </a:ln>
        </p:spPr>
      </p:sp>
      <p:sp>
        <p:nvSpPr>
          <p:cNvPr id="131" name="CustomShape 3"/>
          <p:cNvSpPr/>
          <p:nvPr/>
        </p:nvSpPr>
        <p:spPr>
          <a:xfrm>
            <a:off x="365760" y="1156320"/>
            <a:ext cx="9486720" cy="2135160"/>
          </a:xfrm>
          <a:prstGeom prst="rect">
            <a:avLst/>
          </a:prstGeom>
          <a:noFill/>
          <a:ln>
            <a:noFill/>
          </a:ln>
        </p:spPr>
        <p:txBody>
          <a:bodyPr wrap="none" lIns="90000" tIns="45000" rIns="90000" bIns="45000"/>
          <a:lstStyle/>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"Emulates all OS instructions" means exactly that:</a:t>
            </a:r>
            <a:endParaRPr sz="2200"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Timer interrupts are necessary and the scheduler does run.</a:t>
            </a:r>
            <a:endParaRPr sz="2200"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Quite a bit lot of time is spent handling page faults.</a:t>
            </a:r>
            <a:endParaRPr sz="2200" dirty="0">
              <a:solidFill>
                <a:srgbClr val="000000"/>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Can query and filter out OS instructions if they are considered irrelevant:</a:t>
            </a:r>
            <a:endParaRPr sz="2200"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200" dirty="0" err="1">
                <a:solidFill>
                  <a:srgbClr val="000000"/>
                </a:solidFill>
                <a:latin typeface="Courier New"/>
                <a:ea typeface="DejaVu Sans"/>
              </a:rPr>
              <a:t>OSDomain</a:t>
            </a:r>
            <a:r>
              <a:rPr lang="en-US" sz="2200" dirty="0">
                <a:solidFill>
                  <a:srgbClr val="000000"/>
                </a:solidFill>
                <a:latin typeface="Courier New"/>
                <a:ea typeface="DejaVu Sans"/>
              </a:rPr>
              <a:t>::</a:t>
            </a:r>
            <a:r>
              <a:rPr lang="en-US" sz="2200" dirty="0" err="1">
                <a:solidFill>
                  <a:srgbClr val="000000"/>
                </a:solidFill>
                <a:latin typeface="Courier New"/>
                <a:ea typeface="DejaVu Sans"/>
              </a:rPr>
              <a:t>getProt</a:t>
            </a:r>
            <a:r>
              <a:rPr lang="en-US" sz="2200" dirty="0">
                <a:solidFill>
                  <a:srgbClr val="000000"/>
                </a:solidFill>
                <a:latin typeface="Courier New"/>
                <a:ea typeface="DejaVu Sans"/>
              </a:rPr>
              <a:t>(core) == </a:t>
            </a:r>
            <a:r>
              <a:rPr lang="en-US" sz="2200" dirty="0" err="1">
                <a:solidFill>
                  <a:srgbClr val="000000"/>
                </a:solidFill>
                <a:latin typeface="Courier New"/>
                <a:ea typeface="DejaVu Sans"/>
              </a:rPr>
              <a:t>OSDomain</a:t>
            </a:r>
            <a:r>
              <a:rPr lang="en-US" sz="2200" dirty="0">
                <a:solidFill>
                  <a:srgbClr val="000000"/>
                </a:solidFill>
                <a:latin typeface="Courier New"/>
                <a:ea typeface="DejaVu Sans"/>
              </a:rPr>
              <a:t>::PROT_KERNEL</a:t>
            </a:r>
            <a:endParaRPr sz="2200" dirty="0">
              <a:solidFill>
                <a:srgbClr val="000000"/>
              </a:solidFill>
              <a:latin typeface="Tahoma"/>
            </a:endParaRPr>
          </a:p>
        </p:txBody>
      </p:sp>
      <p:pic>
        <p:nvPicPr>
          <p:cNvPr id="132" name="Picture 120"/>
          <p:cNvPicPr/>
          <p:nvPr/>
        </p:nvPicPr>
        <p:blipFill>
          <a:blip r:embed="rId2"/>
          <a:stretch>
            <a:fillRect/>
          </a:stretch>
        </p:blipFill>
        <p:spPr>
          <a:xfrm>
            <a:off x="5337165" y="3291479"/>
            <a:ext cx="4743459" cy="3307757"/>
          </a:xfrm>
          <a:prstGeom prst="rect">
            <a:avLst/>
          </a:prstGeom>
          <a:ln>
            <a:noFill/>
          </a:ln>
        </p:spPr>
      </p:pic>
      <p:pic>
        <p:nvPicPr>
          <p:cNvPr id="133" name="Picture 121"/>
          <p:cNvPicPr/>
          <p:nvPr/>
        </p:nvPicPr>
        <p:blipFill>
          <a:blip r:embed="rId3"/>
          <a:stretch>
            <a:fillRect/>
          </a:stretch>
        </p:blipFill>
        <p:spPr>
          <a:xfrm>
            <a:off x="0" y="3261317"/>
            <a:ext cx="4773826" cy="3337920"/>
          </a:xfrm>
          <a:prstGeom prst="rect">
            <a:avLst/>
          </a:prstGeom>
          <a:ln>
            <a:noFill/>
          </a:ln>
        </p:spPr>
      </p:pic>
      <p:pic>
        <p:nvPicPr>
          <p:cNvPr id="2050" name="Picture 2" descr="\\ad.gatech.edu\ecefs$\users\students\gth779e\Profile\Desktop\lege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972" y="6721026"/>
            <a:ext cx="2131536" cy="3032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46</a:t>
            </a:fld>
            <a:endParaRPr lang="en-US"/>
          </a:p>
        </p:txBody>
      </p:sp>
    </p:spTree>
    <p:extLst>
      <p:ext uri="{BB962C8B-B14F-4D97-AF65-F5344CB8AC3E}">
        <p14:creationId xmlns:p14="http://schemas.microsoft.com/office/powerpoint/2010/main" val="39476209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QSim Remote API: The Server and Proxy</a:t>
            </a:r>
            <a:endParaRPr>
              <a:solidFill>
                <a:srgbClr val="FFFFFF"/>
              </a:solidFill>
              <a:latin typeface="Tahoma"/>
            </a:endParaRPr>
          </a:p>
        </p:txBody>
      </p:sp>
      <p:sp>
        <p:nvSpPr>
          <p:cNvPr id="135" name="CustomShape 2"/>
          <p:cNvSpPr/>
          <p:nvPr/>
        </p:nvSpPr>
        <p:spPr>
          <a:xfrm>
            <a:off x="274320" y="1554480"/>
            <a:ext cx="7863480" cy="345960"/>
          </a:xfrm>
          <a:prstGeom prst="rect">
            <a:avLst/>
          </a:prstGeom>
          <a:noFill/>
          <a:ln>
            <a:noFill/>
          </a:ln>
        </p:spPr>
      </p:sp>
      <p:sp>
        <p:nvSpPr>
          <p:cNvPr id="136" name="CustomShape 3"/>
          <p:cNvSpPr/>
          <p:nvPr/>
        </p:nvSpPr>
        <p:spPr>
          <a:xfrm>
            <a:off x="388440" y="1097280"/>
            <a:ext cx="9578160" cy="2468880"/>
          </a:xfrm>
          <a:prstGeom prst="rect">
            <a:avLst/>
          </a:prstGeom>
          <a:noFill/>
          <a:ln>
            <a:noFill/>
          </a:ln>
        </p:spPr>
        <p:txBody>
          <a:bodyPr wrap="none" lIns="90000" tIns="45000" rIns="90000" bIns="45000"/>
          <a:lstStyle/>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A subset of the </a:t>
            </a:r>
            <a:r>
              <a:rPr lang="en-US" sz="2200" dirty="0" err="1">
                <a:solidFill>
                  <a:srgbClr val="000000"/>
                </a:solidFill>
                <a:latin typeface="Arial"/>
                <a:ea typeface="DejaVu Sans"/>
              </a:rPr>
              <a:t>QSim</a:t>
            </a:r>
            <a:r>
              <a:rPr lang="en-US" sz="2200" dirty="0">
                <a:solidFill>
                  <a:srgbClr val="000000"/>
                </a:solidFill>
                <a:latin typeface="Arial"/>
                <a:ea typeface="DejaVu Sans"/>
              </a:rPr>
              <a:t> API is provided for operation over a network. </a:t>
            </a:r>
            <a:endParaRPr sz="2200" dirty="0">
              <a:solidFill>
                <a:srgbClr val="000000"/>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Server performs functional simulation; client performs timing model.</a:t>
            </a:r>
            <a:endParaRPr sz="2200" dirty="0">
              <a:solidFill>
                <a:srgbClr val="000000"/>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Client API looks like </a:t>
            </a:r>
            <a:r>
              <a:rPr lang="en-US" sz="2200" dirty="0" err="1">
                <a:solidFill>
                  <a:srgbClr val="000000"/>
                </a:solidFill>
                <a:latin typeface="Arial"/>
                <a:ea typeface="DejaVu Sans"/>
              </a:rPr>
              <a:t>QSim</a:t>
            </a:r>
            <a:r>
              <a:rPr lang="en-US" sz="2200" dirty="0">
                <a:solidFill>
                  <a:srgbClr val="000000"/>
                </a:solidFill>
                <a:latin typeface="Arial"/>
                <a:ea typeface="DejaVu Sans"/>
              </a:rPr>
              <a:t> API:</a:t>
            </a:r>
            <a:endParaRPr sz="2200" dirty="0">
              <a:solidFill>
                <a:srgbClr val="000000"/>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One thread per client.</a:t>
            </a:r>
            <a:endParaRPr sz="2200" dirty="0">
              <a:solidFill>
                <a:srgbClr val="000000"/>
              </a:solidFill>
              <a:latin typeface="Tahoma"/>
            </a:endParaRPr>
          </a:p>
          <a:p>
            <a:pPr marL="342900" indent="-342900" defTabSz="914400" fontAlgn="auto" hangingPunct="1">
              <a:lnSpc>
                <a:spcPct val="100000"/>
              </a:lnSpc>
              <a:spcBef>
                <a:spcPts val="120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 Proxy acts as intermediary between clients and server.</a:t>
            </a:r>
            <a:endParaRPr sz="2200"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Third program that hides network latency.</a:t>
            </a:r>
            <a:endParaRPr sz="2200"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200" dirty="0">
                <a:solidFill>
                  <a:srgbClr val="000000"/>
                </a:solidFill>
                <a:latin typeface="Arial"/>
                <a:ea typeface="DejaVu Sans"/>
              </a:rPr>
              <a:t>Necessary because client library uses blocking I/O.</a:t>
            </a:r>
            <a:endParaRPr sz="2200" dirty="0">
              <a:solidFill>
                <a:srgbClr val="000000"/>
              </a:solidFill>
              <a:latin typeface="Tahoma"/>
            </a:endParaRPr>
          </a:p>
        </p:txBody>
      </p:sp>
      <p:pic>
        <p:nvPicPr>
          <p:cNvPr id="1027" name="Picture 3" descr="\\ad.gatech.edu\ecefs$\users\students\gth779e\Profile\Desktop\remo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2" y="4257674"/>
            <a:ext cx="8534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47</a:t>
            </a:fld>
            <a:endParaRPr lang="en-US"/>
          </a:p>
        </p:txBody>
      </p:sp>
    </p:spTree>
    <p:extLst>
      <p:ext uri="{BB962C8B-B14F-4D97-AF65-F5344CB8AC3E}">
        <p14:creationId xmlns:p14="http://schemas.microsoft.com/office/powerpoint/2010/main" val="13689959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d.gatech.edu\ecefs$\users\students\gth779e\Profile\Desktop\screenshots\ss_test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995" y="1265237"/>
            <a:ext cx="8416898"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48</a:t>
            </a:fld>
            <a:endParaRPr lang="en-US"/>
          </a:p>
        </p:txBody>
      </p:sp>
    </p:spTree>
    <p:extLst>
      <p:ext uri="{BB962C8B-B14F-4D97-AF65-F5344CB8AC3E}">
        <p14:creationId xmlns:p14="http://schemas.microsoft.com/office/powerpoint/2010/main" val="1531681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QSim API: Basic Functionality</a:t>
            </a:r>
            <a:endParaRPr>
              <a:solidFill>
                <a:srgbClr val="FFFFFF"/>
              </a:solidFill>
              <a:latin typeface="Tahoma"/>
            </a:endParaRPr>
          </a:p>
        </p:txBody>
      </p:sp>
      <p:sp>
        <p:nvSpPr>
          <p:cNvPr id="138" name="CustomShape 2"/>
          <p:cNvSpPr/>
          <p:nvPr/>
        </p:nvSpPr>
        <p:spPr>
          <a:xfrm>
            <a:off x="274320" y="1554480"/>
            <a:ext cx="7863480" cy="345960"/>
          </a:xfrm>
          <a:prstGeom prst="rect">
            <a:avLst/>
          </a:prstGeom>
          <a:noFill/>
          <a:ln>
            <a:noFill/>
          </a:ln>
        </p:spPr>
      </p:sp>
      <p:graphicFrame>
        <p:nvGraphicFramePr>
          <p:cNvPr id="139" name="Table 3"/>
          <p:cNvGraphicFramePr/>
          <p:nvPr>
            <p:extLst>
              <p:ext uri="{D42A27DB-BD31-4B8C-83A1-F6EECF244321}">
                <p14:modId xmlns:p14="http://schemas.microsoft.com/office/powerpoint/2010/main" val="3294169769"/>
              </p:ext>
            </p:extLst>
          </p:nvPr>
        </p:nvGraphicFramePr>
        <p:xfrm>
          <a:off x="516420" y="1147664"/>
          <a:ext cx="9116640" cy="5579880"/>
        </p:xfrm>
        <a:graphic>
          <a:graphicData uri="http://schemas.openxmlformats.org/drawingml/2006/table">
            <a:tbl>
              <a:tblPr/>
              <a:tblGrid>
                <a:gridCol w="3838092"/>
                <a:gridCol w="5278548"/>
              </a:tblGrid>
              <a:tr h="361080">
                <a:tc>
                  <a:txBody>
                    <a:bodyPr/>
                    <a:lstStyle/>
                    <a:p>
                      <a:pPr algn="ctr">
                        <a:lnSpc>
                          <a:spcPct val="100000"/>
                        </a:lnSpc>
                      </a:pPr>
                      <a:r>
                        <a:rPr lang="en-US" b="1" dirty="0" err="1" smtClean="0">
                          <a:solidFill>
                            <a:srgbClr val="000000"/>
                          </a:solidFill>
                        </a:rPr>
                        <a:t>OSDomain</a:t>
                      </a:r>
                      <a:r>
                        <a:rPr lang="en-US" b="1" dirty="0" smtClean="0">
                          <a:solidFill>
                            <a:srgbClr val="000000"/>
                          </a:solidFill>
                        </a:rPr>
                        <a:t> </a:t>
                      </a:r>
                      <a:r>
                        <a:rPr lang="en-US" b="1" dirty="0" err="1">
                          <a:solidFill>
                            <a:srgbClr val="000000"/>
                          </a:solidFill>
                        </a:rPr>
                        <a:t>Func</a:t>
                      </a:r>
                      <a:r>
                        <a:rPr lang="en-US" b="1" dirty="0">
                          <a:solidFill>
                            <a:srgbClr val="000000"/>
                          </a:solidFill>
                        </a:rPr>
                        <a:t>.</a:t>
                      </a:r>
                      <a:endParaRPr dirty="0"/>
                    </a:p>
                  </a:txBody>
                  <a:tcPr>
                    <a:noFill/>
                  </a:tcPr>
                </a:tc>
                <a:tc>
                  <a:txBody>
                    <a:bodyPr/>
                    <a:lstStyle/>
                    <a:p>
                      <a:pPr algn="ctr">
                        <a:lnSpc>
                          <a:spcPct val="100000"/>
                        </a:lnSpc>
                      </a:pPr>
                      <a:r>
                        <a:rPr lang="en-US" b="1" dirty="0">
                          <a:solidFill>
                            <a:srgbClr val="000000"/>
                          </a:solidFill>
                        </a:rPr>
                        <a:t>Purpose</a:t>
                      </a:r>
                      <a:endParaRPr dirty="0"/>
                    </a:p>
                  </a:txBody>
                  <a:tcPr>
                    <a:noFill/>
                  </a:tcPr>
                </a:tc>
              </a:tr>
              <a:tr h="361080">
                <a:tc>
                  <a:txBody>
                    <a:bodyPr/>
                    <a:lstStyle/>
                    <a:p>
                      <a:r>
                        <a:rPr lang="en-US">
                          <a:solidFill>
                            <a:srgbClr val="000000"/>
                          </a:solidFill>
                          <a:latin typeface="Arial"/>
                        </a:rPr>
                        <a:t>get_prot(core)</a:t>
                      </a:r>
                      <a:endParaRPr/>
                    </a:p>
                  </a:txBody>
                  <a:tcPr>
                    <a:noFill/>
                  </a:tcPr>
                </a:tc>
                <a:tc>
                  <a:txBody>
                    <a:bodyPr/>
                    <a:lstStyle/>
                    <a:p>
                      <a:r>
                        <a:rPr lang="en-US">
                          <a:solidFill>
                            <a:srgbClr val="000000"/>
                          </a:solidFill>
                        </a:rPr>
                        <a:t>Get protection level (KERN, USER)</a:t>
                      </a:r>
                      <a:endParaRPr/>
                    </a:p>
                  </a:txBody>
                  <a:tcPr>
                    <a:noFill/>
                  </a:tcPr>
                </a:tc>
              </a:tr>
              <a:tr h="361080">
                <a:tc>
                  <a:txBody>
                    <a:bodyPr/>
                    <a:lstStyle/>
                    <a:p>
                      <a:r>
                        <a:rPr lang="en-US">
                          <a:solidFill>
                            <a:srgbClr val="000000"/>
                          </a:solidFill>
                        </a:rPr>
                        <a:t>get_idle(core)</a:t>
                      </a:r>
                      <a:endParaRPr/>
                    </a:p>
                  </a:txBody>
                  <a:tcPr>
                    <a:noFill/>
                  </a:tcPr>
                </a:tc>
                <a:tc>
                  <a:txBody>
                    <a:bodyPr/>
                    <a:lstStyle/>
                    <a:p>
                      <a:r>
                        <a:rPr lang="en-US">
                          <a:solidFill>
                            <a:srgbClr val="000000"/>
                          </a:solidFill>
                        </a:rPr>
                        <a:t>Is the core running the kernel idle loop?</a:t>
                      </a:r>
                      <a:endParaRPr/>
                    </a:p>
                  </a:txBody>
                  <a:tcPr>
                    <a:noFill/>
                  </a:tcPr>
                </a:tc>
              </a:tr>
              <a:tr h="361080">
                <a:tc>
                  <a:txBody>
                    <a:bodyPr/>
                    <a:lstStyle/>
                    <a:p>
                      <a:r>
                        <a:rPr lang="en-US">
                          <a:solidFill>
                            <a:srgbClr val="000000"/>
                          </a:solidFill>
                        </a:rPr>
                        <a:t>run(core, </a:t>
                      </a:r>
                      <a:r>
                        <a:rPr lang="en-US" i="1">
                          <a:solidFill>
                            <a:srgbClr val="000000"/>
                          </a:solidFill>
                        </a:rPr>
                        <a:t>n</a:t>
                      </a:r>
                      <a:r>
                        <a:rPr lang="en-US">
                          <a:solidFill>
                            <a:srgbClr val="000000"/>
                          </a:solidFill>
                        </a:rPr>
                        <a:t>)</a:t>
                      </a:r>
                      <a:endParaRPr/>
                    </a:p>
                  </a:txBody>
                  <a:tcPr>
                    <a:noFill/>
                  </a:tcPr>
                </a:tc>
                <a:tc>
                  <a:txBody>
                    <a:bodyPr/>
                    <a:lstStyle/>
                    <a:p>
                      <a:r>
                        <a:rPr lang="en-US" dirty="0">
                          <a:solidFill>
                            <a:srgbClr val="000000"/>
                          </a:solidFill>
                        </a:rPr>
                        <a:t>Run the selected core for </a:t>
                      </a:r>
                      <a:r>
                        <a:rPr lang="en-US" i="1" dirty="0">
                          <a:solidFill>
                            <a:srgbClr val="000000"/>
                          </a:solidFill>
                        </a:rPr>
                        <a:t>n</a:t>
                      </a:r>
                      <a:r>
                        <a:rPr lang="en-US" dirty="0">
                          <a:solidFill>
                            <a:srgbClr val="000000"/>
                          </a:solidFill>
                        </a:rPr>
                        <a:t> instructions</a:t>
                      </a:r>
                      <a:r>
                        <a:rPr lang="en-US" dirty="0" smtClean="0">
                          <a:solidFill>
                            <a:srgbClr val="000000"/>
                          </a:solidFill>
                        </a:rPr>
                        <a:t>.</a:t>
                      </a:r>
                    </a:p>
                  </a:txBody>
                  <a:tcPr>
                    <a:noFill/>
                  </a:tcPr>
                </a:tc>
              </a:tr>
              <a:tr h="361080">
                <a:tc>
                  <a:txBody>
                    <a:bodyPr/>
                    <a:lstStyle/>
                    <a:p>
                      <a:r>
                        <a:rPr lang="en-US" dirty="0" err="1" smtClean="0">
                          <a:solidFill>
                            <a:srgbClr val="000000"/>
                          </a:solidFill>
                        </a:rPr>
                        <a:t>timer_interrupt</a:t>
                      </a:r>
                      <a:r>
                        <a:rPr lang="en-US" dirty="0" smtClean="0">
                          <a:solidFill>
                            <a:srgbClr val="000000"/>
                          </a:solidFill>
                        </a:rPr>
                        <a:t>()</a:t>
                      </a:r>
                      <a:endParaRPr dirty="0"/>
                    </a:p>
                  </a:txBody>
                  <a:tcPr>
                    <a:noFill/>
                  </a:tcPr>
                </a:tc>
                <a:tc>
                  <a:txBody>
                    <a:bodyPr/>
                    <a:lstStyle/>
                    <a:p>
                      <a:r>
                        <a:rPr lang="en-US" dirty="0" smtClean="0">
                          <a:solidFill>
                            <a:srgbClr val="000000"/>
                          </a:solidFill>
                        </a:rPr>
                        <a:t>Interrupt</a:t>
                      </a:r>
                      <a:r>
                        <a:rPr lang="en-US" baseline="0" dirty="0" smtClean="0">
                          <a:solidFill>
                            <a:srgbClr val="000000"/>
                          </a:solidFill>
                        </a:rPr>
                        <a:t> all CPUs. (required)</a:t>
                      </a:r>
                      <a:endParaRPr lang="en-US" dirty="0" smtClean="0">
                        <a:solidFill>
                          <a:srgbClr val="000000"/>
                        </a:solidFill>
                      </a:endParaRPr>
                    </a:p>
                  </a:txBody>
                  <a:tcPr>
                    <a:noFill/>
                  </a:tcPr>
                </a:tc>
              </a:tr>
              <a:tr h="428760">
                <a:tc gridSpan="2">
                  <a:txBody>
                    <a:bodyPr/>
                    <a:lstStyle/>
                    <a:p>
                      <a:pPr algn="ctr">
                        <a:lnSpc>
                          <a:spcPct val="100000"/>
                        </a:lnSpc>
                      </a:pPr>
                      <a:r>
                        <a:rPr lang="en-US" i="1" dirty="0">
                          <a:solidFill>
                            <a:srgbClr val="000000"/>
                          </a:solidFill>
                        </a:rPr>
                        <a:t>Callback Setters</a:t>
                      </a:r>
                      <a:endParaRPr dirty="0"/>
                    </a:p>
                  </a:txBody>
                  <a:tcPr>
                    <a:noFill/>
                  </a:tcPr>
                </a:tc>
                <a:tc hMerge="1">
                  <a:txBody>
                    <a:bodyPr/>
                    <a:lstStyle/>
                    <a:p>
                      <a:endParaRPr lang="en-US"/>
                    </a:p>
                  </a:txBody>
                  <a:tcPr/>
                </a:tc>
              </a:tr>
              <a:tr h="361080">
                <a:tc>
                  <a:txBody>
                    <a:bodyPr/>
                    <a:lstStyle/>
                    <a:p>
                      <a:r>
                        <a:rPr lang="en-US">
                          <a:solidFill>
                            <a:srgbClr val="000000"/>
                          </a:solidFill>
                        </a:rPr>
                        <a:t>set_mem_callback(obj, </a:t>
                      </a:r>
                      <a:r>
                        <a:rPr lang="en-US" i="1">
                          <a:solidFill>
                            <a:srgbClr val="000000"/>
                          </a:solidFill>
                        </a:rPr>
                        <a:t>f</a:t>
                      </a:r>
                      <a:r>
                        <a:rPr lang="en-US">
                          <a:solidFill>
                            <a:srgbClr val="000000"/>
                          </a:solidFill>
                        </a:rPr>
                        <a:t>)</a:t>
                      </a:r>
                      <a:endParaRPr/>
                    </a:p>
                  </a:txBody>
                  <a:tcPr>
                    <a:noFill/>
                  </a:tcPr>
                </a:tc>
                <a:tc>
                  <a:txBody>
                    <a:bodyPr/>
                    <a:lstStyle/>
                    <a:p>
                      <a:r>
                        <a:rPr lang="en-US" dirty="0">
                          <a:solidFill>
                            <a:srgbClr val="000000"/>
                          </a:solidFill>
                        </a:rPr>
                        <a:t>Memory accesses (loads, stores)</a:t>
                      </a:r>
                      <a:endParaRPr dirty="0"/>
                    </a:p>
                  </a:txBody>
                  <a:tcPr>
                    <a:noFill/>
                  </a:tcPr>
                </a:tc>
              </a:tr>
              <a:tr h="361080">
                <a:tc>
                  <a:txBody>
                    <a:bodyPr/>
                    <a:lstStyle/>
                    <a:p>
                      <a:r>
                        <a:rPr lang="en-US">
                          <a:solidFill>
                            <a:srgbClr val="000000"/>
                          </a:solidFill>
                        </a:rPr>
                        <a:t>set_atomic_callback(obj, </a:t>
                      </a:r>
                      <a:r>
                        <a:rPr lang="en-US" i="1">
                          <a:solidFill>
                            <a:srgbClr val="000000"/>
                          </a:solidFill>
                        </a:rPr>
                        <a:t>f</a:t>
                      </a:r>
                      <a:r>
                        <a:rPr lang="en-US">
                          <a:solidFill>
                            <a:srgbClr val="000000"/>
                          </a:solidFill>
                        </a:rPr>
                        <a:t>)</a:t>
                      </a:r>
                      <a:endParaRPr/>
                    </a:p>
                  </a:txBody>
                  <a:tcPr>
                    <a:noFill/>
                  </a:tcPr>
                </a:tc>
                <a:tc>
                  <a:txBody>
                    <a:bodyPr/>
                    <a:lstStyle/>
                    <a:p>
                      <a:r>
                        <a:rPr lang="en-US" dirty="0">
                          <a:solidFill>
                            <a:srgbClr val="000000"/>
                          </a:solidFill>
                        </a:rPr>
                        <a:t>Atomic read/modify/write </a:t>
                      </a:r>
                      <a:r>
                        <a:rPr lang="en-US" dirty="0" smtClean="0">
                          <a:solidFill>
                            <a:srgbClr val="000000"/>
                          </a:solidFill>
                        </a:rPr>
                        <a:t>operations</a:t>
                      </a:r>
                      <a:endParaRPr dirty="0"/>
                    </a:p>
                  </a:txBody>
                  <a:tcPr>
                    <a:noFill/>
                  </a:tcPr>
                </a:tc>
              </a:tr>
              <a:tr h="361080">
                <a:tc>
                  <a:txBody>
                    <a:bodyPr/>
                    <a:lstStyle/>
                    <a:p>
                      <a:r>
                        <a:rPr lang="en-US">
                          <a:solidFill>
                            <a:srgbClr val="000000"/>
                          </a:solidFill>
                        </a:rPr>
                        <a:t>set_inst_callback(obj, </a:t>
                      </a:r>
                      <a:r>
                        <a:rPr lang="en-US" i="1">
                          <a:solidFill>
                            <a:srgbClr val="000000"/>
                          </a:solidFill>
                        </a:rPr>
                        <a:t>f</a:t>
                      </a:r>
                      <a:r>
                        <a:rPr lang="en-US">
                          <a:solidFill>
                            <a:srgbClr val="000000"/>
                          </a:solidFill>
                        </a:rPr>
                        <a:t>)</a:t>
                      </a:r>
                      <a:endParaRPr/>
                    </a:p>
                  </a:txBody>
                  <a:tcPr>
                    <a:noFill/>
                  </a:tcPr>
                </a:tc>
                <a:tc>
                  <a:txBody>
                    <a:bodyPr/>
                    <a:lstStyle/>
                    <a:p>
                      <a:r>
                        <a:rPr lang="en-US">
                          <a:solidFill>
                            <a:srgbClr val="000000"/>
                          </a:solidFill>
                        </a:rPr>
                        <a:t>All instructions</a:t>
                      </a:r>
                      <a:endParaRPr/>
                    </a:p>
                  </a:txBody>
                  <a:tcPr>
                    <a:noFill/>
                  </a:tcPr>
                </a:tc>
              </a:tr>
              <a:tr h="361080">
                <a:tc>
                  <a:txBody>
                    <a:bodyPr/>
                    <a:lstStyle/>
                    <a:p>
                      <a:r>
                        <a:rPr lang="en-US">
                          <a:solidFill>
                            <a:srgbClr val="000000"/>
                          </a:solidFill>
                        </a:rPr>
                        <a:t>set_reg_callback(obj, </a:t>
                      </a:r>
                      <a:r>
                        <a:rPr lang="en-US" i="1">
                          <a:solidFill>
                            <a:srgbClr val="000000"/>
                          </a:solidFill>
                        </a:rPr>
                        <a:t>f</a:t>
                      </a:r>
                      <a:r>
                        <a:rPr lang="en-US">
                          <a:solidFill>
                            <a:srgbClr val="000000"/>
                          </a:solidFill>
                        </a:rPr>
                        <a:t>)</a:t>
                      </a:r>
                      <a:endParaRPr/>
                    </a:p>
                  </a:txBody>
                  <a:tcPr>
                    <a:noFill/>
                  </a:tcPr>
                </a:tc>
                <a:tc>
                  <a:txBody>
                    <a:bodyPr/>
                    <a:lstStyle/>
                    <a:p>
                      <a:r>
                        <a:rPr lang="en-US">
                          <a:solidFill>
                            <a:srgbClr val="000000"/>
                          </a:solidFill>
                        </a:rPr>
                        <a:t>Register reads/writes</a:t>
                      </a:r>
                      <a:endParaRPr/>
                    </a:p>
                  </a:txBody>
                  <a:tcPr>
                    <a:noFill/>
                  </a:tcPr>
                </a:tc>
              </a:tr>
              <a:tr h="361080">
                <a:tc>
                  <a:txBody>
                    <a:bodyPr/>
                    <a:lstStyle/>
                    <a:p>
                      <a:r>
                        <a:rPr lang="en-US">
                          <a:solidFill>
                            <a:srgbClr val="000000"/>
                          </a:solidFill>
                        </a:rPr>
                        <a:t>set_int_callback(obj, </a:t>
                      </a:r>
                      <a:r>
                        <a:rPr lang="en-US" i="1">
                          <a:solidFill>
                            <a:srgbClr val="000000"/>
                          </a:solidFill>
                        </a:rPr>
                        <a:t>f</a:t>
                      </a:r>
                      <a:r>
                        <a:rPr lang="en-US">
                          <a:solidFill>
                            <a:srgbClr val="000000"/>
                          </a:solidFill>
                        </a:rPr>
                        <a:t>)</a:t>
                      </a:r>
                      <a:endParaRPr/>
                    </a:p>
                  </a:txBody>
                  <a:tcPr>
                    <a:noFill/>
                  </a:tcPr>
                </a:tc>
                <a:tc>
                  <a:txBody>
                    <a:bodyPr/>
                    <a:lstStyle/>
                    <a:p>
                      <a:r>
                        <a:rPr lang="en-US">
                          <a:solidFill>
                            <a:srgbClr val="000000"/>
                          </a:solidFill>
                        </a:rPr>
                        <a:t>Interrupts, including exceptions</a:t>
                      </a:r>
                      <a:endParaRPr/>
                    </a:p>
                  </a:txBody>
                  <a:tcPr>
                    <a:noFill/>
                  </a:tcPr>
                </a:tc>
              </a:tr>
              <a:tr h="361080">
                <a:tc>
                  <a:txBody>
                    <a:bodyPr/>
                    <a:lstStyle/>
                    <a:p>
                      <a:r>
                        <a:rPr lang="en-US">
                          <a:solidFill>
                            <a:srgbClr val="000000"/>
                          </a:solidFill>
                        </a:rPr>
                        <a:t>set_trans_callback(obj, </a:t>
                      </a:r>
                      <a:r>
                        <a:rPr lang="en-US" i="1">
                          <a:solidFill>
                            <a:srgbClr val="000000"/>
                          </a:solidFill>
                        </a:rPr>
                        <a:t>f</a:t>
                      </a:r>
                      <a:r>
                        <a:rPr lang="en-US">
                          <a:solidFill>
                            <a:srgbClr val="000000"/>
                          </a:solidFill>
                        </a:rPr>
                        <a:t>)</a:t>
                      </a:r>
                      <a:endParaRPr/>
                    </a:p>
                  </a:txBody>
                  <a:tcPr>
                    <a:noFill/>
                  </a:tcPr>
                </a:tc>
                <a:tc>
                  <a:txBody>
                    <a:bodyPr/>
                    <a:lstStyle/>
                    <a:p>
                      <a:r>
                        <a:rPr lang="en-US">
                          <a:solidFill>
                            <a:srgbClr val="000000"/>
                          </a:solidFill>
                        </a:rPr>
                        <a:t>Reads into QEmu translation cache</a:t>
                      </a:r>
                      <a:endParaRPr/>
                    </a:p>
                  </a:txBody>
                  <a:tcPr>
                    <a:noFill/>
                  </a:tcPr>
                </a:tc>
              </a:tr>
              <a:tr h="361080">
                <a:tc>
                  <a:txBody>
                    <a:bodyPr/>
                    <a:lstStyle/>
                    <a:p>
                      <a:r>
                        <a:rPr lang="en-US">
                          <a:solidFill>
                            <a:srgbClr val="000000"/>
                          </a:solidFill>
                        </a:rPr>
                        <a:t>set_app_start_callback(obj, </a:t>
                      </a:r>
                      <a:r>
                        <a:rPr lang="en-US" i="1">
                          <a:solidFill>
                            <a:srgbClr val="000000"/>
                          </a:solidFill>
                        </a:rPr>
                        <a:t>f</a:t>
                      </a:r>
                      <a:r>
                        <a:rPr lang="en-US">
                          <a:solidFill>
                            <a:srgbClr val="000000"/>
                          </a:solidFill>
                        </a:rPr>
                        <a:t>)</a:t>
                      </a:r>
                      <a:endParaRPr/>
                    </a:p>
                  </a:txBody>
                  <a:tcPr>
                    <a:noFill/>
                  </a:tcPr>
                </a:tc>
                <a:tc>
                  <a:txBody>
                    <a:bodyPr/>
                    <a:lstStyle/>
                    <a:p>
                      <a:r>
                        <a:rPr lang="en-US" dirty="0" smtClean="0">
                          <a:solidFill>
                            <a:srgbClr val="000000"/>
                          </a:solidFill>
                        </a:rPr>
                        <a:t>Beginning </a:t>
                      </a:r>
                      <a:r>
                        <a:rPr lang="en-US" dirty="0">
                          <a:solidFill>
                            <a:srgbClr val="000000"/>
                          </a:solidFill>
                        </a:rPr>
                        <a:t>of application (start marker)</a:t>
                      </a:r>
                      <a:endParaRPr dirty="0"/>
                    </a:p>
                  </a:txBody>
                  <a:tcPr>
                    <a:noFill/>
                  </a:tcPr>
                </a:tc>
              </a:tr>
              <a:tr h="358200">
                <a:tc>
                  <a:txBody>
                    <a:bodyPr/>
                    <a:lstStyle/>
                    <a:p>
                      <a:r>
                        <a:rPr lang="en-US">
                          <a:solidFill>
                            <a:srgbClr val="000000"/>
                          </a:solidFill>
                        </a:rPr>
                        <a:t>set_app_end_callback(obj, </a:t>
                      </a:r>
                      <a:r>
                        <a:rPr lang="en-US" i="1">
                          <a:solidFill>
                            <a:srgbClr val="000000"/>
                          </a:solidFill>
                        </a:rPr>
                        <a:t>f</a:t>
                      </a:r>
                      <a:r>
                        <a:rPr lang="en-US">
                          <a:solidFill>
                            <a:srgbClr val="000000"/>
                          </a:solidFill>
                        </a:rPr>
                        <a:t>)</a:t>
                      </a:r>
                      <a:endParaRPr/>
                    </a:p>
                  </a:txBody>
                  <a:tcPr>
                    <a:noFill/>
                  </a:tcPr>
                </a:tc>
                <a:tc>
                  <a:txBody>
                    <a:bodyPr/>
                    <a:lstStyle/>
                    <a:p>
                      <a:r>
                        <a:rPr lang="en-US" dirty="0">
                          <a:solidFill>
                            <a:srgbClr val="000000"/>
                          </a:solidFill>
                        </a:rPr>
                        <a:t>End of application (end marker)</a:t>
                      </a:r>
                      <a:endParaRPr dirty="0"/>
                    </a:p>
                  </a:txBody>
                  <a:tcPr>
                    <a:noFill/>
                  </a:tcPr>
                </a:tc>
              </a:tr>
            </a:tbl>
          </a:graphicData>
        </a:graphic>
      </p:graphicFrame>
      <p:sp>
        <p:nvSpPr>
          <p:cNvPr id="140" name="CustomShape 4"/>
          <p:cNvSpPr/>
          <p:nvPr/>
        </p:nvSpPr>
        <p:spPr>
          <a:xfrm>
            <a:off x="548640" y="6827837"/>
            <a:ext cx="9052200" cy="345960"/>
          </a:xfrm>
          <a:prstGeom prst="rect">
            <a:avLst/>
          </a:prstGeom>
          <a:noFill/>
          <a:ln>
            <a:noFill/>
          </a:ln>
        </p:spPr>
        <p:txBody>
          <a:bodyPr wrap="none" lIns="90000" tIns="45000" rIns="90000" bIns="45000"/>
          <a:lstStyle/>
          <a:p>
            <a:pPr defTabSz="914400" fontAlgn="auto" hangingPunct="1">
              <a:lnSpc>
                <a:spcPct val="100000"/>
              </a:lnSpc>
              <a:spcBef>
                <a:spcPts val="0"/>
              </a:spcBef>
              <a:spcAft>
                <a:spcPts val="0"/>
              </a:spcAft>
              <a:buClrTx/>
              <a:buSzTx/>
              <a:buFontTx/>
              <a:buNone/>
            </a:pPr>
            <a:r>
              <a:rPr lang="en-US" dirty="0">
                <a:solidFill>
                  <a:srgbClr val="000000"/>
                </a:solidFill>
                <a:latin typeface="Arial"/>
                <a:ea typeface="DejaVu Sans"/>
              </a:rPr>
              <a:t>For full details, including callback </a:t>
            </a:r>
            <a:r>
              <a:rPr lang="en-US" dirty="0" smtClean="0">
                <a:solidFill>
                  <a:srgbClr val="000000"/>
                </a:solidFill>
                <a:latin typeface="Arial"/>
                <a:ea typeface="DejaVu Sans"/>
              </a:rPr>
              <a:t>prototypes</a:t>
            </a:r>
            <a:r>
              <a:rPr lang="en-US" dirty="0">
                <a:solidFill>
                  <a:srgbClr val="000000"/>
                </a:solidFill>
                <a:latin typeface="Arial"/>
                <a:ea typeface="DejaVu Sans"/>
              </a:rPr>
              <a:t>, see user guide.</a:t>
            </a:r>
            <a:endParaRPr dirty="0">
              <a:solidFill>
                <a:srgbClr val="000000"/>
              </a:solidFill>
              <a:latin typeface="Tahoma"/>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49</a:t>
            </a:fld>
            <a:endParaRPr lang="en-US"/>
          </a:p>
        </p:txBody>
      </p:sp>
    </p:spTree>
    <p:extLst>
      <p:ext uri="{BB962C8B-B14F-4D97-AF65-F5344CB8AC3E}">
        <p14:creationId xmlns:p14="http://schemas.microsoft.com/office/powerpoint/2010/main" val="937059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ChangeArrowheads="1"/>
          </p:cNvSpPr>
          <p:nvPr/>
        </p:nvSpPr>
        <p:spPr bwMode="auto">
          <a:xfrm>
            <a:off x="542534" y="1676428"/>
            <a:ext cx="8904552" cy="251989"/>
          </a:xfrm>
          <a:prstGeom prst="rect">
            <a:avLst/>
          </a:prstGeom>
          <a:gradFill rotWithShape="1">
            <a:gsLst>
              <a:gs pos="0">
                <a:srgbClr val="DFB6B6"/>
              </a:gs>
              <a:gs pos="100000">
                <a:srgbClr val="8E0000"/>
              </a:gs>
            </a:gsLst>
            <a:lin ang="0" scaled="1"/>
          </a:gradFill>
          <a:ln w="9525">
            <a:solidFill>
              <a:schemeClr val="tx1"/>
            </a:solidFill>
            <a:miter lim="800000"/>
            <a:headEnd/>
            <a:tailEnd/>
          </a:ln>
        </p:spPr>
        <p:txBody>
          <a:bodyPr wrap="none" lIns="100772" tIns="50387" rIns="100772" bIns="50387" anchor="ctr"/>
          <a:lstStyle/>
          <a:p>
            <a:pPr algn="ctr" defTabSz="1007838" eaLnBrk="0">
              <a:lnSpc>
                <a:spcPct val="100000"/>
              </a:lnSpc>
              <a:buClrTx/>
              <a:buSzTx/>
            </a:pPr>
            <a:endParaRPr lang="en-US" sz="1300">
              <a:solidFill>
                <a:srgbClr val="080808"/>
              </a:solidFill>
              <a:latin typeface="Tahoma" pitchFamily="34" charset="0"/>
              <a:ea typeface="ＭＳ Ｐゴシック" charset="-128"/>
            </a:endParaRPr>
          </a:p>
        </p:txBody>
      </p:sp>
      <p:sp>
        <p:nvSpPr>
          <p:cNvPr id="323587" name="Rectangle 3"/>
          <p:cNvSpPr>
            <a:spLocks noGrp="1" noChangeArrowheads="1"/>
          </p:cNvSpPr>
          <p:nvPr>
            <p:ph type="title"/>
          </p:nvPr>
        </p:nvSpPr>
        <p:spPr/>
        <p:txBody>
          <a:bodyPr/>
          <a:lstStyle/>
          <a:p>
            <a:pPr eaLnBrk="1" hangingPunct="1">
              <a:defRPr/>
            </a:pPr>
            <a:r>
              <a:rPr lang="en-US" dirty="0" smtClean="0">
                <a:effectLst/>
                <a:ea typeface="+mj-ea"/>
              </a:rPr>
              <a:t>Spectrum of Solutions </a:t>
            </a:r>
          </a:p>
        </p:txBody>
      </p:sp>
      <p:sp>
        <p:nvSpPr>
          <p:cNvPr id="323588" name="Rectangle 4"/>
          <p:cNvSpPr>
            <a:spLocks noGrp="1" noChangeArrowheads="1"/>
          </p:cNvSpPr>
          <p:nvPr>
            <p:ph idx="1"/>
          </p:nvPr>
        </p:nvSpPr>
        <p:spPr>
          <a:xfrm>
            <a:off x="323773" y="4451808"/>
            <a:ext cx="9382331" cy="2306206"/>
          </a:xfrm>
        </p:spPr>
        <p:txBody>
          <a:bodyPr/>
          <a:lstStyle/>
          <a:p>
            <a:pPr eaLnBrk="1" hangingPunct="1">
              <a:lnSpc>
                <a:spcPct val="90000"/>
              </a:lnSpc>
              <a:defRPr/>
            </a:pPr>
            <a:r>
              <a:rPr lang="en-US" dirty="0" smtClean="0">
                <a:effectLst/>
                <a:ea typeface="+mn-ea"/>
              </a:rPr>
              <a:t>Leverage mature point tools via standardized API for common services</a:t>
            </a:r>
          </a:p>
          <a:p>
            <a:pPr lvl="1" eaLnBrk="1" hangingPunct="1">
              <a:lnSpc>
                <a:spcPct val="90000"/>
              </a:lnSpc>
              <a:defRPr/>
            </a:pPr>
            <a:r>
              <a:rPr lang="en-US" dirty="0" smtClean="0">
                <a:effectLst/>
              </a:rPr>
              <a:t>Event management, time management, synchronization</a:t>
            </a:r>
          </a:p>
          <a:p>
            <a:pPr lvl="1" eaLnBrk="1" hangingPunct="1">
              <a:lnSpc>
                <a:spcPct val="90000"/>
              </a:lnSpc>
              <a:defRPr/>
            </a:pPr>
            <a:r>
              <a:rPr lang="en-US" sz="1800" dirty="0">
                <a:solidFill>
                  <a:schemeClr val="accent2">
                    <a:lumMod val="50000"/>
                  </a:schemeClr>
                </a:solidFill>
              </a:rPr>
              <a:t>Learn from the PDES community</a:t>
            </a:r>
          </a:p>
          <a:p>
            <a:pPr eaLnBrk="1" hangingPunct="1">
              <a:lnSpc>
                <a:spcPct val="90000"/>
              </a:lnSpc>
              <a:defRPr/>
            </a:pPr>
            <a:r>
              <a:rPr lang="en-US" dirty="0" smtClean="0">
                <a:effectLst/>
                <a:ea typeface="+mn-ea"/>
              </a:rPr>
              <a:t>Cull the design space prior to committing to hardware prototyping or hardware acceleration strategies</a:t>
            </a:r>
          </a:p>
        </p:txBody>
      </p:sp>
      <p:sp>
        <p:nvSpPr>
          <p:cNvPr id="26630" name="Text Box 5"/>
          <p:cNvSpPr txBox="1">
            <a:spLocks noChangeArrowheads="1"/>
          </p:cNvSpPr>
          <p:nvPr/>
        </p:nvSpPr>
        <p:spPr bwMode="auto">
          <a:xfrm>
            <a:off x="299269" y="2012415"/>
            <a:ext cx="1624101" cy="1051706"/>
          </a:xfrm>
          <a:prstGeom prst="rect">
            <a:avLst/>
          </a:prstGeom>
          <a:noFill/>
          <a:ln w="9525">
            <a:noFill/>
            <a:miter lim="800000"/>
            <a:headEnd/>
            <a:tailEnd/>
          </a:ln>
        </p:spPr>
        <p:txBody>
          <a:bodyPr lIns="100772" tIns="50387" rIns="100772" bIns="50387">
            <a:spAutoFit/>
          </a:bodyPr>
          <a:lstStyle/>
          <a:p>
            <a:pPr algn="ctr" defTabSz="1007838" eaLnBrk="0">
              <a:lnSpc>
                <a:spcPct val="100000"/>
              </a:lnSpc>
              <a:buClrTx/>
              <a:buSzTx/>
            </a:pPr>
            <a:r>
              <a:rPr lang="en-US" sz="1500" dirty="0">
                <a:solidFill>
                  <a:srgbClr val="080808"/>
                </a:solidFill>
                <a:latin typeface="Tahoma" pitchFamily="34" charset="0"/>
                <a:ea typeface="ＭＳ Ｐゴシック" charset="-128"/>
              </a:rPr>
              <a:t>Software simulations: single processor</a:t>
            </a:r>
          </a:p>
          <a:p>
            <a:pPr algn="ctr" defTabSz="1007838" eaLnBrk="0">
              <a:lnSpc>
                <a:spcPct val="100000"/>
              </a:lnSpc>
              <a:buClrTx/>
              <a:buSzTx/>
            </a:pPr>
            <a:r>
              <a:rPr lang="en-US" sz="1500" dirty="0">
                <a:solidFill>
                  <a:srgbClr val="080808"/>
                </a:solidFill>
                <a:latin typeface="Tahoma" pitchFamily="34" charset="0"/>
                <a:ea typeface="ＭＳ Ｐゴシック" charset="-128"/>
              </a:rPr>
              <a:t>(e.g., GEM5)</a:t>
            </a:r>
          </a:p>
        </p:txBody>
      </p:sp>
      <p:sp>
        <p:nvSpPr>
          <p:cNvPr id="26631" name="Text Box 6"/>
          <p:cNvSpPr txBox="1">
            <a:spLocks noChangeArrowheads="1"/>
          </p:cNvSpPr>
          <p:nvPr/>
        </p:nvSpPr>
        <p:spPr bwMode="auto">
          <a:xfrm>
            <a:off x="8376019" y="2133160"/>
            <a:ext cx="1344083" cy="576742"/>
          </a:xfrm>
          <a:prstGeom prst="rect">
            <a:avLst/>
          </a:prstGeom>
          <a:noFill/>
          <a:ln w="9525">
            <a:noFill/>
            <a:miter lim="800000"/>
            <a:headEnd/>
            <a:tailEnd/>
          </a:ln>
        </p:spPr>
        <p:txBody>
          <a:bodyPr lIns="100772" tIns="50387" rIns="100772" bIns="50387">
            <a:spAutoFit/>
          </a:bodyPr>
          <a:lstStyle/>
          <a:p>
            <a:pPr algn="ctr" defTabSz="1007838" eaLnBrk="0">
              <a:lnSpc>
                <a:spcPct val="100000"/>
              </a:lnSpc>
              <a:buClrTx/>
              <a:buSzTx/>
            </a:pPr>
            <a:r>
              <a:rPr lang="en-US" sz="1500">
                <a:solidFill>
                  <a:srgbClr val="080808"/>
                </a:solidFill>
                <a:latin typeface="Tahoma" pitchFamily="34" charset="0"/>
                <a:ea typeface="ＭＳ Ｐゴシック" charset="-128"/>
              </a:rPr>
              <a:t>Custom Prototyping</a:t>
            </a:r>
          </a:p>
        </p:txBody>
      </p:sp>
      <p:sp>
        <p:nvSpPr>
          <p:cNvPr id="26632" name="Text Box 7"/>
          <p:cNvSpPr txBox="1">
            <a:spLocks noChangeArrowheads="1"/>
          </p:cNvSpPr>
          <p:nvPr/>
        </p:nvSpPr>
        <p:spPr bwMode="auto">
          <a:xfrm>
            <a:off x="6972432" y="2119162"/>
            <a:ext cx="1344083" cy="814229"/>
          </a:xfrm>
          <a:prstGeom prst="rect">
            <a:avLst/>
          </a:prstGeom>
          <a:noFill/>
          <a:ln w="9525">
            <a:noFill/>
            <a:miter lim="800000"/>
            <a:headEnd/>
            <a:tailEnd/>
          </a:ln>
        </p:spPr>
        <p:txBody>
          <a:bodyPr lIns="100772" tIns="50387" rIns="100772" bIns="50387">
            <a:spAutoFit/>
          </a:bodyPr>
          <a:lstStyle/>
          <a:p>
            <a:pPr algn="ctr" defTabSz="1007838" eaLnBrk="0">
              <a:lnSpc>
                <a:spcPct val="100000"/>
              </a:lnSpc>
              <a:buClrTx/>
              <a:buSzTx/>
            </a:pPr>
            <a:r>
              <a:rPr lang="en-US" sz="1500">
                <a:solidFill>
                  <a:srgbClr val="080808"/>
                </a:solidFill>
                <a:latin typeface="Tahoma" pitchFamily="34" charset="0"/>
                <a:ea typeface="ＭＳ Ｐゴシック" charset="-128"/>
              </a:rPr>
              <a:t>FPGA-Based Prototyping</a:t>
            </a:r>
          </a:p>
          <a:p>
            <a:pPr algn="ctr" defTabSz="1007838" eaLnBrk="0">
              <a:lnSpc>
                <a:spcPct val="100000"/>
              </a:lnSpc>
              <a:buClrTx/>
              <a:buSzTx/>
            </a:pPr>
            <a:r>
              <a:rPr lang="en-US" sz="1500">
                <a:solidFill>
                  <a:srgbClr val="080808"/>
                </a:solidFill>
                <a:latin typeface="Tahoma" pitchFamily="34" charset="0"/>
                <a:ea typeface="ＭＳ Ｐゴシック" charset="-128"/>
              </a:rPr>
              <a:t>(e.g., RAMP)</a:t>
            </a:r>
          </a:p>
        </p:txBody>
      </p:sp>
      <p:sp>
        <p:nvSpPr>
          <p:cNvPr id="26633" name="Text Box 8"/>
          <p:cNvSpPr txBox="1">
            <a:spLocks noChangeArrowheads="1"/>
          </p:cNvSpPr>
          <p:nvPr/>
        </p:nvSpPr>
        <p:spPr bwMode="auto">
          <a:xfrm>
            <a:off x="5376336" y="2119162"/>
            <a:ext cx="1344083" cy="814229"/>
          </a:xfrm>
          <a:prstGeom prst="rect">
            <a:avLst/>
          </a:prstGeom>
          <a:noFill/>
          <a:ln w="9525">
            <a:noFill/>
            <a:miter lim="800000"/>
            <a:headEnd/>
            <a:tailEnd/>
          </a:ln>
        </p:spPr>
        <p:txBody>
          <a:bodyPr lIns="100772" tIns="50387" rIns="100772" bIns="50387">
            <a:spAutoFit/>
          </a:bodyPr>
          <a:lstStyle/>
          <a:p>
            <a:pPr algn="ctr" defTabSz="1007838" eaLnBrk="0">
              <a:lnSpc>
                <a:spcPct val="100000"/>
              </a:lnSpc>
              <a:buClrTx/>
              <a:buSzTx/>
            </a:pPr>
            <a:r>
              <a:rPr lang="en-US" sz="1500">
                <a:solidFill>
                  <a:srgbClr val="080808"/>
                </a:solidFill>
                <a:latin typeface="Tahoma" pitchFamily="34" charset="0"/>
                <a:ea typeface="ＭＳ Ｐゴシック" charset="-128"/>
              </a:rPr>
              <a:t>Accelerated Simulation</a:t>
            </a:r>
          </a:p>
          <a:p>
            <a:pPr algn="ctr" defTabSz="1007838" eaLnBrk="0">
              <a:lnSpc>
                <a:spcPct val="100000"/>
              </a:lnSpc>
              <a:buClrTx/>
              <a:buSzTx/>
            </a:pPr>
            <a:r>
              <a:rPr lang="en-US" sz="1500">
                <a:solidFill>
                  <a:srgbClr val="080808"/>
                </a:solidFill>
                <a:latin typeface="Tahoma" pitchFamily="34" charset="0"/>
                <a:ea typeface="ＭＳ Ｐゴシック" charset="-128"/>
              </a:rPr>
              <a:t>(e.g., FAST)</a:t>
            </a:r>
          </a:p>
        </p:txBody>
      </p:sp>
      <p:sp>
        <p:nvSpPr>
          <p:cNvPr id="323593" name="Text Box 9"/>
          <p:cNvSpPr txBox="1">
            <a:spLocks noChangeArrowheads="1"/>
          </p:cNvSpPr>
          <p:nvPr/>
        </p:nvSpPr>
        <p:spPr bwMode="auto">
          <a:xfrm>
            <a:off x="3780237" y="1951170"/>
            <a:ext cx="1599599" cy="1289202"/>
          </a:xfrm>
          <a:prstGeom prst="rect">
            <a:avLst/>
          </a:prstGeom>
          <a:noFill/>
          <a:ln w="9525" algn="ctr">
            <a:noFill/>
            <a:miter lim="800000"/>
            <a:headEnd/>
            <a:tailEnd/>
          </a:ln>
          <a:effectLst/>
        </p:spPr>
        <p:txBody>
          <a:bodyPr lIns="100772" tIns="50387" rIns="100772" bIns="50387">
            <a:spAutoFit/>
          </a:bodyPr>
          <a:lstStyle/>
          <a:p>
            <a:pPr algn="ctr" defTabSz="1007838" eaLnBrk="0">
              <a:lnSpc>
                <a:spcPct val="100000"/>
              </a:lnSpc>
              <a:buClrTx/>
              <a:buSzTx/>
              <a:defRPr/>
            </a:pPr>
            <a:r>
              <a:rPr lang="en-US" sz="1500" dirty="0">
                <a:solidFill>
                  <a:srgbClr val="080808"/>
                </a:solidFill>
                <a:latin typeface="Tahoma" pitchFamily="34" charset="0"/>
                <a:ea typeface="ＭＳ Ｐゴシック" charset="-128"/>
              </a:rPr>
              <a:t>Software Simulation: Parallel</a:t>
            </a:r>
          </a:p>
          <a:p>
            <a:pPr algn="ctr" defTabSz="1007838" eaLnBrk="0">
              <a:lnSpc>
                <a:spcPct val="100000"/>
              </a:lnSpc>
              <a:buClrTx/>
              <a:buSzTx/>
              <a:defRPr/>
            </a:pPr>
            <a:r>
              <a:rPr lang="en-US" sz="1500" dirty="0">
                <a:solidFill>
                  <a:srgbClr val="080808"/>
                </a:solidFill>
                <a:latin typeface="Tahoma" pitchFamily="34" charset="0"/>
                <a:ea typeface="ＭＳ Ｐゴシック" charset="-128"/>
              </a:rPr>
              <a:t>(e.g., </a:t>
            </a:r>
            <a:r>
              <a:rPr lang="en-US" sz="1500" dirty="0">
                <a:solidFill>
                  <a:srgbClr val="080808"/>
                </a:solidFill>
                <a:effectLst>
                  <a:outerShdw blurRad="38100" dist="38100" dir="2700000" algn="tl">
                    <a:srgbClr val="C0C0C0"/>
                  </a:outerShdw>
                </a:effectLst>
                <a:latin typeface="Tahoma" pitchFamily="34" charset="0"/>
                <a:ea typeface="ＭＳ Ｐゴシック" charset="-128"/>
              </a:rPr>
              <a:t>Manifold</a:t>
            </a:r>
            <a:r>
              <a:rPr lang="en-US" sz="1500" dirty="0">
                <a:solidFill>
                  <a:srgbClr val="080808"/>
                </a:solidFill>
                <a:latin typeface="Tahoma" pitchFamily="34" charset="0"/>
                <a:ea typeface="ＭＳ Ｐゴシック" charset="-128"/>
              </a:rPr>
              <a:t>, </a:t>
            </a:r>
            <a:r>
              <a:rPr lang="en-US" sz="1500" dirty="0" err="1">
                <a:solidFill>
                  <a:srgbClr val="080808"/>
                </a:solidFill>
                <a:latin typeface="Tahoma" pitchFamily="34" charset="0"/>
                <a:ea typeface="ＭＳ Ｐゴシック" charset="-128"/>
              </a:rPr>
              <a:t>COTSon</a:t>
            </a:r>
            <a:r>
              <a:rPr lang="en-US" sz="1500" dirty="0">
                <a:solidFill>
                  <a:srgbClr val="080808"/>
                </a:solidFill>
                <a:latin typeface="Tahoma" pitchFamily="34" charset="0"/>
                <a:ea typeface="ＭＳ Ｐゴシック" charset="-128"/>
              </a:rPr>
              <a:t>)</a:t>
            </a:r>
          </a:p>
        </p:txBody>
      </p:sp>
      <p:sp>
        <p:nvSpPr>
          <p:cNvPr id="323594" name="AutoShape 10"/>
          <p:cNvSpPr>
            <a:spLocks noChangeArrowheads="1"/>
          </p:cNvSpPr>
          <p:nvPr/>
        </p:nvSpPr>
        <p:spPr bwMode="auto">
          <a:xfrm>
            <a:off x="4368271" y="1615184"/>
            <a:ext cx="344772" cy="374484"/>
          </a:xfrm>
          <a:prstGeom prst="diamond">
            <a:avLst/>
          </a:prstGeom>
          <a:solidFill>
            <a:srgbClr val="800000"/>
          </a:solidFill>
          <a:ln w="9525">
            <a:solidFill>
              <a:srgbClr val="800000"/>
            </a:solidFill>
            <a:miter lim="800000"/>
            <a:headEnd/>
            <a:tailEnd/>
          </a:ln>
        </p:spPr>
        <p:txBody>
          <a:bodyPr wrap="none" lIns="100772" tIns="50387" rIns="100772" bIns="50387" anchor="ctr"/>
          <a:lstStyle/>
          <a:p>
            <a:pPr algn="ctr" defTabSz="1007838" eaLnBrk="0">
              <a:lnSpc>
                <a:spcPct val="100000"/>
              </a:lnSpc>
              <a:buClrTx/>
              <a:buSzTx/>
            </a:pPr>
            <a:endParaRPr lang="en-US" sz="1300">
              <a:solidFill>
                <a:srgbClr val="080808"/>
              </a:solidFill>
              <a:latin typeface="Tahoma" pitchFamily="34" charset="0"/>
              <a:ea typeface="ＭＳ Ｐゴシック" charset="-128"/>
            </a:endParaRPr>
          </a:p>
        </p:txBody>
      </p:sp>
      <p:sp>
        <p:nvSpPr>
          <p:cNvPr id="26636" name="Text Box 11"/>
          <p:cNvSpPr txBox="1">
            <a:spLocks noChangeArrowheads="1"/>
          </p:cNvSpPr>
          <p:nvPr/>
        </p:nvSpPr>
        <p:spPr bwMode="auto">
          <a:xfrm>
            <a:off x="7980495" y="1111203"/>
            <a:ext cx="2100130" cy="503978"/>
          </a:xfrm>
          <a:prstGeom prst="rect">
            <a:avLst/>
          </a:prstGeom>
          <a:noFill/>
          <a:ln w="9525">
            <a:noFill/>
            <a:miter lim="800000"/>
            <a:headEnd/>
            <a:tailEnd/>
          </a:ln>
        </p:spPr>
        <p:txBody>
          <a:bodyPr lIns="100772" tIns="50387" rIns="100772" bIns="50387">
            <a:spAutoFit/>
          </a:bodyPr>
          <a:lstStyle/>
          <a:p>
            <a:pPr algn="ctr" defTabSz="1007838" eaLnBrk="0">
              <a:lnSpc>
                <a:spcPct val="100000"/>
              </a:lnSpc>
              <a:buClrTx/>
              <a:buSzTx/>
            </a:pPr>
            <a:r>
              <a:rPr lang="en-US" sz="1300" i="1">
                <a:solidFill>
                  <a:srgbClr val="080808"/>
                </a:solidFill>
                <a:latin typeface="Tahoma" pitchFamily="34" charset="0"/>
                <a:ea typeface="ＭＳ Ｐゴシック" charset="-128"/>
              </a:rPr>
              <a:t>Highest performance</a:t>
            </a:r>
          </a:p>
          <a:p>
            <a:pPr algn="ctr" defTabSz="1007838" eaLnBrk="0">
              <a:lnSpc>
                <a:spcPct val="100000"/>
              </a:lnSpc>
              <a:buClrTx/>
              <a:buSzTx/>
            </a:pPr>
            <a:r>
              <a:rPr lang="en-US" sz="1300" i="1">
                <a:solidFill>
                  <a:srgbClr val="080808"/>
                </a:solidFill>
                <a:latin typeface="Tahoma" pitchFamily="34" charset="0"/>
                <a:ea typeface="ＭＳ Ｐゴシック" charset="-128"/>
              </a:rPr>
              <a:t>Highest cost</a:t>
            </a:r>
          </a:p>
        </p:txBody>
      </p:sp>
      <p:sp>
        <p:nvSpPr>
          <p:cNvPr id="26637" name="Text Box 12"/>
          <p:cNvSpPr txBox="1">
            <a:spLocks noChangeArrowheads="1"/>
          </p:cNvSpPr>
          <p:nvPr/>
        </p:nvSpPr>
        <p:spPr bwMode="auto">
          <a:xfrm>
            <a:off x="0" y="1207448"/>
            <a:ext cx="2100130" cy="503978"/>
          </a:xfrm>
          <a:prstGeom prst="rect">
            <a:avLst/>
          </a:prstGeom>
          <a:noFill/>
          <a:ln w="9525">
            <a:noFill/>
            <a:miter lim="800000"/>
            <a:headEnd/>
            <a:tailEnd/>
          </a:ln>
        </p:spPr>
        <p:txBody>
          <a:bodyPr lIns="100772" tIns="50387" rIns="100772" bIns="50387">
            <a:spAutoFit/>
          </a:bodyPr>
          <a:lstStyle/>
          <a:p>
            <a:pPr algn="ctr" defTabSz="1007838" eaLnBrk="0">
              <a:lnSpc>
                <a:spcPct val="100000"/>
              </a:lnSpc>
              <a:buClrTx/>
              <a:buSzTx/>
            </a:pPr>
            <a:r>
              <a:rPr lang="en-US" sz="1300" i="1">
                <a:solidFill>
                  <a:srgbClr val="080808"/>
                </a:solidFill>
                <a:latin typeface="Tahoma" pitchFamily="34" charset="0"/>
                <a:ea typeface="ＭＳ Ｐゴシック" charset="-128"/>
              </a:rPr>
              <a:t>Lowest performance</a:t>
            </a:r>
          </a:p>
          <a:p>
            <a:pPr algn="ctr" defTabSz="1007838" eaLnBrk="0">
              <a:lnSpc>
                <a:spcPct val="100000"/>
              </a:lnSpc>
              <a:buClrTx/>
              <a:buSzTx/>
            </a:pPr>
            <a:r>
              <a:rPr lang="en-US" sz="1300" i="1">
                <a:solidFill>
                  <a:srgbClr val="080808"/>
                </a:solidFill>
                <a:latin typeface="Tahoma" pitchFamily="34" charset="0"/>
                <a:ea typeface="ＭＳ Ｐゴシック" charset="-128"/>
              </a:rPr>
              <a:t>Lowest cost</a:t>
            </a:r>
          </a:p>
        </p:txBody>
      </p:sp>
      <p:sp>
        <p:nvSpPr>
          <p:cNvPr id="16" name="Content Placeholder 2"/>
          <p:cNvSpPr txBox="1">
            <a:spLocks/>
          </p:cNvSpPr>
          <p:nvPr/>
        </p:nvSpPr>
        <p:spPr bwMode="auto">
          <a:xfrm>
            <a:off x="371276" y="3398607"/>
            <a:ext cx="9382331" cy="1005206"/>
          </a:xfrm>
          <a:prstGeom prst="rect">
            <a:avLst/>
          </a:prstGeom>
          <a:noFill/>
          <a:ln w="9525">
            <a:noFill/>
            <a:miter lim="800000"/>
            <a:headEnd/>
            <a:tailEnd/>
          </a:ln>
          <a:effectLst/>
        </p:spPr>
        <p:txBody>
          <a:bodyPr vert="horz" wrap="square" lIns="100772" tIns="50387" rIns="100772" bIns="50387" numCol="1" anchor="t" anchorCtr="0" compatLnSpc="1">
            <a:prstTxWarp prst="textNoShape">
              <a:avLst/>
            </a:prstTxWarp>
          </a:bodyPr>
          <a:lstStyle/>
          <a:p>
            <a:pPr marL="194200" indent="-194200" defTabSz="1007734" eaLnBrk="0">
              <a:lnSpc>
                <a:spcPct val="100000"/>
              </a:lnSpc>
              <a:spcBef>
                <a:spcPct val="20000"/>
              </a:spcBef>
              <a:buSzPct val="65000"/>
              <a:buFont typeface="Wingdings" pitchFamily="2" charset="2"/>
              <a:buChar char="n"/>
              <a:defRPr/>
            </a:pPr>
            <a:r>
              <a:rPr lang="en-US" sz="2600" kern="0" dirty="0">
                <a:solidFill>
                  <a:srgbClr val="080808"/>
                </a:solidFill>
                <a:latin typeface="Tahoma"/>
                <a:ea typeface="ＭＳ Ｐゴシック" charset="-128"/>
              </a:rPr>
              <a:t>Simple Premise: Use parallel machines to simulate/emulate parallel machines</a:t>
            </a:r>
          </a:p>
        </p:txBody>
      </p:sp>
      <p:sp>
        <p:nvSpPr>
          <p:cNvPr id="18" name="Slide Number Placeholder 1"/>
          <p:cNvSpPr txBox="1">
            <a:spLocks noGrp="1"/>
          </p:cNvSpPr>
          <p:nvPr/>
        </p:nvSpPr>
        <p:spPr bwMode="auto">
          <a:xfrm>
            <a:off x="9443588" y="7288265"/>
            <a:ext cx="637039" cy="271413"/>
          </a:xfrm>
          <a:prstGeom prst="rect">
            <a:avLst/>
          </a:prstGeom>
          <a:noFill/>
          <a:ln w="9525">
            <a:noFill/>
            <a:miter lim="800000"/>
            <a:headEnd/>
            <a:tailEnd/>
          </a:ln>
        </p:spPr>
        <p:txBody>
          <a:bodyPr wrap="square" lIns="100772" tIns="50387" rIns="100772" bIns="50387">
            <a:spAutoFit/>
          </a:bodyPr>
          <a:lstStyle/>
          <a:p>
            <a:pPr algn="r" defTabSz="1007838" eaLnBrk="0">
              <a:lnSpc>
                <a:spcPct val="100000"/>
              </a:lnSpc>
              <a:buClrTx/>
              <a:buSzTx/>
            </a:pPr>
            <a:fld id="{644C7418-DC1C-4619-A5FC-8F0FCE3AFA75}" type="slidenum">
              <a:rPr lang="en-US" sz="1100" b="1">
                <a:solidFill>
                  <a:srgbClr val="FFFFFF"/>
                </a:solidFill>
                <a:latin typeface="Tahoma" pitchFamily="34" charset="0"/>
                <a:ea typeface="ＭＳ Ｐゴシック" charset="-128"/>
              </a:rPr>
              <a:pPr algn="r" defTabSz="1007838" eaLnBrk="0">
                <a:lnSpc>
                  <a:spcPct val="100000"/>
                </a:lnSpc>
                <a:buClrTx/>
                <a:buSzTx/>
              </a:pPr>
              <a:t>5</a:t>
            </a:fld>
            <a:endParaRPr lang="en-US" sz="1100" b="1" dirty="0">
              <a:solidFill>
                <a:srgbClr val="FFFFFF"/>
              </a:solidFill>
              <a:latin typeface="Tahoma" pitchFamily="34" charset="0"/>
              <a:ea typeface="ＭＳ Ｐゴシック" charset="-128"/>
            </a:endParaRPr>
          </a:p>
        </p:txBody>
      </p:sp>
    </p:spTree>
    <p:extLst>
      <p:ext uri="{BB962C8B-B14F-4D97-AF65-F5344CB8AC3E}">
        <p14:creationId xmlns:p14="http://schemas.microsoft.com/office/powerpoint/2010/main" val="1630119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3593"/>
                                        </p:tgtEl>
                                        <p:attrNameLst>
                                          <p:attrName>style.visibility</p:attrName>
                                        </p:attrNameLst>
                                      </p:cBhvr>
                                      <p:to>
                                        <p:strVal val="visible"/>
                                      </p:to>
                                    </p:set>
                                    <p:animEffect transition="in" filter="dissolve">
                                      <p:cBhvr>
                                        <p:cTn id="7" dur="500"/>
                                        <p:tgtEl>
                                          <p:spTgt spid="32359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3594"/>
                                        </p:tgtEl>
                                        <p:attrNameLst>
                                          <p:attrName>style.visibility</p:attrName>
                                        </p:attrNameLst>
                                      </p:cBhvr>
                                      <p:to>
                                        <p:strVal val="visible"/>
                                      </p:to>
                                    </p:set>
                                    <p:animEffect transition="in" filter="dissolve">
                                      <p:cBhvr>
                                        <p:cTn id="10" dur="500"/>
                                        <p:tgtEl>
                                          <p:spTgt spid="32359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23588">
                                            <p:txEl>
                                              <p:pRg st="0" end="0"/>
                                            </p:txEl>
                                          </p:spTgt>
                                        </p:tgtEl>
                                        <p:attrNameLst>
                                          <p:attrName>style.visibility</p:attrName>
                                        </p:attrNameLst>
                                      </p:cBhvr>
                                      <p:to>
                                        <p:strVal val="visible"/>
                                      </p:to>
                                    </p:set>
                                    <p:animEffect transition="in" filter="dissolve">
                                      <p:cBhvr>
                                        <p:cTn id="18" dur="500"/>
                                        <p:tgtEl>
                                          <p:spTgt spid="323588">
                                            <p:txEl>
                                              <p:pRg st="0" end="0"/>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23588">
                                            <p:txEl>
                                              <p:pRg st="1" end="1"/>
                                            </p:txEl>
                                          </p:spTgt>
                                        </p:tgtEl>
                                        <p:attrNameLst>
                                          <p:attrName>style.visibility</p:attrName>
                                        </p:attrNameLst>
                                      </p:cBhvr>
                                      <p:to>
                                        <p:strVal val="visible"/>
                                      </p:to>
                                    </p:set>
                                    <p:animEffect transition="in" filter="dissolve">
                                      <p:cBhvr>
                                        <p:cTn id="21" dur="500"/>
                                        <p:tgtEl>
                                          <p:spTgt spid="323588">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3588">
                                            <p:txEl>
                                              <p:pRg st="2" end="2"/>
                                            </p:txEl>
                                          </p:spTgt>
                                        </p:tgtEl>
                                        <p:attrNameLst>
                                          <p:attrName>style.visibility</p:attrName>
                                        </p:attrNameLst>
                                      </p:cBhvr>
                                      <p:to>
                                        <p:strVal val="visible"/>
                                      </p:to>
                                    </p:set>
                                    <p:animEffect transition="in" filter="dissolve">
                                      <p:cBhvr>
                                        <p:cTn id="24" dur="500"/>
                                        <p:tgtEl>
                                          <p:spTgt spid="32358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23588">
                                            <p:txEl>
                                              <p:pRg st="3" end="3"/>
                                            </p:txEl>
                                          </p:spTgt>
                                        </p:tgtEl>
                                        <p:attrNameLst>
                                          <p:attrName>style.visibility</p:attrName>
                                        </p:attrNameLst>
                                      </p:cBhvr>
                                      <p:to>
                                        <p:strVal val="visible"/>
                                      </p:to>
                                    </p:set>
                                    <p:animEffect transition="in" filter="dissolve">
                                      <p:cBhvr>
                                        <p:cTn id="29" dur="500"/>
                                        <p:tgtEl>
                                          <p:spTgt spid="32358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build="p"/>
      <p:bldP spid="323593" grpId="0"/>
      <p:bldP spid="323594" grpId="0"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QSim API: Timer Interrupt</a:t>
            </a:r>
            <a:endParaRPr>
              <a:solidFill>
                <a:srgbClr val="FFFFFF"/>
              </a:solidFill>
              <a:latin typeface="Tahoma"/>
            </a:endParaRPr>
          </a:p>
        </p:txBody>
      </p:sp>
      <p:sp>
        <p:nvSpPr>
          <p:cNvPr id="142" name="CustomShape 2"/>
          <p:cNvSpPr/>
          <p:nvPr/>
        </p:nvSpPr>
        <p:spPr>
          <a:xfrm>
            <a:off x="274320" y="1554480"/>
            <a:ext cx="7863480" cy="345960"/>
          </a:xfrm>
          <a:prstGeom prst="rect">
            <a:avLst/>
          </a:prstGeom>
          <a:noFill/>
          <a:ln>
            <a:noFill/>
          </a:ln>
        </p:spPr>
      </p:sp>
      <p:sp>
        <p:nvSpPr>
          <p:cNvPr id="143" name="CustomShape 3"/>
          <p:cNvSpPr/>
          <p:nvPr/>
        </p:nvSpPr>
        <p:spPr>
          <a:xfrm>
            <a:off x="388440" y="1097280"/>
            <a:ext cx="9372600" cy="2638800"/>
          </a:xfrm>
          <a:prstGeom prst="rect">
            <a:avLst/>
          </a:prstGeom>
          <a:noFill/>
          <a:ln>
            <a:noFill/>
          </a:ln>
        </p:spPr>
        <p:txBody>
          <a:bodyPr wrap="none" lIns="90000" tIns="45000" rIns="90000" bIns="45000"/>
          <a:lstStyle/>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000" dirty="0">
                <a:solidFill>
                  <a:srgbClr val="000000"/>
                </a:solidFill>
                <a:latin typeface="Arial"/>
                <a:ea typeface="DejaVu Sans"/>
              </a:rPr>
              <a:t>Information about time not communicated back to </a:t>
            </a:r>
            <a:r>
              <a:rPr lang="en-US" sz="2000" dirty="0" err="1">
                <a:solidFill>
                  <a:srgbClr val="000000"/>
                </a:solidFill>
                <a:latin typeface="Arial"/>
                <a:ea typeface="DejaVu Sans"/>
              </a:rPr>
              <a:t>QSim</a:t>
            </a:r>
            <a:r>
              <a:rPr lang="en-US" sz="2000" dirty="0">
                <a:solidFill>
                  <a:srgbClr val="000000"/>
                </a:solidFill>
                <a:latin typeface="Arial"/>
                <a:ea typeface="DejaVu Sans"/>
              </a:rPr>
              <a:t> from the timing model.</a:t>
            </a:r>
            <a:endParaRPr sz="2000"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dirty="0">
                <a:solidFill>
                  <a:srgbClr val="000000"/>
                </a:solidFill>
                <a:latin typeface="Arial"/>
                <a:ea typeface="DejaVu Sans"/>
              </a:rPr>
              <a:t>Periodic interrupts simulating PIT events are the only timing information that </a:t>
            </a:r>
            <a:r>
              <a:rPr lang="en-US" dirty="0" smtClean="0">
                <a:solidFill>
                  <a:srgbClr val="000000"/>
                </a:solidFill>
                <a:latin typeface="Arial"/>
                <a:ea typeface="DejaVu Sans"/>
              </a:rPr>
              <a:t>reaches</a:t>
            </a:r>
            <a:br>
              <a:rPr lang="en-US" dirty="0" smtClean="0">
                <a:solidFill>
                  <a:srgbClr val="000000"/>
                </a:solidFill>
                <a:latin typeface="Arial"/>
                <a:ea typeface="DejaVu Sans"/>
              </a:rPr>
            </a:br>
            <a:r>
              <a:rPr lang="en-US" dirty="0" smtClean="0">
                <a:solidFill>
                  <a:srgbClr val="000000"/>
                </a:solidFill>
                <a:latin typeface="Arial"/>
                <a:ea typeface="DejaVu Sans"/>
              </a:rPr>
              <a:t>the </a:t>
            </a:r>
            <a:r>
              <a:rPr lang="en-US" dirty="0">
                <a:solidFill>
                  <a:srgbClr val="000000"/>
                </a:solidFill>
                <a:latin typeface="Arial"/>
                <a:ea typeface="DejaVu Sans"/>
              </a:rPr>
              <a:t>OS.</a:t>
            </a:r>
            <a:endParaRPr dirty="0">
              <a:solidFill>
                <a:srgbClr val="000000"/>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dirty="0" err="1">
                <a:solidFill>
                  <a:srgbClr val="000000"/>
                </a:solidFill>
                <a:latin typeface="Courier New"/>
                <a:ea typeface="DejaVu Sans"/>
              </a:rPr>
              <a:t>OSDomain</a:t>
            </a:r>
            <a:r>
              <a:rPr lang="en-US" dirty="0">
                <a:solidFill>
                  <a:srgbClr val="000000"/>
                </a:solidFill>
                <a:latin typeface="Courier New"/>
                <a:ea typeface="DejaVu Sans"/>
              </a:rPr>
              <a:t>::</a:t>
            </a:r>
            <a:r>
              <a:rPr lang="en-US" dirty="0" err="1">
                <a:solidFill>
                  <a:srgbClr val="000000"/>
                </a:solidFill>
                <a:latin typeface="Courier New"/>
                <a:ea typeface="DejaVu Sans"/>
              </a:rPr>
              <a:t>timer_interrupt</a:t>
            </a:r>
            <a:r>
              <a:rPr lang="en-US" dirty="0">
                <a:solidFill>
                  <a:srgbClr val="000000"/>
                </a:solidFill>
                <a:latin typeface="Courier New"/>
                <a:ea typeface="DejaVu Sans"/>
              </a:rPr>
              <a:t>() </a:t>
            </a:r>
            <a:r>
              <a:rPr lang="en-US" dirty="0">
                <a:solidFill>
                  <a:srgbClr val="000000"/>
                </a:solidFill>
                <a:latin typeface="Arial"/>
                <a:ea typeface="DejaVu Sans"/>
              </a:rPr>
              <a:t>must be called periodically (~1-10ms to </a:t>
            </a:r>
            <a:r>
              <a:rPr lang="en-US" dirty="0" err="1">
                <a:solidFill>
                  <a:srgbClr val="000000"/>
                </a:solidFill>
                <a:latin typeface="Arial"/>
                <a:ea typeface="DejaVu Sans"/>
              </a:rPr>
              <a:t>sim</a:t>
            </a:r>
            <a:r>
              <a:rPr lang="en-US" dirty="0">
                <a:solidFill>
                  <a:srgbClr val="000000"/>
                </a:solidFill>
                <a:latin typeface="Arial"/>
                <a:ea typeface="DejaVu Sans"/>
              </a:rPr>
              <a:t> </a:t>
            </a:r>
            <a:r>
              <a:rPr lang="en-US" dirty="0" smtClean="0">
                <a:solidFill>
                  <a:srgbClr val="000000"/>
                </a:solidFill>
                <a:latin typeface="Arial"/>
                <a:ea typeface="DejaVu Sans"/>
              </a:rPr>
              <a:t/>
            </a:r>
            <a:br>
              <a:rPr lang="en-US" dirty="0" smtClean="0">
                <a:solidFill>
                  <a:srgbClr val="000000"/>
                </a:solidFill>
                <a:latin typeface="Arial"/>
                <a:ea typeface="DejaVu Sans"/>
              </a:rPr>
            </a:br>
            <a:r>
              <a:rPr lang="en-US" dirty="0" smtClean="0">
                <a:solidFill>
                  <a:srgbClr val="000000"/>
                </a:solidFill>
                <a:latin typeface="Arial"/>
                <a:ea typeface="DejaVu Sans"/>
              </a:rPr>
              <a:t>time</a:t>
            </a:r>
            <a:r>
              <a:rPr lang="en-US" dirty="0">
                <a:solidFill>
                  <a:srgbClr val="000000"/>
                </a:solidFill>
                <a:latin typeface="Arial"/>
                <a:ea typeface="DejaVu Sans"/>
              </a:rPr>
              <a:t>) for the entire </a:t>
            </a:r>
            <a:r>
              <a:rPr lang="en-US" dirty="0" err="1">
                <a:solidFill>
                  <a:srgbClr val="000000"/>
                </a:solidFill>
                <a:latin typeface="Courier New"/>
                <a:ea typeface="DejaVu Sans"/>
              </a:rPr>
              <a:t>OSDomain</a:t>
            </a:r>
            <a:endParaRPr dirty="0">
              <a:solidFill>
                <a:srgbClr val="000000"/>
              </a:solidFill>
              <a:latin typeface="Tahoma"/>
            </a:endParaRPr>
          </a:p>
          <a:p>
            <a:pPr marL="342900" indent="-342900" defTabSz="914400" fontAlgn="auto" hangingPunct="1">
              <a:lnSpc>
                <a:spcPct val="100000"/>
              </a:lnSpc>
              <a:spcBef>
                <a:spcPts val="600"/>
              </a:spcBef>
              <a:spcAft>
                <a:spcPts val="0"/>
              </a:spcAft>
              <a:buClrTx/>
              <a:buSzPct val="80000"/>
              <a:buFont typeface="Wingdings" panose="05000000000000000000" pitchFamily="2" charset="2"/>
              <a:buChar char="§"/>
            </a:pPr>
            <a:r>
              <a:rPr lang="en-US" sz="2000" dirty="0">
                <a:solidFill>
                  <a:srgbClr val="000000"/>
                </a:solidFill>
                <a:latin typeface="Arial"/>
                <a:ea typeface="DejaVu Sans"/>
              </a:rPr>
              <a:t>Not setting the timer interrupt leads to scheduled threads never running.</a:t>
            </a:r>
            <a:endParaRPr sz="2000" dirty="0">
              <a:solidFill>
                <a:srgbClr val="000000"/>
              </a:solidFill>
              <a:latin typeface="Tahoma"/>
            </a:endParaRPr>
          </a:p>
        </p:txBody>
      </p:sp>
      <p:pic>
        <p:nvPicPr>
          <p:cNvPr id="144" name="Picture 125"/>
          <p:cNvPicPr/>
          <p:nvPr/>
        </p:nvPicPr>
        <p:blipFill>
          <a:blip r:embed="rId2"/>
          <a:stretch>
            <a:fillRect/>
          </a:stretch>
        </p:blipFill>
        <p:spPr>
          <a:xfrm>
            <a:off x="5303879" y="3121931"/>
            <a:ext cx="4776745" cy="3477306"/>
          </a:xfrm>
          <a:prstGeom prst="rect">
            <a:avLst/>
          </a:prstGeom>
          <a:ln>
            <a:noFill/>
          </a:ln>
        </p:spPr>
      </p:pic>
      <p:pic>
        <p:nvPicPr>
          <p:cNvPr id="145" name="Picture 126"/>
          <p:cNvPicPr/>
          <p:nvPr/>
        </p:nvPicPr>
        <p:blipFill>
          <a:blip r:embed="rId3"/>
          <a:stretch>
            <a:fillRect/>
          </a:stretch>
        </p:blipFill>
        <p:spPr>
          <a:xfrm>
            <a:off x="0" y="3120797"/>
            <a:ext cx="5078595" cy="3478440"/>
          </a:xfrm>
          <a:prstGeom prst="rect">
            <a:avLst/>
          </a:prstGeom>
          <a:ln>
            <a:noFill/>
          </a:ln>
        </p:spPr>
      </p:pic>
      <p:pic>
        <p:nvPicPr>
          <p:cNvPr id="7" name="Picture 2" descr="\\ad.gatech.edu\ecefs$\users\students\gth779e\Profile\Desktop\lege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4217" y="6717051"/>
            <a:ext cx="2131536" cy="3032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50</a:t>
            </a:fld>
            <a:endParaRPr lang="en-US"/>
          </a:p>
        </p:txBody>
      </p:sp>
    </p:spTree>
    <p:extLst>
      <p:ext uri="{BB962C8B-B14F-4D97-AF65-F5344CB8AC3E}">
        <p14:creationId xmlns:p14="http://schemas.microsoft.com/office/powerpoint/2010/main" val="27590355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QSim API: Simple Sample Program</a:t>
            </a:r>
            <a:endParaRPr>
              <a:solidFill>
                <a:srgbClr val="FFFFFF"/>
              </a:solidFill>
              <a:latin typeface="Tahoma"/>
            </a:endParaRPr>
          </a:p>
        </p:txBody>
      </p:sp>
      <p:sp>
        <p:nvSpPr>
          <p:cNvPr id="147" name="CustomShape 2"/>
          <p:cNvSpPr/>
          <p:nvPr/>
        </p:nvSpPr>
        <p:spPr>
          <a:xfrm>
            <a:off x="274320" y="1554480"/>
            <a:ext cx="7863480" cy="345960"/>
          </a:xfrm>
          <a:prstGeom prst="rect">
            <a:avLst/>
          </a:prstGeom>
          <a:noFill/>
          <a:ln>
            <a:noFill/>
          </a:ln>
        </p:spPr>
      </p:sp>
      <p:sp>
        <p:nvSpPr>
          <p:cNvPr id="148" name="CustomShape 3"/>
          <p:cNvSpPr/>
          <p:nvPr/>
        </p:nvSpPr>
        <p:spPr>
          <a:xfrm>
            <a:off x="388440" y="1097279"/>
            <a:ext cx="9212400" cy="5959157"/>
          </a:xfrm>
          <a:prstGeom prst="rect">
            <a:avLst/>
          </a:prstGeom>
          <a:ln/>
        </p:spPr>
        <p:style>
          <a:lnRef idx="2">
            <a:schemeClr val="accent1"/>
          </a:lnRef>
          <a:fillRef idx="1">
            <a:schemeClr val="lt1"/>
          </a:fillRef>
          <a:effectRef idx="0">
            <a:schemeClr val="accent1"/>
          </a:effectRef>
          <a:fontRef idx="minor">
            <a:schemeClr val="dk1"/>
          </a:fontRef>
        </p:style>
        <p:txBody>
          <a:bodyPr wrap="none" lIns="90000" tIns="45000" rIns="90000" bIns="45000"/>
          <a:lstStyle/>
          <a:p>
            <a:pPr defTabSz="914400" fontAlgn="auto" hangingPunct="1">
              <a:lnSpc>
                <a:spcPct val="100000"/>
              </a:lnSpc>
              <a:spcBef>
                <a:spcPts val="0"/>
              </a:spcBef>
              <a:spcAft>
                <a:spcPts val="0"/>
              </a:spcAft>
              <a:buClrTx/>
              <a:buSzTx/>
              <a:buFontTx/>
              <a:buNone/>
            </a:pPr>
            <a:r>
              <a:rPr lang="en-US" sz="1600" b="1" dirty="0">
                <a:solidFill>
                  <a:srgbClr val="00B050"/>
                </a:solidFill>
                <a:latin typeface="Courier New"/>
                <a:ea typeface="DejaVu Sans"/>
              </a:rPr>
              <a:t>class</a:t>
            </a:r>
            <a:r>
              <a:rPr lang="en-US" sz="1600" dirty="0">
                <a:solidFill>
                  <a:srgbClr val="003366"/>
                </a:solidFill>
                <a:latin typeface="Courier New"/>
                <a:ea typeface="DejaVu Sans"/>
              </a:rPr>
              <a:t> </a:t>
            </a:r>
            <a:r>
              <a:rPr lang="en-US" sz="1600" dirty="0" err="1">
                <a:solidFill>
                  <a:srgbClr val="003366"/>
                </a:solidFill>
                <a:latin typeface="Courier New"/>
                <a:ea typeface="DejaVu Sans"/>
              </a:rPr>
              <a:t>TraceWriter</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r>
              <a:rPr lang="en-US" sz="1600" b="1" dirty="0">
                <a:solidFill>
                  <a:srgbClr val="C00000"/>
                </a:solidFill>
                <a:latin typeface="Courier New"/>
                <a:ea typeface="DejaVu Sans"/>
              </a:rPr>
              <a:t>private</a:t>
            </a:r>
            <a:r>
              <a:rPr lang="en-US" sz="1600" dirty="0">
                <a:solidFill>
                  <a:srgbClr val="003366"/>
                </a:solidFill>
                <a:latin typeface="Courier New"/>
                <a:ea typeface="DejaVu Sans"/>
              </a:rPr>
              <a:t>: </a:t>
            </a:r>
            <a:r>
              <a:rPr lang="en-US" sz="1600" dirty="0" err="1">
                <a:solidFill>
                  <a:srgbClr val="003366"/>
                </a:solidFill>
                <a:latin typeface="Courier New"/>
                <a:ea typeface="DejaVu Sans"/>
              </a:rPr>
              <a:t>OSDomain</a:t>
            </a:r>
            <a:r>
              <a:rPr lang="en-US" sz="1600" dirty="0">
                <a:solidFill>
                  <a:srgbClr val="003366"/>
                </a:solidFill>
                <a:latin typeface="Courier New"/>
                <a:ea typeface="DejaVu Sans"/>
              </a:rPr>
              <a:t> &amp;</a:t>
            </a:r>
            <a:r>
              <a:rPr lang="en-US" sz="1600" dirty="0" err="1">
                <a:solidFill>
                  <a:srgbClr val="003366"/>
                </a:solidFill>
                <a:latin typeface="Courier New"/>
                <a:ea typeface="DejaVu Sans"/>
              </a:rPr>
              <a:t>osd</a:t>
            </a:r>
            <a:r>
              <a:rPr lang="en-US" sz="1600" dirty="0">
                <a:solidFill>
                  <a:srgbClr val="003366"/>
                </a:solidFill>
                <a:latin typeface="Courier New"/>
                <a:ea typeface="DejaVu Sans"/>
              </a:rPr>
              <a:t>;  </a:t>
            </a:r>
            <a:r>
              <a:rPr lang="en-US" sz="1600" dirty="0" err="1">
                <a:solidFill>
                  <a:srgbClr val="003366"/>
                </a:solidFill>
                <a:latin typeface="Courier New"/>
                <a:ea typeface="DejaVu Sans"/>
              </a:rPr>
              <a:t>ostream</a:t>
            </a:r>
            <a:r>
              <a:rPr lang="en-US" sz="1600" dirty="0">
                <a:solidFill>
                  <a:srgbClr val="003366"/>
                </a:solidFill>
                <a:latin typeface="Courier New"/>
                <a:ea typeface="DejaVu Sans"/>
              </a:rPr>
              <a:t> &amp;</a:t>
            </a:r>
            <a:r>
              <a:rPr lang="en-US" sz="1600" dirty="0" err="1">
                <a:solidFill>
                  <a:srgbClr val="003366"/>
                </a:solidFill>
                <a:latin typeface="Courier New"/>
                <a:ea typeface="DejaVu Sans"/>
              </a:rPr>
              <a:t>trf</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a:solidFill>
                  <a:srgbClr val="C00000"/>
                </a:solidFill>
                <a:latin typeface="Courier New"/>
                <a:ea typeface="DejaVu Sans"/>
              </a:rPr>
              <a:t>public</a:t>
            </a:r>
            <a:r>
              <a:rPr lang="en-US" sz="1600" dirty="0">
                <a:solidFill>
                  <a:srgbClr val="003366"/>
                </a:solidFill>
                <a:latin typeface="Courier New"/>
                <a:ea typeface="DejaVu Sans"/>
              </a:rPr>
              <a:t>:  </a:t>
            </a:r>
            <a:r>
              <a:rPr lang="en-US" sz="1600" dirty="0" err="1">
                <a:solidFill>
                  <a:srgbClr val="003366"/>
                </a:solidFill>
                <a:latin typeface="Courier New"/>
                <a:ea typeface="DejaVu Sans"/>
              </a:rPr>
              <a:t>bool</a:t>
            </a:r>
            <a:r>
              <a:rPr lang="en-US" sz="1600" dirty="0">
                <a:solidFill>
                  <a:srgbClr val="003366"/>
                </a:solidFill>
                <a:latin typeface="Courier New"/>
                <a:ea typeface="DejaVu Sans"/>
              </a:rPr>
              <a:t> done;</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TraceWriter</a:t>
            </a:r>
            <a:r>
              <a:rPr lang="en-US" sz="1600" dirty="0">
                <a:solidFill>
                  <a:srgbClr val="003366"/>
                </a:solidFill>
                <a:latin typeface="Courier New"/>
                <a:ea typeface="DejaVu Sans"/>
              </a:rPr>
              <a:t>(</a:t>
            </a:r>
            <a:r>
              <a:rPr lang="en-US" sz="1600" dirty="0" err="1">
                <a:solidFill>
                  <a:srgbClr val="003366"/>
                </a:solidFill>
                <a:latin typeface="Courier New"/>
                <a:ea typeface="DejaVu Sans"/>
              </a:rPr>
              <a:t>OSDomain</a:t>
            </a:r>
            <a:r>
              <a:rPr lang="en-US" sz="1600" dirty="0">
                <a:solidFill>
                  <a:srgbClr val="003366"/>
                </a:solidFill>
                <a:latin typeface="Courier New"/>
                <a:ea typeface="DejaVu Sans"/>
              </a:rPr>
              <a:t> &amp;</a:t>
            </a:r>
            <a:r>
              <a:rPr lang="en-US" sz="1600" dirty="0" err="1">
                <a:solidFill>
                  <a:srgbClr val="003366"/>
                </a:solidFill>
                <a:latin typeface="Courier New"/>
                <a:ea typeface="DejaVu Sans"/>
              </a:rPr>
              <a:t>osd</a:t>
            </a:r>
            <a:r>
              <a:rPr lang="en-US" sz="1600" dirty="0">
                <a:solidFill>
                  <a:srgbClr val="003366"/>
                </a:solidFill>
                <a:latin typeface="Courier New"/>
                <a:ea typeface="DejaVu Sans"/>
              </a:rPr>
              <a:t>, </a:t>
            </a:r>
            <a:r>
              <a:rPr lang="en-US" sz="1600" dirty="0" err="1">
                <a:solidFill>
                  <a:srgbClr val="003366"/>
                </a:solidFill>
                <a:latin typeface="Courier New"/>
                <a:ea typeface="DejaVu Sans"/>
              </a:rPr>
              <a:t>ostream</a:t>
            </a:r>
            <a:r>
              <a:rPr lang="en-US" sz="1600" dirty="0">
                <a:solidFill>
                  <a:srgbClr val="003366"/>
                </a:solidFill>
                <a:latin typeface="Courier New"/>
                <a:ea typeface="DejaVu Sans"/>
              </a:rPr>
              <a:t> &amp;</a:t>
            </a:r>
            <a:r>
              <a:rPr lang="en-US" sz="1600" dirty="0" err="1">
                <a:solidFill>
                  <a:srgbClr val="003366"/>
                </a:solidFill>
                <a:latin typeface="Courier New"/>
                <a:ea typeface="DejaVu Sans"/>
              </a:rPr>
              <a:t>trf</a:t>
            </a:r>
            <a:r>
              <a:rPr lang="en-US" sz="1600" dirty="0">
                <a:solidFill>
                  <a:srgbClr val="003366"/>
                </a:solidFill>
                <a:latin typeface="Courier New"/>
                <a:ea typeface="DejaVu Sans"/>
              </a:rPr>
              <a:t>) :</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osd</a:t>
            </a:r>
            <a:r>
              <a:rPr lang="en-US" sz="1600" dirty="0">
                <a:solidFill>
                  <a:srgbClr val="003366"/>
                </a:solidFill>
                <a:latin typeface="Courier New"/>
                <a:ea typeface="DejaVu Sans"/>
              </a:rPr>
              <a:t>(</a:t>
            </a:r>
            <a:r>
              <a:rPr lang="en-US" sz="1600" dirty="0" err="1">
                <a:solidFill>
                  <a:srgbClr val="003366"/>
                </a:solidFill>
                <a:latin typeface="Courier New"/>
                <a:ea typeface="DejaVu Sans"/>
              </a:rPr>
              <a:t>osd</a:t>
            </a:r>
            <a:r>
              <a:rPr lang="en-US" sz="1600" dirty="0">
                <a:solidFill>
                  <a:srgbClr val="003366"/>
                </a:solidFill>
                <a:latin typeface="Courier New"/>
                <a:ea typeface="DejaVu Sans"/>
              </a:rPr>
              <a:t>), </a:t>
            </a:r>
            <a:r>
              <a:rPr lang="en-US" sz="1600" dirty="0" err="1">
                <a:solidFill>
                  <a:srgbClr val="003366"/>
                </a:solidFill>
                <a:latin typeface="Courier New"/>
                <a:ea typeface="DejaVu Sans"/>
              </a:rPr>
              <a:t>trf</a:t>
            </a:r>
            <a:r>
              <a:rPr lang="en-US" sz="1600" dirty="0">
                <a:solidFill>
                  <a:srgbClr val="003366"/>
                </a:solidFill>
                <a:latin typeface="Courier New"/>
                <a:ea typeface="DejaVu Sans"/>
              </a:rPr>
              <a:t>(</a:t>
            </a:r>
            <a:r>
              <a:rPr lang="en-US" sz="1600" dirty="0" err="1">
                <a:solidFill>
                  <a:srgbClr val="003366"/>
                </a:solidFill>
                <a:latin typeface="Courier New"/>
                <a:ea typeface="DejaVu Sans"/>
              </a:rPr>
              <a:t>trf</a:t>
            </a:r>
            <a:r>
              <a:rPr lang="en-US" sz="1600" dirty="0">
                <a:solidFill>
                  <a:srgbClr val="003366"/>
                </a:solidFill>
                <a:latin typeface="Courier New"/>
                <a:ea typeface="DejaVu Sans"/>
              </a:rPr>
              <a:t>), done(</a:t>
            </a:r>
            <a:r>
              <a:rPr lang="en-US" sz="1600" b="1" dirty="0">
                <a:solidFill>
                  <a:srgbClr val="FF0066"/>
                </a:solidFill>
                <a:latin typeface="Courier New"/>
                <a:ea typeface="DejaVu Sans"/>
              </a:rPr>
              <a:t>false</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r>
              <a:rPr lang="en-US" sz="1600" dirty="0">
                <a:solidFill>
                  <a:srgbClr val="003366"/>
                </a:solidFill>
                <a:latin typeface="Courier New"/>
                <a:ea typeface="DejaVu Sans"/>
              </a:rPr>
              <a:t> </a:t>
            </a:r>
            <a:r>
              <a:rPr lang="en-US" sz="1600" dirty="0" err="1">
                <a:solidFill>
                  <a:srgbClr val="003366"/>
                </a:solidFill>
                <a:latin typeface="Courier New"/>
                <a:ea typeface="DejaVu Sans"/>
              </a:rPr>
              <a:t>osd.set_inst_cb</a:t>
            </a:r>
            <a:r>
              <a:rPr lang="en-US" sz="1600" dirty="0">
                <a:solidFill>
                  <a:srgbClr val="003366"/>
                </a:solidFill>
                <a:latin typeface="Courier New"/>
                <a:ea typeface="DejaVu Sans"/>
              </a:rPr>
              <a:t>(</a:t>
            </a:r>
            <a:r>
              <a:rPr lang="en-US" sz="1600" b="1" dirty="0">
                <a:solidFill>
                  <a:srgbClr val="C00000"/>
                </a:solidFill>
                <a:latin typeface="Courier New"/>
                <a:ea typeface="DejaVu Sans"/>
              </a:rPr>
              <a:t>this</a:t>
            </a:r>
            <a:r>
              <a:rPr lang="en-US" sz="1600" dirty="0">
                <a:solidFill>
                  <a:srgbClr val="003366"/>
                </a:solidFill>
                <a:latin typeface="Courier New"/>
                <a:ea typeface="DejaVu Sans"/>
              </a:rPr>
              <a:t>, &amp;</a:t>
            </a:r>
            <a:r>
              <a:rPr lang="en-US" sz="1600" dirty="0" err="1">
                <a:solidFill>
                  <a:srgbClr val="003366"/>
                </a:solidFill>
                <a:latin typeface="Courier New"/>
                <a:ea typeface="DejaVu Sans"/>
              </a:rPr>
              <a:t>TraceWriter</a:t>
            </a:r>
            <a:r>
              <a:rPr lang="en-US" sz="1600" dirty="0">
                <a:solidFill>
                  <a:srgbClr val="003366"/>
                </a:solidFill>
                <a:latin typeface="Courier New"/>
                <a:ea typeface="DejaVu Sans"/>
              </a:rPr>
              <a:t>::</a:t>
            </a:r>
            <a:r>
              <a:rPr lang="en-US" sz="1600" dirty="0" err="1">
                <a:solidFill>
                  <a:srgbClr val="003366"/>
                </a:solidFill>
                <a:latin typeface="Courier New"/>
                <a:ea typeface="DejaVu Sans"/>
              </a:rPr>
              <a:t>inst_cb</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osd.set_app_end_cb</a:t>
            </a:r>
            <a:r>
              <a:rPr lang="en-US" sz="1600" dirty="0">
                <a:solidFill>
                  <a:srgbClr val="003366"/>
                </a:solidFill>
                <a:latin typeface="Courier New"/>
                <a:ea typeface="DejaVu Sans"/>
              </a:rPr>
              <a:t>(</a:t>
            </a:r>
            <a:r>
              <a:rPr lang="en-US" sz="1600" b="1" dirty="0">
                <a:solidFill>
                  <a:srgbClr val="C00000"/>
                </a:solidFill>
                <a:latin typeface="Courier New"/>
                <a:ea typeface="DejaVu Sans"/>
              </a:rPr>
              <a:t>this</a:t>
            </a:r>
            <a:r>
              <a:rPr lang="en-US" sz="1600" dirty="0">
                <a:solidFill>
                  <a:srgbClr val="003366"/>
                </a:solidFill>
                <a:latin typeface="Courier New"/>
                <a:ea typeface="DejaVu Sans"/>
              </a:rPr>
              <a:t>, &amp;</a:t>
            </a:r>
            <a:r>
              <a:rPr lang="en-US" sz="1600" dirty="0" err="1">
                <a:solidFill>
                  <a:srgbClr val="003366"/>
                </a:solidFill>
                <a:latin typeface="Courier New"/>
                <a:ea typeface="DejaVu Sans"/>
              </a:rPr>
              <a:t>TraceWriter</a:t>
            </a:r>
            <a:r>
              <a:rPr lang="en-US" sz="1600" dirty="0">
                <a:solidFill>
                  <a:srgbClr val="003366"/>
                </a:solidFill>
                <a:latin typeface="Courier New"/>
                <a:ea typeface="DejaVu Sans"/>
              </a:rPr>
              <a:t>::</a:t>
            </a:r>
            <a:r>
              <a:rPr lang="en-US" sz="1600" dirty="0" err="1">
                <a:solidFill>
                  <a:srgbClr val="003366"/>
                </a:solidFill>
                <a:latin typeface="Courier New"/>
                <a:ea typeface="DejaVu Sans"/>
              </a:rPr>
              <a:t>app_end_cb</a:t>
            </a:r>
            <a:r>
              <a:rPr lang="en-US" sz="1600" dirty="0">
                <a:solidFill>
                  <a:srgbClr val="003366"/>
                </a:solidFill>
                <a:latin typeface="Courier New"/>
                <a:ea typeface="DejaVu Sans"/>
              </a:rPr>
              <a:t>);</a:t>
            </a:r>
            <a:r>
              <a:rPr lang="en-US" sz="1600" dirty="0">
                <a:solidFill>
                  <a:srgbClr val="FFFFFF">
                    <a:lumMod val="75000"/>
                  </a:srgbClr>
                </a:solidFill>
                <a:latin typeface="Courier New"/>
                <a:ea typeface="DejaVu Sans"/>
              </a:rPr>
              <a:t> }</a:t>
            </a:r>
            <a:endParaRPr dirty="0">
              <a:solidFill>
                <a:srgbClr val="FFFFFF">
                  <a:lumMod val="75000"/>
                </a:srgbClr>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a:solidFill>
                  <a:srgbClr val="00B050"/>
                </a:solidFill>
                <a:latin typeface="Courier New"/>
                <a:ea typeface="DejaVu Sans"/>
              </a:rPr>
              <a:t>void</a:t>
            </a:r>
            <a:r>
              <a:rPr lang="en-US" sz="1600" dirty="0">
                <a:solidFill>
                  <a:srgbClr val="003366"/>
                </a:solidFill>
                <a:latin typeface="Courier New"/>
                <a:ea typeface="DejaVu Sans"/>
              </a:rPr>
              <a:t> </a:t>
            </a:r>
            <a:r>
              <a:rPr lang="en-US" sz="1600" dirty="0" err="1">
                <a:solidFill>
                  <a:srgbClr val="003366"/>
                </a:solidFill>
                <a:latin typeface="Courier New"/>
                <a:ea typeface="DejaVu Sans"/>
              </a:rPr>
              <a:t>inst_cb</a:t>
            </a:r>
            <a:r>
              <a:rPr lang="en-US" sz="1600" dirty="0">
                <a:solidFill>
                  <a:srgbClr val="003366"/>
                </a:solidFill>
                <a:latin typeface="Courier New"/>
                <a:ea typeface="DejaVu Sans"/>
              </a:rPr>
              <a:t>(</a:t>
            </a:r>
            <a:r>
              <a:rPr lang="en-US" sz="1600" b="1" dirty="0" err="1">
                <a:solidFill>
                  <a:srgbClr val="00B050"/>
                </a:solidFill>
                <a:latin typeface="Courier New"/>
                <a:ea typeface="DejaVu Sans"/>
              </a:rPr>
              <a:t>int</a:t>
            </a:r>
            <a:r>
              <a:rPr lang="en-US" sz="1600" dirty="0">
                <a:solidFill>
                  <a:srgbClr val="003366"/>
                </a:solidFill>
                <a:latin typeface="Courier New"/>
                <a:ea typeface="DejaVu Sans"/>
              </a:rPr>
              <a:t> c, </a:t>
            </a:r>
            <a:r>
              <a:rPr lang="en-US" sz="1600" b="1" dirty="0">
                <a:solidFill>
                  <a:srgbClr val="00B050"/>
                </a:solidFill>
                <a:latin typeface="Courier New"/>
                <a:ea typeface="DejaVu Sans"/>
              </a:rPr>
              <a:t>uint64_t</a:t>
            </a:r>
            <a:r>
              <a:rPr lang="en-US" sz="1600" dirty="0">
                <a:solidFill>
                  <a:srgbClr val="003366"/>
                </a:solidFill>
                <a:latin typeface="Courier New"/>
                <a:ea typeface="DejaVu Sans"/>
              </a:rPr>
              <a:t> v, </a:t>
            </a:r>
            <a:r>
              <a:rPr lang="en-US" sz="1600" b="1" dirty="0">
                <a:solidFill>
                  <a:srgbClr val="00B050"/>
                </a:solidFill>
                <a:latin typeface="Courier New"/>
                <a:ea typeface="DejaVu Sans"/>
              </a:rPr>
              <a:t>uint64_t</a:t>
            </a:r>
            <a:r>
              <a:rPr lang="en-US" sz="1600" dirty="0">
                <a:solidFill>
                  <a:srgbClr val="003366"/>
                </a:solidFill>
                <a:latin typeface="Courier New"/>
                <a:ea typeface="DejaVu Sans"/>
              </a:rPr>
              <a:t> p, </a:t>
            </a:r>
            <a:r>
              <a:rPr lang="en-US" sz="1600" b="1" dirty="0">
                <a:solidFill>
                  <a:srgbClr val="00B050"/>
                </a:solidFill>
                <a:latin typeface="Courier New"/>
                <a:ea typeface="DejaVu Sans"/>
              </a:rPr>
              <a:t>uint8_t</a:t>
            </a:r>
            <a:r>
              <a:rPr lang="en-US" sz="1600" dirty="0">
                <a:solidFill>
                  <a:srgbClr val="003366"/>
                </a:solidFill>
                <a:latin typeface="Courier New"/>
                <a:ea typeface="DejaVu Sans"/>
              </a:rPr>
              <a:t> l,</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err="1">
                <a:solidFill>
                  <a:srgbClr val="00B050"/>
                </a:solidFill>
                <a:latin typeface="Courier New"/>
                <a:ea typeface="DejaVu Sans"/>
              </a:rPr>
              <a:t>const</a:t>
            </a:r>
            <a:r>
              <a:rPr lang="en-US" sz="1600" b="1" dirty="0">
                <a:solidFill>
                  <a:srgbClr val="00B050"/>
                </a:solidFill>
                <a:latin typeface="Courier New"/>
                <a:ea typeface="DejaVu Sans"/>
              </a:rPr>
              <a:t> uint8_t </a:t>
            </a:r>
            <a:r>
              <a:rPr lang="en-US" sz="1600" dirty="0">
                <a:solidFill>
                  <a:srgbClr val="003366"/>
                </a:solidFill>
                <a:latin typeface="Courier New"/>
                <a:ea typeface="DejaVu Sans"/>
              </a:rPr>
              <a:t>*b, </a:t>
            </a:r>
            <a:r>
              <a:rPr lang="en-US" sz="1600" b="1" dirty="0" err="1">
                <a:solidFill>
                  <a:srgbClr val="00B050"/>
                </a:solidFill>
                <a:latin typeface="Courier New"/>
                <a:ea typeface="DejaVu Sans"/>
              </a:rPr>
              <a:t>enum</a:t>
            </a:r>
            <a:r>
              <a:rPr lang="en-US" sz="1600" dirty="0">
                <a:solidFill>
                  <a:srgbClr val="003366"/>
                </a:solidFill>
                <a:latin typeface="Courier New"/>
                <a:ea typeface="DejaVu Sans"/>
              </a:rPr>
              <a:t> </a:t>
            </a:r>
            <a:r>
              <a:rPr lang="en-US" sz="1600" dirty="0" err="1">
                <a:solidFill>
                  <a:srgbClr val="003366"/>
                </a:solidFill>
                <a:latin typeface="Courier New"/>
                <a:ea typeface="DejaVu Sans"/>
              </a:rPr>
              <a:t>inst_type</a:t>
            </a:r>
            <a:r>
              <a:rPr lang="en-US" sz="1600" dirty="0">
                <a:solidFill>
                  <a:srgbClr val="003366"/>
                </a:solidFill>
                <a:latin typeface="Courier New"/>
                <a:ea typeface="DejaVu Sans"/>
              </a:rPr>
              <a:t> 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r>
              <a:rPr lang="en-US" sz="1600" dirty="0">
                <a:solidFill>
                  <a:srgbClr val="003366"/>
                </a:solidFill>
                <a:latin typeface="Courier New"/>
                <a:ea typeface="DejaVu Sans"/>
              </a:rPr>
              <a:t> </a:t>
            </a:r>
            <a:r>
              <a:rPr lang="en-US" sz="1600" dirty="0" err="1">
                <a:solidFill>
                  <a:srgbClr val="003366"/>
                </a:solidFill>
                <a:latin typeface="Courier New"/>
                <a:ea typeface="DejaVu Sans"/>
              </a:rPr>
              <a:t>trf</a:t>
            </a:r>
            <a:r>
              <a:rPr lang="en-US" sz="1600" dirty="0">
                <a:solidFill>
                  <a:srgbClr val="003366"/>
                </a:solidFill>
                <a:latin typeface="Courier New"/>
                <a:ea typeface="DejaVu Sans"/>
              </a:rPr>
              <a:t> &lt;&lt; </a:t>
            </a:r>
            <a:r>
              <a:rPr lang="en-US" sz="1600" dirty="0" err="1">
                <a:solidFill>
                  <a:srgbClr val="003366"/>
                </a:solidFill>
                <a:latin typeface="Courier New"/>
                <a:ea typeface="DejaVu Sans"/>
              </a:rPr>
              <a:t>std</a:t>
            </a:r>
            <a:r>
              <a:rPr lang="en-US" sz="1600" dirty="0">
                <a:solidFill>
                  <a:srgbClr val="003366"/>
                </a:solidFill>
                <a:latin typeface="Courier New"/>
                <a:ea typeface="DejaVu Sans"/>
              </a:rPr>
              <a:t>::</a:t>
            </a:r>
            <a:r>
              <a:rPr lang="en-US" sz="1600" dirty="0" err="1">
                <a:solidFill>
                  <a:srgbClr val="003366"/>
                </a:solidFill>
                <a:latin typeface="Courier New"/>
                <a:ea typeface="DejaVu Sans"/>
              </a:rPr>
              <a:t>dec</a:t>
            </a:r>
            <a:r>
              <a:rPr lang="en-US" sz="1600" dirty="0">
                <a:solidFill>
                  <a:srgbClr val="003366"/>
                </a:solidFill>
                <a:latin typeface="Courier New"/>
                <a:ea typeface="DejaVu Sans"/>
              </a:rPr>
              <a:t> &lt;&lt; c &lt;&lt; ',' &lt;&lt; v &lt;&lt; ',' &lt;&lt; p &lt;&lt; ',' &lt;&lt; t &lt;&lt; </a:t>
            </a:r>
            <a:r>
              <a:rPr lang="en-US" sz="1600" dirty="0" err="1">
                <a:solidFill>
                  <a:srgbClr val="003366"/>
                </a:solidFill>
                <a:latin typeface="Courier New"/>
                <a:ea typeface="DejaVu Sans"/>
              </a:rPr>
              <a:t>endl</a:t>
            </a: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endParaRPr dirty="0">
              <a:solidFill>
                <a:srgbClr val="FFFFFF">
                  <a:lumMod val="75000"/>
                </a:srgbClr>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int</a:t>
            </a:r>
            <a:r>
              <a:rPr lang="en-US" sz="1600" dirty="0">
                <a:solidFill>
                  <a:srgbClr val="003366"/>
                </a:solidFill>
                <a:latin typeface="Courier New"/>
                <a:ea typeface="DejaVu Sans"/>
              </a:rPr>
              <a:t> </a:t>
            </a:r>
            <a:r>
              <a:rPr lang="en-US" sz="1600" dirty="0" err="1">
                <a:solidFill>
                  <a:srgbClr val="003366"/>
                </a:solidFill>
                <a:latin typeface="Courier New"/>
                <a:ea typeface="DejaVu Sans"/>
              </a:rPr>
              <a:t>app_end_cb</a:t>
            </a:r>
            <a:r>
              <a:rPr lang="en-US" sz="1600" dirty="0">
                <a:solidFill>
                  <a:srgbClr val="003366"/>
                </a:solidFill>
                <a:latin typeface="Courier New"/>
                <a:ea typeface="DejaVu Sans"/>
              </a:rPr>
              <a:t>(</a:t>
            </a:r>
            <a:r>
              <a:rPr lang="en-US" sz="1600" b="1" dirty="0" err="1">
                <a:solidFill>
                  <a:srgbClr val="00B050"/>
                </a:solidFill>
                <a:latin typeface="Courier New"/>
                <a:ea typeface="DejaVu Sans"/>
              </a:rPr>
              <a:t>int</a:t>
            </a:r>
            <a:r>
              <a:rPr lang="en-US" sz="1600" dirty="0">
                <a:solidFill>
                  <a:srgbClr val="003366"/>
                </a:solidFill>
                <a:latin typeface="Courier New"/>
                <a:ea typeface="DejaVu Sans"/>
              </a:rPr>
              <a:t> c) </a:t>
            </a:r>
            <a:r>
              <a:rPr lang="en-US" sz="1600" dirty="0">
                <a:solidFill>
                  <a:srgbClr val="FFFFFF">
                    <a:lumMod val="75000"/>
                  </a:srgbClr>
                </a:solidFill>
                <a:latin typeface="Courier New"/>
                <a:ea typeface="DejaVu Sans"/>
              </a:rPr>
              <a:t>{</a:t>
            </a:r>
            <a:r>
              <a:rPr lang="en-US" sz="1600" dirty="0">
                <a:solidFill>
                  <a:srgbClr val="003366"/>
                </a:solidFill>
                <a:latin typeface="Courier New"/>
                <a:ea typeface="DejaVu Sans"/>
              </a:rPr>
              <a:t> done = </a:t>
            </a:r>
            <a:r>
              <a:rPr lang="en-US" sz="1600" b="1" dirty="0">
                <a:solidFill>
                  <a:srgbClr val="FF0066"/>
                </a:solidFill>
                <a:latin typeface="Courier New"/>
                <a:ea typeface="DejaVu Sans"/>
              </a:rPr>
              <a:t>true</a:t>
            </a:r>
            <a:r>
              <a:rPr lang="en-US" sz="1600" dirty="0">
                <a:solidFill>
                  <a:srgbClr val="003366"/>
                </a:solidFill>
                <a:latin typeface="Courier New"/>
                <a:ea typeface="DejaVu Sans"/>
              </a:rPr>
              <a:t>; </a:t>
            </a:r>
            <a:r>
              <a:rPr lang="en-US" sz="1600" b="1" dirty="0">
                <a:solidFill>
                  <a:srgbClr val="C00000"/>
                </a:solidFill>
                <a:latin typeface="Courier New"/>
                <a:ea typeface="DejaVu Sans"/>
              </a:rPr>
              <a:t>return</a:t>
            </a:r>
            <a:r>
              <a:rPr lang="en-US" sz="1600" dirty="0">
                <a:solidFill>
                  <a:srgbClr val="003366"/>
                </a:solidFill>
                <a:latin typeface="Courier New"/>
                <a:ea typeface="DejaVu Sans"/>
              </a:rPr>
              <a:t> </a:t>
            </a:r>
            <a:r>
              <a:rPr lang="en-US" sz="1600" b="1" dirty="0">
                <a:solidFill>
                  <a:srgbClr val="FF0066"/>
                </a:solidFill>
                <a:latin typeface="Courier New"/>
                <a:ea typeface="DejaVu Sans"/>
              </a:rPr>
              <a:t>1</a:t>
            </a: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err="1">
                <a:solidFill>
                  <a:srgbClr val="00B050"/>
                </a:solidFill>
                <a:latin typeface="Courier New"/>
                <a:ea typeface="DejaVu Sans"/>
              </a:rPr>
              <a:t>int</a:t>
            </a:r>
            <a:r>
              <a:rPr lang="en-US" sz="1600" dirty="0">
                <a:solidFill>
                  <a:srgbClr val="003366"/>
                </a:solidFill>
                <a:latin typeface="Courier New"/>
                <a:ea typeface="DejaVu Sans"/>
              </a:rPr>
              <a:t> main(</a:t>
            </a:r>
            <a:r>
              <a:rPr lang="en-US" sz="1600" b="1" dirty="0" err="1">
                <a:solidFill>
                  <a:srgbClr val="00B050"/>
                </a:solidFill>
                <a:latin typeface="Courier New"/>
                <a:ea typeface="DejaVu Sans"/>
              </a:rPr>
              <a:t>int</a:t>
            </a:r>
            <a:r>
              <a:rPr lang="en-US" sz="1600" dirty="0">
                <a:solidFill>
                  <a:srgbClr val="003366"/>
                </a:solidFill>
                <a:latin typeface="Courier New"/>
                <a:ea typeface="DejaVu Sans"/>
              </a:rPr>
              <a:t> </a:t>
            </a:r>
            <a:r>
              <a:rPr lang="en-US" sz="1600" dirty="0" err="1">
                <a:solidFill>
                  <a:srgbClr val="003366"/>
                </a:solidFill>
                <a:latin typeface="Courier New"/>
                <a:ea typeface="DejaVu Sans"/>
              </a:rPr>
              <a:t>argc</a:t>
            </a:r>
            <a:r>
              <a:rPr lang="en-US" sz="1600" dirty="0">
                <a:solidFill>
                  <a:srgbClr val="003366"/>
                </a:solidFill>
                <a:latin typeface="Courier New"/>
                <a:ea typeface="DejaVu Sans"/>
              </a:rPr>
              <a:t>, </a:t>
            </a:r>
            <a:r>
              <a:rPr lang="en-US" sz="1600" b="1" dirty="0">
                <a:solidFill>
                  <a:srgbClr val="00B050"/>
                </a:solidFill>
                <a:latin typeface="Courier New"/>
                <a:ea typeface="DejaVu Sans"/>
              </a:rPr>
              <a:t>char</a:t>
            </a:r>
            <a:r>
              <a:rPr lang="en-US" sz="1600" dirty="0">
                <a:solidFill>
                  <a:srgbClr val="003366"/>
                </a:solidFill>
                <a:latin typeface="Courier New"/>
                <a:ea typeface="DejaVu Sans"/>
              </a:rPr>
              <a:t>** </a:t>
            </a:r>
            <a:r>
              <a:rPr lang="en-US" sz="1600" dirty="0" err="1">
                <a:solidFill>
                  <a:srgbClr val="003366"/>
                </a:solidFill>
                <a:latin typeface="Courier New"/>
                <a:ea typeface="DejaVu Sans"/>
              </a:rPr>
              <a:t>argv</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 </a:t>
            </a:r>
            <a:r>
              <a:rPr lang="en-US" sz="1600" dirty="0" err="1">
                <a:solidFill>
                  <a:srgbClr val="003366"/>
                </a:solidFill>
                <a:latin typeface="Courier New"/>
                <a:ea typeface="DejaVu Sans"/>
              </a:rPr>
              <a:t>ofstream</a:t>
            </a:r>
            <a:r>
              <a:rPr lang="en-US" sz="1600" dirty="0">
                <a:solidFill>
                  <a:srgbClr val="003366"/>
                </a:solidFill>
                <a:latin typeface="Courier New"/>
                <a:ea typeface="DejaVu Sans"/>
              </a:rPr>
              <a:t> </a:t>
            </a:r>
            <a:r>
              <a:rPr lang="en-US" sz="1600" dirty="0" smtClean="0">
                <a:solidFill>
                  <a:srgbClr val="003366"/>
                </a:solidFill>
                <a:latin typeface="Courier New"/>
                <a:ea typeface="DejaVu Sans"/>
              </a:rPr>
              <a:t>trace(</a:t>
            </a:r>
            <a:r>
              <a:rPr lang="en-US" sz="1600" dirty="0" err="1" smtClean="0">
                <a:solidFill>
                  <a:srgbClr val="003366"/>
                </a:solidFill>
                <a:latin typeface="Courier New"/>
                <a:ea typeface="DejaVu Sans"/>
              </a:rPr>
              <a:t>argv</a:t>
            </a:r>
            <a:r>
              <a:rPr lang="en-US" sz="1600" dirty="0" smtClean="0">
                <a:solidFill>
                  <a:srgbClr val="003366"/>
                </a:solidFill>
                <a:latin typeface="Courier New"/>
                <a:ea typeface="DejaVu Sans"/>
              </a:rPr>
              <a:t>[</a:t>
            </a:r>
            <a:r>
              <a:rPr lang="en-US" sz="1600" b="1" dirty="0">
                <a:solidFill>
                  <a:srgbClr val="FF0066"/>
                </a:solidFill>
                <a:latin typeface="Courier New"/>
                <a:ea typeface="DejaVu Sans"/>
              </a:rPr>
              <a:t>3</a:t>
            </a:r>
            <a:r>
              <a:rPr lang="en-US" sz="1600" dirty="0" smtClean="0">
                <a:solidFill>
                  <a:srgbClr val="003366"/>
                </a:solidFill>
                <a:latin typeface="Courier New"/>
                <a:ea typeface="DejaVu Sans"/>
              </a:rPr>
              <a:t>]); </a:t>
            </a:r>
            <a:r>
              <a:rPr lang="en-US" sz="1600" dirty="0">
                <a:solidFill>
                  <a:srgbClr val="003366"/>
                </a:solidFill>
                <a:latin typeface="Courier New"/>
                <a:ea typeface="DejaVu Sans"/>
              </a:rPr>
              <a:t>// </a:t>
            </a:r>
            <a:r>
              <a:rPr lang="en-US" sz="1600" dirty="0" err="1">
                <a:solidFill>
                  <a:srgbClr val="003366"/>
                </a:solidFill>
                <a:latin typeface="Courier New"/>
                <a:ea typeface="DejaVu Sans"/>
              </a:rPr>
              <a:t>Arg</a:t>
            </a:r>
            <a:r>
              <a:rPr lang="en-US" sz="1600" dirty="0">
                <a:solidFill>
                  <a:srgbClr val="003366"/>
                </a:solidFill>
                <a:latin typeface="Courier New"/>
                <a:ea typeface="DejaVu Sans"/>
              </a:rPr>
              <a:t> </a:t>
            </a:r>
            <a:r>
              <a:rPr lang="en-US" sz="1600" dirty="0" smtClean="0">
                <a:solidFill>
                  <a:srgbClr val="003366"/>
                </a:solidFill>
                <a:latin typeface="Courier New"/>
                <a:ea typeface="DejaVu Sans"/>
              </a:rPr>
              <a:t>3 </a:t>
            </a:r>
            <a:r>
              <a:rPr lang="en-US" sz="1600" dirty="0">
                <a:solidFill>
                  <a:srgbClr val="003366"/>
                </a:solidFill>
                <a:latin typeface="Courier New"/>
                <a:ea typeface="DejaVu Sans"/>
              </a:rPr>
              <a:t>: trace file</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OSDomain</a:t>
            </a:r>
            <a:r>
              <a:rPr lang="en-US" sz="1600" dirty="0">
                <a:solidFill>
                  <a:srgbClr val="003366"/>
                </a:solidFill>
                <a:latin typeface="Courier New"/>
                <a:ea typeface="DejaVu Sans"/>
              </a:rPr>
              <a:t> </a:t>
            </a:r>
            <a:r>
              <a:rPr lang="en-US" sz="1600" dirty="0" err="1">
                <a:solidFill>
                  <a:srgbClr val="003366"/>
                </a:solidFill>
                <a:latin typeface="Courier New"/>
                <a:ea typeface="DejaVu Sans"/>
              </a:rPr>
              <a:t>osd</a:t>
            </a:r>
            <a:r>
              <a:rPr lang="en-US" sz="1600" dirty="0">
                <a:solidFill>
                  <a:srgbClr val="003366"/>
                </a:solidFill>
                <a:latin typeface="Courier New"/>
                <a:ea typeface="DejaVu Sans"/>
              </a:rPr>
              <a:t>(</a:t>
            </a:r>
            <a:r>
              <a:rPr lang="en-US" sz="1600" dirty="0" err="1">
                <a:solidFill>
                  <a:srgbClr val="003366"/>
                </a:solidFill>
                <a:latin typeface="Courier New"/>
                <a:ea typeface="DejaVu Sans"/>
              </a:rPr>
              <a:t>argv</a:t>
            </a:r>
            <a:r>
              <a:rPr lang="en-US" sz="1600" dirty="0">
                <a:solidFill>
                  <a:srgbClr val="003366"/>
                </a:solidFill>
                <a:latin typeface="Courier New"/>
                <a:ea typeface="DejaVu Sans"/>
              </a:rPr>
              <a:t>[</a:t>
            </a:r>
            <a:r>
              <a:rPr lang="en-US" sz="1600" b="1" dirty="0">
                <a:solidFill>
                  <a:srgbClr val="FF0066"/>
                </a:solidFill>
                <a:latin typeface="Courier New"/>
                <a:ea typeface="DejaVu Sans"/>
              </a:rPr>
              <a:t>1</a:t>
            </a:r>
            <a:r>
              <a:rPr lang="en-US" sz="1600" dirty="0">
                <a:solidFill>
                  <a:srgbClr val="003366"/>
                </a:solidFill>
                <a:latin typeface="Courier New"/>
                <a:ea typeface="DejaVu Sans"/>
              </a:rPr>
              <a:t>]);   // </a:t>
            </a:r>
            <a:r>
              <a:rPr lang="en-US" sz="1600" dirty="0" err="1">
                <a:solidFill>
                  <a:srgbClr val="003366"/>
                </a:solidFill>
                <a:latin typeface="Courier New"/>
                <a:ea typeface="DejaVu Sans"/>
              </a:rPr>
              <a:t>Arg</a:t>
            </a:r>
            <a:r>
              <a:rPr lang="en-US" sz="1600" dirty="0">
                <a:solidFill>
                  <a:srgbClr val="003366"/>
                </a:solidFill>
                <a:latin typeface="Courier New"/>
                <a:ea typeface="DejaVu Sans"/>
              </a:rPr>
              <a:t> 1 : state </a:t>
            </a:r>
            <a:r>
              <a:rPr lang="en-US" sz="1600" dirty="0" smtClean="0">
                <a:solidFill>
                  <a:srgbClr val="003366"/>
                </a:solidFill>
                <a:latin typeface="Courier New"/>
                <a:ea typeface="DejaVu Sans"/>
              </a:rPr>
              <a:t>file</a:t>
            </a: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rPr>
              <a:t> </a:t>
            </a:r>
            <a:r>
              <a:rPr lang="en-US" sz="1600" dirty="0" smtClean="0">
                <a:solidFill>
                  <a:srgbClr val="003366"/>
                </a:solidFill>
                <a:latin typeface="Courier New"/>
              </a:rPr>
              <a:t>   </a:t>
            </a:r>
            <a:r>
              <a:rPr lang="en-US" sz="1600" dirty="0" err="1" smtClean="0">
                <a:solidFill>
                  <a:srgbClr val="003366"/>
                </a:solidFill>
                <a:latin typeface="Courier New"/>
              </a:rPr>
              <a:t>load_file</a:t>
            </a:r>
            <a:r>
              <a:rPr lang="en-US" sz="1600" dirty="0" smtClean="0">
                <a:solidFill>
                  <a:srgbClr val="003366"/>
                </a:solidFill>
                <a:latin typeface="Courier New"/>
              </a:rPr>
              <a:t>(</a:t>
            </a:r>
            <a:r>
              <a:rPr lang="en-US" sz="1600" dirty="0" err="1" smtClean="0">
                <a:solidFill>
                  <a:srgbClr val="003366"/>
                </a:solidFill>
                <a:latin typeface="Courier New"/>
              </a:rPr>
              <a:t>osd</a:t>
            </a:r>
            <a:r>
              <a:rPr lang="en-US" sz="1600" dirty="0" smtClean="0">
                <a:solidFill>
                  <a:srgbClr val="003366"/>
                </a:solidFill>
                <a:latin typeface="Courier New"/>
              </a:rPr>
              <a:t>, </a:t>
            </a:r>
            <a:r>
              <a:rPr lang="en-US" sz="1600" dirty="0" err="1" smtClean="0">
                <a:solidFill>
                  <a:srgbClr val="003366"/>
                </a:solidFill>
                <a:latin typeface="Courier New"/>
              </a:rPr>
              <a:t>argv</a:t>
            </a:r>
            <a:r>
              <a:rPr lang="en-US" sz="1600" dirty="0" smtClean="0">
                <a:solidFill>
                  <a:srgbClr val="003366"/>
                </a:solidFill>
                <a:latin typeface="Courier New"/>
              </a:rPr>
              <a:t>[2]); // </a:t>
            </a:r>
            <a:r>
              <a:rPr lang="en-US" sz="1600" dirty="0" err="1" smtClean="0">
                <a:solidFill>
                  <a:srgbClr val="003366"/>
                </a:solidFill>
                <a:latin typeface="Courier New"/>
              </a:rPr>
              <a:t>Arg</a:t>
            </a:r>
            <a:r>
              <a:rPr lang="en-US" sz="1600" dirty="0" smtClean="0">
                <a:solidFill>
                  <a:srgbClr val="003366"/>
                </a:solidFill>
                <a:latin typeface="Courier New"/>
              </a:rPr>
              <a:t> 2 : benchmark</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smtClean="0">
                <a:solidFill>
                  <a:srgbClr val="003366"/>
                </a:solidFill>
                <a:latin typeface="Courier New"/>
                <a:ea typeface="DejaVu Sans"/>
              </a:rPr>
              <a:t>    </a:t>
            </a:r>
            <a:r>
              <a:rPr lang="en-US" sz="1600" dirty="0" err="1" smtClean="0">
                <a:solidFill>
                  <a:srgbClr val="003366"/>
                </a:solidFill>
                <a:latin typeface="Courier New"/>
                <a:ea typeface="DejaVu Sans"/>
              </a:rPr>
              <a:t>TraceWriter</a:t>
            </a:r>
            <a:r>
              <a:rPr lang="en-US" sz="1600" dirty="0" smtClean="0">
                <a:solidFill>
                  <a:srgbClr val="003366"/>
                </a:solidFill>
                <a:latin typeface="Courier New"/>
                <a:ea typeface="DejaVu Sans"/>
              </a:rPr>
              <a:t> </a:t>
            </a:r>
            <a:r>
              <a:rPr lang="en-US" sz="1600" dirty="0" err="1">
                <a:solidFill>
                  <a:srgbClr val="003366"/>
                </a:solidFill>
                <a:latin typeface="Courier New"/>
                <a:ea typeface="DejaVu Sans"/>
              </a:rPr>
              <a:t>tw</a:t>
            </a:r>
            <a:r>
              <a:rPr lang="en-US" sz="1600" dirty="0">
                <a:solidFill>
                  <a:srgbClr val="003366"/>
                </a:solidFill>
                <a:latin typeface="Courier New"/>
                <a:ea typeface="DejaVu Sans"/>
              </a:rPr>
              <a:t>(</a:t>
            </a:r>
            <a:r>
              <a:rPr lang="en-US" sz="1600" dirty="0" err="1">
                <a:solidFill>
                  <a:srgbClr val="003366"/>
                </a:solidFill>
                <a:latin typeface="Courier New"/>
                <a:ea typeface="DejaVu Sans"/>
              </a:rPr>
              <a:t>osd</a:t>
            </a:r>
            <a:r>
              <a:rPr lang="en-US" sz="1600" dirty="0">
                <a:solidFill>
                  <a:srgbClr val="003366"/>
                </a:solidFill>
                <a:latin typeface="Courier New"/>
                <a:ea typeface="DejaVu Sans"/>
              </a:rPr>
              <a:t>, trace);</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a:solidFill>
                  <a:srgbClr val="C00000"/>
                </a:solidFill>
                <a:latin typeface="Courier New"/>
                <a:ea typeface="DejaVu Sans"/>
              </a:rPr>
              <a:t>while</a:t>
            </a:r>
            <a:r>
              <a:rPr lang="en-US" sz="1600" dirty="0">
                <a:solidFill>
                  <a:srgbClr val="003366"/>
                </a:solidFill>
                <a:latin typeface="Courier New"/>
                <a:ea typeface="DejaVu Sans"/>
              </a:rPr>
              <a:t> (!</a:t>
            </a:r>
            <a:r>
              <a:rPr lang="en-US" sz="1600" dirty="0" err="1" smtClean="0">
                <a:solidFill>
                  <a:srgbClr val="003366"/>
                </a:solidFill>
                <a:latin typeface="Courier New"/>
                <a:ea typeface="DejaVu Sans"/>
              </a:rPr>
              <a:t>tw.done</a:t>
            </a:r>
            <a:r>
              <a:rPr lang="en-US" sz="1600" dirty="0" smtClean="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r>
              <a:rPr lang="en-US" sz="1600" dirty="0">
                <a:solidFill>
                  <a:srgbClr val="003366"/>
                </a:solidFill>
                <a:latin typeface="Courier New"/>
                <a:ea typeface="DejaVu Sans"/>
              </a:rPr>
              <a:t> </a:t>
            </a:r>
            <a:r>
              <a:rPr lang="en-US" sz="1600" b="1" dirty="0">
                <a:solidFill>
                  <a:srgbClr val="C00000"/>
                </a:solidFill>
                <a:latin typeface="Courier New"/>
                <a:ea typeface="DejaVu Sans"/>
              </a:rPr>
              <a:t>for</a:t>
            </a:r>
            <a:r>
              <a:rPr lang="en-US" sz="1600" dirty="0">
                <a:solidFill>
                  <a:srgbClr val="003366"/>
                </a:solidFill>
                <a:latin typeface="Courier New"/>
                <a:ea typeface="DejaVu Sans"/>
              </a:rPr>
              <a:t> (</a:t>
            </a:r>
            <a:r>
              <a:rPr lang="en-US" sz="1600" b="1" dirty="0">
                <a:solidFill>
                  <a:srgbClr val="00B050"/>
                </a:solidFill>
                <a:latin typeface="Courier New"/>
                <a:ea typeface="DejaVu Sans"/>
              </a:rPr>
              <a:t>unsigned</a:t>
            </a:r>
            <a:r>
              <a:rPr lang="en-US" sz="1600" dirty="0">
                <a:solidFill>
                  <a:srgbClr val="003366"/>
                </a:solidFill>
                <a:latin typeface="Courier New"/>
                <a:ea typeface="DejaVu Sans"/>
              </a:rPr>
              <a:t> </a:t>
            </a:r>
            <a:r>
              <a:rPr lang="en-US" sz="1600" dirty="0" err="1">
                <a:solidFill>
                  <a:srgbClr val="003366"/>
                </a:solidFill>
                <a:latin typeface="Courier New"/>
                <a:ea typeface="DejaVu Sans"/>
              </a:rPr>
              <a:t>i</a:t>
            </a:r>
            <a:r>
              <a:rPr lang="en-US" sz="1600" dirty="0">
                <a:solidFill>
                  <a:srgbClr val="003366"/>
                </a:solidFill>
                <a:latin typeface="Courier New"/>
                <a:ea typeface="DejaVu Sans"/>
              </a:rPr>
              <a:t> = </a:t>
            </a:r>
            <a:r>
              <a:rPr lang="en-US" sz="1600" b="1" dirty="0">
                <a:solidFill>
                  <a:srgbClr val="FF0066"/>
                </a:solidFill>
                <a:latin typeface="Courier New"/>
                <a:ea typeface="DejaVu Sans"/>
              </a:rPr>
              <a:t>0</a:t>
            </a:r>
            <a:r>
              <a:rPr lang="en-US" sz="1600" dirty="0">
                <a:solidFill>
                  <a:srgbClr val="003366"/>
                </a:solidFill>
                <a:latin typeface="Courier New"/>
                <a:ea typeface="DejaVu Sans"/>
              </a:rPr>
              <a:t>; </a:t>
            </a:r>
            <a:r>
              <a:rPr lang="en-US" sz="1600" dirty="0" err="1">
                <a:solidFill>
                  <a:srgbClr val="003366"/>
                </a:solidFill>
                <a:latin typeface="Courier New"/>
                <a:ea typeface="DejaVu Sans"/>
              </a:rPr>
              <a:t>i</a:t>
            </a:r>
            <a:r>
              <a:rPr lang="en-US" sz="1600" dirty="0">
                <a:solidFill>
                  <a:srgbClr val="003366"/>
                </a:solidFill>
                <a:latin typeface="Courier New"/>
                <a:ea typeface="DejaVu Sans"/>
              </a:rPr>
              <a:t> &lt; </a:t>
            </a:r>
            <a:r>
              <a:rPr lang="en-US" sz="1600" b="1" dirty="0">
                <a:solidFill>
                  <a:srgbClr val="FF0066"/>
                </a:solidFill>
                <a:latin typeface="Courier New"/>
                <a:ea typeface="DejaVu Sans"/>
              </a:rPr>
              <a:t>100</a:t>
            </a:r>
            <a:r>
              <a:rPr lang="en-US" sz="1600" dirty="0">
                <a:solidFill>
                  <a:srgbClr val="003366"/>
                </a:solidFill>
                <a:latin typeface="Courier New"/>
                <a:ea typeface="DejaVu Sans"/>
              </a:rPr>
              <a:t>; ++</a:t>
            </a:r>
            <a:r>
              <a:rPr lang="en-US" sz="1600" dirty="0" err="1">
                <a:solidFill>
                  <a:srgbClr val="003366"/>
                </a:solidFill>
                <a:latin typeface="Courier New"/>
                <a:ea typeface="DejaVu Sans"/>
              </a:rPr>
              <a:t>i</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a:solidFill>
                  <a:srgbClr val="C00000"/>
                </a:solidFill>
                <a:latin typeface="Courier New"/>
                <a:ea typeface="DejaVu Sans"/>
              </a:rPr>
              <a:t>for</a:t>
            </a:r>
            <a:r>
              <a:rPr lang="en-US" sz="1600" dirty="0">
                <a:solidFill>
                  <a:srgbClr val="003366"/>
                </a:solidFill>
                <a:latin typeface="Courier New"/>
                <a:ea typeface="DejaVu Sans"/>
              </a:rPr>
              <a:t> (</a:t>
            </a:r>
            <a:r>
              <a:rPr lang="en-US" sz="1600" b="1" dirty="0">
                <a:solidFill>
                  <a:srgbClr val="00B050"/>
                </a:solidFill>
                <a:latin typeface="Courier New"/>
                <a:ea typeface="DejaVu Sans"/>
              </a:rPr>
              <a:t>unsigned</a:t>
            </a:r>
            <a:r>
              <a:rPr lang="en-US" sz="1600" dirty="0">
                <a:solidFill>
                  <a:srgbClr val="003366"/>
                </a:solidFill>
                <a:latin typeface="Courier New"/>
                <a:ea typeface="DejaVu Sans"/>
              </a:rPr>
              <a:t> j = </a:t>
            </a:r>
            <a:r>
              <a:rPr lang="en-US" sz="1600" b="1" dirty="0">
                <a:solidFill>
                  <a:srgbClr val="FF0066"/>
                </a:solidFill>
                <a:latin typeface="Courier New"/>
                <a:ea typeface="DejaVu Sans"/>
              </a:rPr>
              <a:t>0</a:t>
            </a:r>
            <a:r>
              <a:rPr lang="en-US" sz="1600" dirty="0">
                <a:solidFill>
                  <a:srgbClr val="003366"/>
                </a:solidFill>
                <a:latin typeface="Courier New"/>
                <a:ea typeface="DejaVu Sans"/>
              </a:rPr>
              <a:t>; j &lt; </a:t>
            </a:r>
            <a:r>
              <a:rPr lang="en-US" sz="1600" dirty="0" err="1">
                <a:solidFill>
                  <a:srgbClr val="003366"/>
                </a:solidFill>
                <a:latin typeface="Courier New"/>
                <a:ea typeface="DejaVu Sans"/>
              </a:rPr>
              <a:t>osd.get_n</a:t>
            </a:r>
            <a:r>
              <a:rPr lang="en-US" sz="1600" dirty="0">
                <a:solidFill>
                  <a:srgbClr val="003366"/>
                </a:solidFill>
                <a:latin typeface="Courier New"/>
                <a:ea typeface="DejaVu Sans"/>
              </a:rPr>
              <a:t>(); ++j)</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osd.run</a:t>
            </a:r>
            <a:r>
              <a:rPr lang="en-US" sz="1600" dirty="0">
                <a:solidFill>
                  <a:srgbClr val="003366"/>
                </a:solidFill>
                <a:latin typeface="Courier New"/>
                <a:ea typeface="DejaVu Sans"/>
              </a:rPr>
              <a:t>(j, </a:t>
            </a:r>
            <a:r>
              <a:rPr lang="en-US" sz="1600" b="1" dirty="0">
                <a:solidFill>
                  <a:srgbClr val="FF0066"/>
                </a:solidFill>
                <a:latin typeface="Courier New"/>
                <a:ea typeface="DejaVu Sans"/>
              </a:rPr>
              <a:t>10000</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osd.timer_interrupt</a:t>
            </a:r>
            <a:r>
              <a:rPr lang="en-US" sz="1600" dirty="0">
                <a:solidFill>
                  <a:srgbClr val="003366"/>
                </a:solidFill>
                <a:latin typeface="Courier New"/>
                <a:ea typeface="DejaVu Sans"/>
              </a:rPr>
              <a:t>(); </a:t>
            </a:r>
            <a:r>
              <a:rPr lang="en-US" sz="1600" dirty="0">
                <a:solidFill>
                  <a:srgbClr val="FFFFFF">
                    <a:lumMod val="75000"/>
                  </a:srgbClr>
                </a:solidFill>
                <a:latin typeface="Courier New"/>
                <a:ea typeface="DejaVu Sans"/>
              </a:rPr>
              <a:t>}</a:t>
            </a:r>
            <a:endParaRPr dirty="0">
              <a:solidFill>
                <a:srgbClr val="FFFFFF">
                  <a:lumMod val="75000"/>
                </a:srgbClr>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dirty="0" err="1">
                <a:solidFill>
                  <a:srgbClr val="003366"/>
                </a:solidFill>
                <a:latin typeface="Courier New"/>
                <a:ea typeface="DejaVu Sans"/>
              </a:rPr>
              <a:t>trace.close</a:t>
            </a:r>
            <a:r>
              <a:rPr lang="en-US" sz="1600" dirty="0">
                <a:solidFill>
                  <a:srgbClr val="003366"/>
                </a:solidFill>
                <a:latin typeface="Courier New"/>
                <a:ea typeface="DejaVu Sans"/>
              </a:rPr>
              <a:t>();</a:t>
            </a:r>
            <a:endParaRPr dirty="0">
              <a:solidFill>
                <a:srgbClr val="003366"/>
              </a:solidFill>
            </a:endParaRPr>
          </a:p>
          <a:p>
            <a:pPr defTabSz="914400" fontAlgn="auto" hangingPunct="1">
              <a:lnSpc>
                <a:spcPct val="100000"/>
              </a:lnSpc>
              <a:spcBef>
                <a:spcPts val="0"/>
              </a:spcBef>
              <a:spcAft>
                <a:spcPts val="0"/>
              </a:spcAft>
              <a:buClrTx/>
              <a:buSzTx/>
              <a:buFontTx/>
              <a:buNone/>
            </a:pPr>
            <a:r>
              <a:rPr lang="en-US" sz="1600" dirty="0">
                <a:solidFill>
                  <a:srgbClr val="003366"/>
                </a:solidFill>
                <a:latin typeface="Courier New"/>
                <a:ea typeface="DejaVu Sans"/>
              </a:rPr>
              <a:t>    </a:t>
            </a:r>
            <a:r>
              <a:rPr lang="en-US" sz="1600" b="1" dirty="0">
                <a:solidFill>
                  <a:srgbClr val="C00000"/>
                </a:solidFill>
                <a:latin typeface="Courier New"/>
                <a:ea typeface="DejaVu Sans"/>
              </a:rPr>
              <a:t>return</a:t>
            </a:r>
            <a:r>
              <a:rPr lang="en-US" sz="1600" dirty="0">
                <a:solidFill>
                  <a:srgbClr val="003366"/>
                </a:solidFill>
                <a:latin typeface="Courier New"/>
                <a:ea typeface="DejaVu Sans"/>
              </a:rPr>
              <a:t> </a:t>
            </a:r>
            <a:r>
              <a:rPr lang="en-US" sz="1600" b="1" dirty="0">
                <a:solidFill>
                  <a:srgbClr val="FF0066"/>
                </a:solidFill>
                <a:latin typeface="Courier New"/>
                <a:ea typeface="DejaVu Sans"/>
              </a:rPr>
              <a:t>0</a:t>
            </a:r>
            <a:r>
              <a:rPr lang="en-US" sz="1600" dirty="0">
                <a:solidFill>
                  <a:srgbClr val="003366"/>
                </a:solidFill>
                <a:latin typeface="Courier New"/>
                <a:ea typeface="DejaVu Sans"/>
              </a:rPr>
              <a:t>;</a:t>
            </a:r>
            <a:r>
              <a:rPr lang="en-US" sz="1600" dirty="0">
                <a:solidFill>
                  <a:srgbClr val="FFFFFF">
                    <a:lumMod val="75000"/>
                  </a:srgbClr>
                </a:solidFill>
                <a:latin typeface="Courier New"/>
                <a:ea typeface="DejaVu Sans"/>
              </a:rPr>
              <a:t> }</a:t>
            </a:r>
            <a:endParaRPr dirty="0">
              <a:solidFill>
                <a:srgbClr val="FFFFFF">
                  <a:lumMod val="75000"/>
                </a:srgbClr>
              </a:solidFill>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51</a:t>
            </a:fld>
            <a:endParaRPr lang="en-US"/>
          </a:p>
        </p:txBody>
      </p:sp>
    </p:spTree>
    <p:extLst>
      <p:ext uri="{BB962C8B-B14F-4D97-AF65-F5344CB8AC3E}">
        <p14:creationId xmlns:p14="http://schemas.microsoft.com/office/powerpoint/2010/main" val="8337790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solidFill>
                  <a:srgbClr val="000000"/>
                </a:solidFill>
              </a:rPr>
              <a:t>Multicore Emulator Front-End</a:t>
            </a:r>
          </a:p>
          <a:p>
            <a:pPr>
              <a:spcBef>
                <a:spcPts val="1200"/>
              </a:spcBef>
            </a:pPr>
            <a:r>
              <a:rPr lang="en-US" dirty="0" smtClean="0">
                <a:solidFill>
                  <a:srgbClr val="0000FF"/>
                </a:solidFill>
                <a:hlinkClick r:id="rId2" action="ppaction://hlinkpres?slideindex=1&amp;slidetitle="/>
              </a:rPr>
              <a:t>Component Models</a:t>
            </a:r>
            <a:endParaRPr lang="en-US" dirty="0" smtClean="0">
              <a:solidFill>
                <a:srgbClr val="0000FF"/>
              </a:solidFill>
            </a:endParaRPr>
          </a:p>
          <a:p>
            <a:pPr lvl="1"/>
            <a:r>
              <a:rPr lang="en-US" dirty="0" smtClean="0">
                <a:solidFill>
                  <a:srgbClr val="0000FF"/>
                </a:solidFill>
              </a:rPr>
              <a:t>Cores</a:t>
            </a:r>
          </a:p>
          <a:p>
            <a:pPr lvl="1"/>
            <a:r>
              <a:rPr lang="en-US" dirty="0" smtClean="0"/>
              <a:t>Network</a:t>
            </a:r>
          </a:p>
          <a:p>
            <a:pPr lvl="1"/>
            <a:r>
              <a:rPr lang="en-US" dirty="0" smtClean="0"/>
              <a:t>Memory System</a:t>
            </a:r>
          </a:p>
          <a:p>
            <a:pPr>
              <a:spcBef>
                <a:spcPts val="1200"/>
              </a:spcBef>
            </a:pPr>
            <a:r>
              <a:rPr lang="en-US" dirty="0" smtClean="0"/>
              <a:t>Building and Running Manifold Simulations</a:t>
            </a:r>
          </a:p>
          <a:p>
            <a:pPr>
              <a:spcBef>
                <a:spcPts val="1200"/>
              </a:spcBef>
            </a:pPr>
            <a:r>
              <a:rPr lang="en-US" dirty="0" smtClean="0"/>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52</a:t>
            </a:fld>
            <a:endParaRPr lang="en-US">
              <a:solidFill>
                <a:srgbClr val="E5FFFF"/>
              </a:solidFill>
            </a:endParaRPr>
          </a:p>
        </p:txBody>
      </p:sp>
    </p:spTree>
    <p:extLst>
      <p:ext uri="{BB962C8B-B14F-4D97-AF65-F5344CB8AC3E}">
        <p14:creationId xmlns:p14="http://schemas.microsoft.com/office/powerpoint/2010/main" val="27797441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731520" y="2651760"/>
            <a:ext cx="8503920" cy="1111680"/>
          </a:xfrm>
          <a:prstGeom prst="rect">
            <a:avLst/>
          </a:prstGeom>
        </p:spPr>
        <p:txBody>
          <a:bodyPr wrap="none" lIns="90000" tIns="45000" rIns="90000" bIns="45000"/>
          <a:lstStyle/>
          <a:p>
            <a:pPr algn="ctr" defTabSz="914400" fontAlgn="auto" hangingPunct="1">
              <a:lnSpc>
                <a:spcPct val="100000"/>
              </a:lnSpc>
              <a:spcBef>
                <a:spcPts val="0"/>
              </a:spcBef>
              <a:spcAft>
                <a:spcPts val="0"/>
              </a:spcAft>
              <a:buClrTx/>
              <a:buSzTx/>
              <a:buFontTx/>
              <a:buNone/>
            </a:pPr>
            <a:r>
              <a:rPr lang="en-US" sz="7200" dirty="0">
                <a:solidFill>
                  <a:srgbClr val="000000"/>
                </a:solidFill>
                <a:latin typeface="Tahoma"/>
              </a:rPr>
              <a:t>Additional Slides</a:t>
            </a:r>
            <a:endParaRPr dirty="0">
              <a:solidFill>
                <a:srgbClr val="000000"/>
              </a:solidFill>
              <a:latin typeface="Tahoma"/>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53</a:t>
            </a:fld>
            <a:endParaRPr lang="en-US"/>
          </a:p>
        </p:txBody>
      </p:sp>
    </p:spTree>
    <p:extLst>
      <p:ext uri="{BB962C8B-B14F-4D97-AF65-F5344CB8AC3E}">
        <p14:creationId xmlns:p14="http://schemas.microsoft.com/office/powerpoint/2010/main" val="6371022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388440" y="246600"/>
            <a:ext cx="9372600" cy="1043640"/>
          </a:xfrm>
          <a:prstGeom prst="rect">
            <a:avLst/>
          </a:prstGeom>
          <a:noFill/>
          <a:ln>
            <a:noFill/>
          </a:ln>
        </p:spPr>
        <p:txBody>
          <a:bodyPr wrap="none" lIns="0" tIns="0" rIns="0" bIns="0" anchor="ctr"/>
          <a:lstStyle/>
          <a:p>
            <a:pPr defTabSz="914400" fontAlgn="auto" hangingPunct="1">
              <a:lnSpc>
                <a:spcPct val="100000"/>
              </a:lnSpc>
              <a:spcBef>
                <a:spcPts val="0"/>
              </a:spcBef>
              <a:spcAft>
                <a:spcPts val="0"/>
              </a:spcAft>
              <a:buClrTx/>
              <a:buSzTx/>
              <a:buFontTx/>
              <a:buNone/>
            </a:pPr>
            <a:r>
              <a:rPr lang="en-US" sz="3300">
                <a:solidFill>
                  <a:srgbClr val="000000"/>
                </a:solidFill>
                <a:latin typeface="Arial"/>
                <a:ea typeface="DejaVu Sans"/>
              </a:rPr>
              <a:t>How it Works: Lock Table</a:t>
            </a:r>
            <a:endParaRPr>
              <a:solidFill>
                <a:srgbClr val="FFFFFF"/>
              </a:solidFill>
              <a:latin typeface="Tahoma"/>
            </a:endParaRPr>
          </a:p>
        </p:txBody>
      </p:sp>
      <p:pic>
        <p:nvPicPr>
          <p:cNvPr id="151" name="Picture 100"/>
          <p:cNvPicPr/>
          <p:nvPr/>
        </p:nvPicPr>
        <p:blipFill>
          <a:blip r:embed="rId2"/>
          <a:stretch>
            <a:fillRect/>
          </a:stretch>
        </p:blipFill>
        <p:spPr>
          <a:xfrm>
            <a:off x="4572000" y="4389120"/>
            <a:ext cx="5280480" cy="2703600"/>
          </a:xfrm>
          <a:prstGeom prst="rect">
            <a:avLst/>
          </a:prstGeom>
          <a:ln>
            <a:noFill/>
          </a:ln>
        </p:spPr>
      </p:pic>
      <p:sp>
        <p:nvSpPr>
          <p:cNvPr id="152" name="CustomShape 2"/>
          <p:cNvSpPr/>
          <p:nvPr/>
        </p:nvSpPr>
        <p:spPr>
          <a:xfrm>
            <a:off x="274320" y="1554480"/>
            <a:ext cx="7863480" cy="345960"/>
          </a:xfrm>
          <a:prstGeom prst="rect">
            <a:avLst/>
          </a:prstGeom>
          <a:noFill/>
          <a:ln>
            <a:noFill/>
          </a:ln>
        </p:spPr>
      </p:sp>
      <p:sp>
        <p:nvSpPr>
          <p:cNvPr id="153" name="CustomShape 3"/>
          <p:cNvSpPr/>
          <p:nvPr/>
        </p:nvSpPr>
        <p:spPr>
          <a:xfrm>
            <a:off x="548640" y="1083600"/>
            <a:ext cx="7589160" cy="3488400"/>
          </a:xfrm>
          <a:prstGeom prst="rect">
            <a:avLst/>
          </a:prstGeom>
          <a:noFill/>
          <a:ln>
            <a:noFill/>
          </a:ln>
        </p:spPr>
        <p:txBody>
          <a:bodyPr wrap="none" lIns="90000" tIns="45000" rIns="90000" bIns="45000"/>
          <a:lstStyle/>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err="1">
                <a:solidFill>
                  <a:srgbClr val="000000"/>
                </a:solidFill>
                <a:latin typeface="Arial"/>
                <a:ea typeface="DejaVu Sans"/>
              </a:rPr>
              <a:t>QSim</a:t>
            </a:r>
            <a:r>
              <a:rPr lang="en-US" sz="2400" dirty="0">
                <a:solidFill>
                  <a:srgbClr val="000000"/>
                </a:solidFill>
                <a:latin typeface="Arial"/>
                <a:ea typeface="DejaVu Sans"/>
              </a:rPr>
              <a:t> is a thread-safe library.</a:t>
            </a: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Each simulated CPU is a </a:t>
            </a:r>
            <a:r>
              <a:rPr lang="en-US" sz="2400" dirty="0" err="1">
                <a:solidFill>
                  <a:srgbClr val="000000"/>
                </a:solidFill>
                <a:latin typeface="Arial"/>
                <a:ea typeface="DejaVu Sans"/>
              </a:rPr>
              <a:t>QEmu</a:t>
            </a:r>
            <a:r>
              <a:rPr lang="en-US" sz="2400" dirty="0">
                <a:solidFill>
                  <a:srgbClr val="000000"/>
                </a:solidFill>
                <a:latin typeface="Arial"/>
                <a:ea typeface="DejaVu Sans"/>
              </a:rPr>
              <a:t> instance.</a:t>
            </a: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RAM state is shared.</a:t>
            </a: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Memory has readers/writer lock semantics</a:t>
            </a:r>
            <a:endParaRPr dirty="0">
              <a:solidFill>
                <a:srgbClr val="FFFFFF"/>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1 thread executing an atomic OR</a:t>
            </a:r>
            <a:endParaRPr dirty="0">
              <a:solidFill>
                <a:srgbClr val="FFFFFF"/>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any number of threads executing ordinary memory operations</a:t>
            </a: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This can be applied on a per-address basis</a:t>
            </a:r>
            <a:endParaRPr dirty="0">
              <a:solidFill>
                <a:srgbClr val="FFFFFF"/>
              </a:solidFill>
              <a:latin typeface="Tahoma"/>
            </a:endParaRPr>
          </a:p>
          <a:p>
            <a:pPr marL="342900"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We build a table of spinlocks</a:t>
            </a:r>
            <a:endParaRPr dirty="0">
              <a:solidFill>
                <a:srgbClr val="FFFFFF"/>
              </a:solidFill>
              <a:latin typeface="Tahoma"/>
            </a:endParaRPr>
          </a:p>
          <a:p>
            <a:pPr marL="800100" lvl="1" indent="-342900" defTabSz="914400" fontAlgn="auto" hangingPunct="1">
              <a:lnSpc>
                <a:spcPct val="100000"/>
              </a:lnSpc>
              <a:spcBef>
                <a:spcPts val="0"/>
              </a:spcBef>
              <a:spcAft>
                <a:spcPts val="0"/>
              </a:spcAft>
              <a:buClrTx/>
              <a:buSzPct val="80000"/>
              <a:buFont typeface="Wingdings" panose="05000000000000000000" pitchFamily="2" charset="2"/>
              <a:buChar char="§"/>
            </a:pPr>
            <a:r>
              <a:rPr lang="en-US" sz="2400" dirty="0">
                <a:solidFill>
                  <a:srgbClr val="000000"/>
                </a:solidFill>
                <a:latin typeface="Arial"/>
                <a:ea typeface="DejaVu Sans"/>
              </a:rPr>
              <a:t>Spinlock code appropriated from Linux kernel.</a:t>
            </a:r>
            <a:endParaRPr dirty="0">
              <a:solidFill>
                <a:srgbClr val="FFFFFF"/>
              </a:solidFill>
              <a:latin typeface="Tahoma"/>
            </a:endParaRPr>
          </a:p>
        </p:txBody>
      </p:sp>
      <p:sp>
        <p:nvSpPr>
          <p:cNvPr id="2" name="Slide Number Placeholder 1"/>
          <p:cNvSpPr>
            <a:spLocks noGrp="1"/>
          </p:cNvSpPr>
          <p:nvPr>
            <p:ph type="sldNum" sz="quarter" idx="10"/>
          </p:nvPr>
        </p:nvSpPr>
        <p:spPr/>
        <p:txBody>
          <a:bodyPr/>
          <a:lstStyle/>
          <a:p>
            <a:fld id="{B3E2728F-CCCD-4E56-B5FF-0BD6CC500392}" type="slidenum">
              <a:rPr lang="en-US" smtClean="0">
                <a:solidFill>
                  <a:srgbClr val="E5FFFF"/>
                </a:solidFill>
              </a:rPr>
              <a:pPr/>
              <a:t>54</a:t>
            </a:fld>
            <a:endParaRPr lang="en-US"/>
          </a:p>
        </p:txBody>
      </p:sp>
    </p:spTree>
    <p:extLst>
      <p:ext uri="{BB962C8B-B14F-4D97-AF65-F5344CB8AC3E}">
        <p14:creationId xmlns:p14="http://schemas.microsoft.com/office/powerpoint/2010/main" val="18360901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Back-end Timing Models</a:t>
            </a:r>
            <a:endParaRPr lang="en-US" dirty="0"/>
          </a:p>
        </p:txBody>
      </p:sp>
      <p:sp>
        <p:nvSpPr>
          <p:cNvPr id="19458" name="Rectangle 2"/>
          <p:cNvSpPr>
            <a:spLocks noGrp="1" noChangeArrowheads="1"/>
          </p:cNvSpPr>
          <p:nvPr>
            <p:ph idx="1"/>
          </p:nvPr>
        </p:nvSpPr>
        <p:spPr>
          <a:xfrm>
            <a:off x="503238" y="1768475"/>
            <a:ext cx="9070975" cy="4989513"/>
          </a:xfrm>
          <a:ln/>
        </p:spPr>
        <p:txBody>
          <a:bodyPr/>
          <a:lstStyle/>
          <a:p>
            <a:pPr marL="431800"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solidFill>
                  <a:srgbClr val="0000FF"/>
                </a:solidFill>
              </a:rPr>
              <a:t>Core Models</a:t>
            </a:r>
          </a:p>
          <a:p>
            <a:pPr marL="431800"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Interconnection Network</a:t>
            </a:r>
          </a:p>
          <a:p>
            <a:pPr marL="431800"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Memory System</a:t>
            </a:r>
          </a:p>
          <a:p>
            <a:pPr marL="809778" lvl="1"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Coherence Cache Hierarchy</a:t>
            </a:r>
          </a:p>
          <a:p>
            <a:pPr marL="809778" lvl="1"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DRAM Controller</a:t>
            </a:r>
            <a:endParaRPr lang="en-US" dirty="0"/>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55</a:t>
            </a:fld>
            <a:endParaRPr lang="en-US">
              <a:solidFill>
                <a:srgbClr val="E5FFFF"/>
              </a:solidFill>
            </a:endParaRPr>
          </a:p>
        </p:txBody>
      </p:sp>
    </p:spTree>
    <p:extLst>
      <p:ext uri="{BB962C8B-B14F-4D97-AF65-F5344CB8AC3E}">
        <p14:creationId xmlns:p14="http://schemas.microsoft.com/office/powerpoint/2010/main" val="26843232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Core Models</a:t>
            </a:r>
          </a:p>
        </p:txBody>
      </p:sp>
      <p:sp>
        <p:nvSpPr>
          <p:cNvPr id="19458" name="Rectangle 2"/>
          <p:cNvSpPr>
            <a:spLocks noGrp="1" noChangeArrowheads="1"/>
          </p:cNvSpPr>
          <p:nvPr>
            <p:ph idx="1"/>
          </p:nvPr>
        </p:nvSpPr>
        <p:spPr>
          <a:xfrm>
            <a:off x="503238" y="1768475"/>
            <a:ext cx="9070975" cy="4989513"/>
          </a:xfrm>
          <a:ln/>
        </p:spPr>
        <p:txBody>
          <a:bodyPr/>
          <a:lstStyle/>
          <a:p>
            <a:pPr marL="431800"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Zesto – cycle-level x86 processor model </a:t>
            </a:r>
          </a:p>
          <a:p>
            <a:pPr marL="431800"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SPX – a </a:t>
            </a:r>
            <a:r>
              <a:rPr lang="en-US" dirty="0" smtClean="0"/>
              <a:t>light pipe-lined model</a:t>
            </a:r>
            <a:endParaRPr lang="en-US" dirty="0"/>
          </a:p>
          <a:p>
            <a:pPr marL="431800" indent="-323850">
              <a:spcBef>
                <a:spcPts val="1800"/>
              </a:spcBef>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a:t>SimpleProc</a:t>
            </a:r>
            <a:r>
              <a:rPr lang="en-US" dirty="0"/>
              <a:t> – a 1-IPC model</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56</a:t>
            </a:fld>
            <a:endParaRPr lang="en-US">
              <a:solidFill>
                <a:srgbClr val="E5FFFF"/>
              </a:solidFill>
            </a:endParaRPr>
          </a:p>
        </p:txBody>
      </p:sp>
    </p:spTree>
    <p:extLst>
      <p:ext uri="{BB962C8B-B14F-4D97-AF65-F5344CB8AC3E}">
        <p14:creationId xmlns:p14="http://schemas.microsoft.com/office/powerpoint/2010/main" val="17823284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3238" y="301626"/>
            <a:ext cx="9069387" cy="811212"/>
          </a:xfrm>
        </p:spPr>
        <p:txBody>
          <a:bodyPr/>
          <a:lstStyle/>
          <a:p>
            <a:r>
              <a:rPr lang="en-US" dirty="0" smtClean="0"/>
              <a:t>Zesto* Overview</a:t>
            </a:r>
            <a:endParaRPr lang="en-US" dirty="0"/>
          </a:p>
        </p:txBody>
      </p:sp>
      <p:sp>
        <p:nvSpPr>
          <p:cNvPr id="5" name="Content Placeholder 4"/>
          <p:cNvSpPr>
            <a:spLocks noGrp="1"/>
          </p:cNvSpPr>
          <p:nvPr>
            <p:ph idx="1"/>
          </p:nvPr>
        </p:nvSpPr>
        <p:spPr>
          <a:xfrm>
            <a:off x="402430" y="3932238"/>
            <a:ext cx="9069387" cy="2133599"/>
          </a:xfrm>
        </p:spPr>
        <p:txBody>
          <a:bodyPr/>
          <a:lstStyle/>
          <a:p>
            <a:pPr marL="457200" indent="-457200">
              <a:spcAft>
                <a:spcPts val="600"/>
              </a:spcAft>
              <a:buFont typeface="Arial" pitchFamily="34" charset="0"/>
              <a:buChar char="•"/>
            </a:pPr>
            <a:r>
              <a:rPr lang="en-US" sz="2000" dirty="0" smtClean="0"/>
              <a:t>Consists of an oracle and a detailed pipeline</a:t>
            </a:r>
          </a:p>
          <a:p>
            <a:pPr marL="457200" indent="-457200">
              <a:spcAft>
                <a:spcPts val="600"/>
              </a:spcAft>
              <a:buFont typeface="Arial" pitchFamily="34" charset="0"/>
              <a:buChar char="•"/>
            </a:pPr>
            <a:r>
              <a:rPr lang="en-US" sz="2000" dirty="0" smtClean="0"/>
              <a:t>Oracle is an “execution-at-fetch” functional simulator; fetched instructions are first passed to oracle</a:t>
            </a:r>
          </a:p>
          <a:p>
            <a:pPr marL="457200" indent="-457200">
              <a:spcAft>
                <a:spcPts val="600"/>
              </a:spcAft>
              <a:buFont typeface="Arial" pitchFamily="34" charset="0"/>
              <a:buChar char="•"/>
            </a:pPr>
            <a:r>
              <a:rPr lang="en-US" sz="2000" dirty="0" smtClean="0"/>
              <a:t>Pipeline has 5 stages</a:t>
            </a:r>
          </a:p>
          <a:p>
            <a:pPr marL="457200" indent="-457200">
              <a:spcAft>
                <a:spcPts val="600"/>
              </a:spcAft>
              <a:buFont typeface="Arial" pitchFamily="34" charset="0"/>
              <a:buChar char="•"/>
            </a:pPr>
            <a:r>
              <a:rPr lang="en-US" sz="2000" dirty="0" smtClean="0"/>
              <a:t>Very detailed; slow (10’s of KIPS)</a:t>
            </a:r>
          </a:p>
          <a:p>
            <a:pPr marL="457200" indent="-457200">
              <a:spcAft>
                <a:spcPts val="600"/>
              </a:spcAft>
              <a:buFont typeface="Arial" pitchFamily="34" charset="0"/>
              <a:buChar char="•"/>
            </a:pPr>
            <a:r>
              <a:rPr lang="en-US" sz="2000" dirty="0" smtClean="0"/>
              <a:t>Ported to Manifold as a component</a:t>
            </a:r>
          </a:p>
        </p:txBody>
      </p:sp>
      <p:sp>
        <p:nvSpPr>
          <p:cNvPr id="23" name="TextBox 22"/>
          <p:cNvSpPr txBox="1"/>
          <p:nvPr/>
        </p:nvSpPr>
        <p:spPr>
          <a:xfrm>
            <a:off x="87313" y="6827837"/>
            <a:ext cx="9993312" cy="437966"/>
          </a:xfrm>
          <a:prstGeom prst="rect">
            <a:avLst/>
          </a:prstGeom>
          <a:noFill/>
        </p:spPr>
        <p:txBody>
          <a:bodyPr wrap="square" rtlCol="0">
            <a:spAutoFit/>
          </a:bodyPr>
          <a:lstStyle/>
          <a:p>
            <a:pPr defTabSz="457200"/>
            <a:r>
              <a:rPr lang="en-US" sz="1200" dirty="0" smtClean="0">
                <a:solidFill>
                  <a:srgbClr val="000000"/>
                </a:solidFill>
              </a:rPr>
              <a:t>*G. Loh, etc., “Zesto: a cycle-level simulator for highly detailed microarchitecture exploration,” </a:t>
            </a:r>
            <a:r>
              <a:rPr lang="en-US" sz="1200" i="1" dirty="0" smtClean="0">
                <a:solidFill>
                  <a:srgbClr val="000000"/>
                </a:solidFill>
              </a:rPr>
              <a:t>International S</a:t>
            </a:r>
            <a:r>
              <a:rPr lang="en-US" sz="1200" i="1" dirty="0">
                <a:solidFill>
                  <a:srgbClr val="000000"/>
                </a:solidFill>
              </a:rPr>
              <a:t>y</a:t>
            </a:r>
            <a:r>
              <a:rPr lang="en-US" sz="1200" i="1" dirty="0" smtClean="0">
                <a:solidFill>
                  <a:srgbClr val="000000"/>
                </a:solidFill>
              </a:rPr>
              <a:t>mposium on Performance Analysis of Software and Systems (ISPASS)</a:t>
            </a:r>
            <a:r>
              <a:rPr lang="en-US" sz="1200" dirty="0" smtClean="0">
                <a:solidFill>
                  <a:srgbClr val="000000"/>
                </a:solidFill>
              </a:rPr>
              <a:t>, pp53-64, 2009</a:t>
            </a:r>
          </a:p>
        </p:txBody>
      </p:sp>
      <p:grpSp>
        <p:nvGrpSpPr>
          <p:cNvPr id="8" name="Group 7"/>
          <p:cNvGrpSpPr/>
          <p:nvPr/>
        </p:nvGrpSpPr>
        <p:grpSpPr>
          <a:xfrm>
            <a:off x="1165224" y="1223955"/>
            <a:ext cx="7614701" cy="2725066"/>
            <a:chOff x="1165224" y="1223955"/>
            <a:chExt cx="7614701" cy="2725066"/>
          </a:xfrm>
        </p:grpSpPr>
        <p:cxnSp>
          <p:nvCxnSpPr>
            <p:cNvPr id="14" name="Straight Arrow Connector 13"/>
            <p:cNvCxnSpPr/>
            <p:nvPr/>
          </p:nvCxnSpPr>
          <p:spPr bwMode="auto">
            <a:xfrm>
              <a:off x="2841624" y="1767963"/>
              <a:ext cx="2095500" cy="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2841624" y="2264960"/>
              <a:ext cx="2095500" cy="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endCxn id="17" idx="0"/>
            </p:cNvCxnSpPr>
            <p:nvPr/>
          </p:nvCxnSpPr>
          <p:spPr bwMode="auto">
            <a:xfrm flipH="1">
              <a:off x="6542880" y="2439944"/>
              <a:ext cx="54768" cy="747077"/>
            </a:xfrm>
            <a:prstGeom prst="straightConnector1">
              <a:avLst/>
            </a:prstGeom>
            <a:solidFill>
              <a:srgbClr val="00B8FF"/>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p:cNvSpPr/>
            <p:nvPr/>
          </p:nvSpPr>
          <p:spPr bwMode="auto">
            <a:xfrm>
              <a:off x="1165224" y="1449344"/>
              <a:ext cx="1676400" cy="99060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457200"/>
              <a:r>
                <a:rPr lang="en-US" dirty="0" smtClean="0">
                  <a:solidFill>
                    <a:srgbClr val="FFFFFF"/>
                  </a:solidFill>
                </a:rPr>
                <a:t>Oracle</a:t>
              </a:r>
            </a:p>
            <a:p>
              <a:pPr algn="ctr" defTabSz="457200"/>
              <a:r>
                <a:rPr lang="en-US" dirty="0" smtClean="0">
                  <a:solidFill>
                    <a:srgbClr val="FFFFFF"/>
                  </a:solidFill>
                </a:rPr>
                <a:t>(functional)</a:t>
              </a:r>
            </a:p>
          </p:txBody>
        </p:sp>
        <p:sp>
          <p:nvSpPr>
            <p:cNvPr id="7" name="Rectangle 6"/>
            <p:cNvSpPr/>
            <p:nvPr/>
          </p:nvSpPr>
          <p:spPr bwMode="auto">
            <a:xfrm>
              <a:off x="4937124" y="1449344"/>
              <a:ext cx="3200400" cy="99060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457200"/>
              <a:r>
                <a:rPr lang="en-US" dirty="0" smtClean="0">
                  <a:solidFill>
                    <a:srgbClr val="FFFFFF"/>
                  </a:solidFill>
                </a:rPr>
                <a:t>Detailed pipeline model</a:t>
              </a:r>
            </a:p>
            <a:p>
              <a:pPr algn="ctr" defTabSz="457200"/>
              <a:r>
                <a:rPr lang="en-US" dirty="0" smtClean="0">
                  <a:solidFill>
                    <a:srgbClr val="FFFFFF"/>
                  </a:solidFill>
                </a:rPr>
                <a:t>(superscalar / OOO pipeline)</a:t>
              </a:r>
            </a:p>
          </p:txBody>
        </p:sp>
        <p:sp>
          <p:nvSpPr>
            <p:cNvPr id="17" name="Rectangle 16"/>
            <p:cNvSpPr/>
            <p:nvPr/>
          </p:nvSpPr>
          <p:spPr bwMode="auto">
            <a:xfrm>
              <a:off x="5988048" y="3187021"/>
              <a:ext cx="1109664" cy="76200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57200"/>
              <a:r>
                <a:rPr lang="en-US" dirty="0" smtClean="0">
                  <a:solidFill>
                    <a:srgbClr val="FFFFFF"/>
                  </a:solidFill>
                </a:rPr>
                <a:t>cache</a:t>
              </a:r>
            </a:p>
          </p:txBody>
        </p:sp>
        <p:cxnSp>
          <p:nvCxnSpPr>
            <p:cNvPr id="25" name="Straight Arrow Connector 24"/>
            <p:cNvCxnSpPr/>
            <p:nvPr/>
          </p:nvCxnSpPr>
          <p:spPr bwMode="auto">
            <a:xfrm>
              <a:off x="2841624" y="1608342"/>
              <a:ext cx="2095500" cy="0"/>
            </a:xfrm>
            <a:prstGeom prst="straightConnector1">
              <a:avLst/>
            </a:prstGeom>
            <a:noFill/>
            <a:ln w="38100" cap="flat" cmpd="sng" algn="ctr">
              <a:solidFill>
                <a:srgbClr val="080808"/>
              </a:solidFill>
              <a:prstDash val="solid"/>
              <a:round/>
              <a:headEnd type="none" w="med" len="med"/>
              <a:tailEnd type="arrow"/>
            </a:ln>
            <a:effectLst/>
          </p:spPr>
        </p:cxnSp>
        <p:cxnSp>
          <p:nvCxnSpPr>
            <p:cNvPr id="27" name="Straight Arrow Connector 26"/>
            <p:cNvCxnSpPr/>
            <p:nvPr/>
          </p:nvCxnSpPr>
          <p:spPr bwMode="auto">
            <a:xfrm flipH="1">
              <a:off x="2831852" y="2179637"/>
              <a:ext cx="2095500" cy="0"/>
            </a:xfrm>
            <a:prstGeom prst="straightConnector1">
              <a:avLst/>
            </a:prstGeom>
            <a:noFill/>
            <a:ln w="38100" cap="flat" cmpd="sng" algn="ctr">
              <a:solidFill>
                <a:srgbClr val="080808"/>
              </a:solidFill>
              <a:prstDash val="solid"/>
              <a:round/>
              <a:headEnd type="none" w="med" len="med"/>
              <a:tailEnd type="arrow"/>
            </a:ln>
            <a:effectLst/>
          </p:spPr>
        </p:cxnSp>
        <p:cxnSp>
          <p:nvCxnSpPr>
            <p:cNvPr id="29" name="Straight Arrow Connector 28"/>
            <p:cNvCxnSpPr>
              <a:stCxn id="7" idx="2"/>
              <a:endCxn id="17" idx="0"/>
            </p:cNvCxnSpPr>
            <p:nvPr/>
          </p:nvCxnSpPr>
          <p:spPr bwMode="auto">
            <a:xfrm>
              <a:off x="6537324" y="2439944"/>
              <a:ext cx="5556" cy="747077"/>
            </a:xfrm>
            <a:prstGeom prst="straightConnector1">
              <a:avLst/>
            </a:prstGeom>
            <a:noFill/>
            <a:ln w="38100" cap="flat" cmpd="sng" algn="ctr">
              <a:solidFill>
                <a:srgbClr val="080808"/>
              </a:solidFill>
              <a:prstDash val="solid"/>
              <a:round/>
              <a:headEnd type="arrow" w="med" len="med"/>
              <a:tailEnd type="arrow"/>
            </a:ln>
            <a:effectLst/>
          </p:spPr>
        </p:cxnSp>
        <p:sp>
          <p:nvSpPr>
            <p:cNvPr id="37" name="TextBox 36"/>
            <p:cNvSpPr txBox="1"/>
            <p:nvPr/>
          </p:nvSpPr>
          <p:spPr>
            <a:xfrm>
              <a:off x="2981893" y="1223955"/>
              <a:ext cx="1905000" cy="349968"/>
            </a:xfrm>
            <a:prstGeom prst="rect">
              <a:avLst/>
            </a:prstGeom>
            <a:noFill/>
          </p:spPr>
          <p:txBody>
            <a:bodyPr wrap="square" rtlCol="0">
              <a:spAutoFit/>
            </a:bodyPr>
            <a:lstStyle/>
            <a:p>
              <a:pPr defTabSz="457200"/>
              <a:r>
                <a:rPr lang="en-US" dirty="0">
                  <a:solidFill>
                    <a:srgbClr val="000000"/>
                  </a:solidFill>
                </a:rPr>
                <a:t>x</a:t>
              </a:r>
              <a:r>
                <a:rPr lang="en-US" dirty="0" smtClean="0">
                  <a:solidFill>
                    <a:srgbClr val="000000"/>
                  </a:solidFill>
                </a:rPr>
                <a:t>86 instructions</a:t>
              </a:r>
              <a:r>
                <a:rPr lang="en-US" dirty="0" smtClean="0">
                  <a:solidFill>
                    <a:srgbClr val="FFFFFF"/>
                  </a:solidFill>
                </a:rPr>
                <a:t>6</a:t>
              </a:r>
              <a:endParaRPr lang="en-US" dirty="0">
                <a:solidFill>
                  <a:srgbClr val="FFFFFF"/>
                </a:solidFill>
              </a:endParaRPr>
            </a:p>
          </p:txBody>
        </p:sp>
        <p:sp>
          <p:nvSpPr>
            <p:cNvPr id="40" name="TextBox 39"/>
            <p:cNvSpPr txBox="1"/>
            <p:nvPr/>
          </p:nvSpPr>
          <p:spPr>
            <a:xfrm>
              <a:off x="3184540" y="2264960"/>
              <a:ext cx="1505540" cy="349968"/>
            </a:xfrm>
            <a:prstGeom prst="rect">
              <a:avLst/>
            </a:prstGeom>
            <a:noFill/>
          </p:spPr>
          <p:txBody>
            <a:bodyPr wrap="none" rtlCol="0">
              <a:spAutoFit/>
            </a:bodyPr>
            <a:lstStyle/>
            <a:p>
              <a:pPr defTabSz="457200"/>
              <a:r>
                <a:rPr lang="en-US" dirty="0" smtClean="0">
                  <a:solidFill>
                    <a:srgbClr val="000000"/>
                  </a:solidFill>
                </a:rPr>
                <a:t>recovery info</a:t>
              </a:r>
            </a:p>
          </p:txBody>
        </p:sp>
        <p:sp>
          <p:nvSpPr>
            <p:cNvPr id="42" name="TextBox 41"/>
            <p:cNvSpPr txBox="1"/>
            <p:nvPr/>
          </p:nvSpPr>
          <p:spPr>
            <a:xfrm>
              <a:off x="6812720" y="2509681"/>
              <a:ext cx="1967205" cy="607602"/>
            </a:xfrm>
            <a:prstGeom prst="rect">
              <a:avLst/>
            </a:prstGeom>
            <a:noFill/>
          </p:spPr>
          <p:txBody>
            <a:bodyPr wrap="none" rtlCol="0">
              <a:spAutoFit/>
            </a:bodyPr>
            <a:lstStyle/>
            <a:p>
              <a:pPr defTabSz="457200"/>
              <a:r>
                <a:rPr lang="en-US" dirty="0">
                  <a:solidFill>
                    <a:srgbClr val="000000"/>
                  </a:solidFill>
                </a:rPr>
                <a:t>m</a:t>
              </a:r>
              <a:r>
                <a:rPr lang="en-US" dirty="0" smtClean="0">
                  <a:solidFill>
                    <a:srgbClr val="000000"/>
                  </a:solidFill>
                </a:rPr>
                <a:t>emory requests</a:t>
              </a:r>
            </a:p>
            <a:p>
              <a:pPr defTabSz="457200"/>
              <a:r>
                <a:rPr lang="en-US" dirty="0">
                  <a:solidFill>
                    <a:srgbClr val="000000"/>
                  </a:solidFill>
                </a:rPr>
                <a:t>a</a:t>
              </a:r>
              <a:r>
                <a:rPr lang="en-US" dirty="0" smtClean="0">
                  <a:solidFill>
                    <a:srgbClr val="000000"/>
                  </a:solidFill>
                </a:rPr>
                <a:t>nd replies</a:t>
              </a:r>
            </a:p>
          </p:txBody>
        </p:sp>
      </p:gr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57</a:t>
            </a:fld>
            <a:endParaRPr lang="en-US">
              <a:solidFill>
                <a:srgbClr val="E5FFFF"/>
              </a:solidFill>
            </a:endParaRPr>
          </a:p>
        </p:txBody>
      </p:sp>
    </p:spTree>
    <p:extLst>
      <p:ext uri="{BB962C8B-B14F-4D97-AF65-F5344CB8AC3E}">
        <p14:creationId xmlns:p14="http://schemas.microsoft.com/office/powerpoint/2010/main" val="3175483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Zesto</a:t>
            </a:r>
          </a:p>
        </p:txBody>
      </p:sp>
      <p:sp>
        <p:nvSpPr>
          <p:cNvPr id="21506" name="Rectangle 2"/>
          <p:cNvSpPr>
            <a:spLocks noGrp="1" noChangeArrowheads="1"/>
          </p:cNvSpPr>
          <p:nvPr>
            <p:ph idx="1"/>
          </p:nvPr>
        </p:nvSpPr>
        <p:spPr>
          <a:xfrm>
            <a:off x="503238" y="4846637"/>
            <a:ext cx="9070975" cy="1911351"/>
          </a:xfrm>
          <a:ln/>
        </p:spPr>
        <p:txBody>
          <a:bodyPr/>
          <a:lstStyle/>
          <a:p>
            <a:r>
              <a:rPr lang="en-US" dirty="0"/>
              <a:t>X86 based timing model derived from Zesto cycle-level simulator </a:t>
            </a:r>
            <a:endParaRPr lang="en-US" dirty="0" smtClean="0"/>
          </a:p>
          <a:p>
            <a:pPr lvl="1"/>
            <a:r>
              <a:rPr lang="en-US" dirty="0" smtClean="0"/>
              <a:t>IA </a:t>
            </a:r>
            <a:r>
              <a:rPr lang="en-US" dirty="0"/>
              <a:t>32 </a:t>
            </a:r>
            <a:r>
              <a:rPr lang="en-US" dirty="0" smtClean="0"/>
              <a:t>support</a:t>
            </a:r>
            <a:endParaRPr lang="en-US" dirty="0"/>
          </a:p>
        </p:txBody>
      </p:sp>
      <p:pic>
        <p:nvPicPr>
          <p:cNvPr id="4" name="Picture 1"/>
          <p:cNvPicPr>
            <a:picLocks noChangeAspect="1" noChangeArrowheads="1"/>
          </p:cNvPicPr>
          <p:nvPr/>
        </p:nvPicPr>
        <p:blipFill>
          <a:blip r:embed="rId3" cstate="print"/>
          <a:srcRect/>
          <a:stretch>
            <a:fillRect/>
          </a:stretch>
        </p:blipFill>
        <p:spPr bwMode="auto">
          <a:xfrm>
            <a:off x="1077912" y="1417637"/>
            <a:ext cx="7543800" cy="3209424"/>
          </a:xfrm>
          <a:prstGeom prst="rect">
            <a:avLst/>
          </a:prstGeom>
          <a:noFill/>
          <a:ln w="9525">
            <a:noFill/>
            <a:miter lim="800000"/>
            <a:headEnd/>
            <a:tailEnd/>
          </a:ln>
        </p:spPr>
      </p:pic>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58</a:t>
            </a:fld>
            <a:endParaRPr lang="en-US">
              <a:solidFill>
                <a:srgbClr val="E5FFFF"/>
              </a:solidFill>
            </a:endParaRPr>
          </a:p>
        </p:txBody>
      </p:sp>
    </p:spTree>
    <p:extLst>
      <p:ext uri="{BB962C8B-B14F-4D97-AF65-F5344CB8AC3E}">
        <p14:creationId xmlns:p14="http://schemas.microsoft.com/office/powerpoint/2010/main" val="29533958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Zesto Interface</a:t>
            </a:r>
          </a:p>
        </p:txBody>
      </p:sp>
      <p:sp>
        <p:nvSpPr>
          <p:cNvPr id="22530" name="Rectangle 2"/>
          <p:cNvSpPr>
            <a:spLocks noGrp="1" noChangeArrowheads="1"/>
          </p:cNvSpPr>
          <p:nvPr>
            <p:ph idx="1"/>
          </p:nvPr>
        </p:nvSpPr>
        <p:spPr>
          <a:xfrm>
            <a:off x="422275" y="1511299"/>
            <a:ext cx="9070975" cy="2573337"/>
          </a:xfrm>
          <a:ln/>
        </p:spPr>
        <p:txBody>
          <a:bodyPr/>
          <a:lstStyle/>
          <a:p>
            <a:pPr marL="431800" indent="-323850">
              <a:spcAft>
                <a:spcPts val="12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Front</a:t>
            </a:r>
            <a:r>
              <a:rPr lang="en-US" dirty="0"/>
              <a:t>-</a:t>
            </a:r>
            <a:r>
              <a:rPr lang="en-US" dirty="0" smtClean="0"/>
              <a:t>end interfaces</a:t>
            </a:r>
            <a:endParaRPr lang="en-US" dirty="0"/>
          </a:p>
          <a:p>
            <a:pPr marL="431800" indent="-323850">
              <a:spcAft>
                <a:spcPts val="12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a:t>
            </a:r>
            <a:r>
              <a:rPr lang="en-US" dirty="0" smtClean="0"/>
              <a:t>ache </a:t>
            </a:r>
            <a:r>
              <a:rPr lang="en-US" dirty="0"/>
              <a:t>request</a:t>
            </a:r>
          </a:p>
          <a:p>
            <a:pPr marL="431800" indent="-323850">
              <a:spcAft>
                <a:spcPts val="12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E</a:t>
            </a:r>
            <a:r>
              <a:rPr lang="en-US" dirty="0" smtClean="0"/>
              <a:t>vent </a:t>
            </a:r>
            <a:r>
              <a:rPr lang="en-US" dirty="0"/>
              <a:t>handler (for cache response)</a:t>
            </a:r>
          </a:p>
          <a:p>
            <a:pPr marL="431800" indent="-323850">
              <a:spcAft>
                <a:spcPts val="12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a:t>
            </a:r>
            <a:r>
              <a:rPr lang="en-US" dirty="0" smtClean="0"/>
              <a:t>locked </a:t>
            </a:r>
            <a:r>
              <a:rPr lang="en-US" dirty="0"/>
              <a:t>function</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2" y="3932237"/>
            <a:ext cx="5878513" cy="2204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type="triangle" w="med" len="me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220912" y="6675437"/>
            <a:ext cx="5499525" cy="353174"/>
          </a:xfrm>
          <a:prstGeom prst="rect">
            <a:avLst/>
          </a:prstGeom>
          <a:noFill/>
        </p:spPr>
        <p:txBody>
          <a:bodyPr wrap="none" rtlCol="0">
            <a:spAutoFit/>
          </a:bodyPr>
          <a:lstStyle/>
          <a:p>
            <a:pPr defTabSz="457200"/>
            <a:r>
              <a:rPr lang="en-US" i="1" dirty="0" smtClean="0">
                <a:solidFill>
                  <a:srgbClr val="000000"/>
                </a:solidFill>
              </a:rPr>
              <a:t>Multiple instances with different front-end interfaces</a:t>
            </a:r>
          </a:p>
        </p:txBody>
      </p:sp>
      <p:cxnSp>
        <p:nvCxnSpPr>
          <p:cNvPr id="4" name="Straight Arrow Connector 3"/>
          <p:cNvCxnSpPr>
            <a:stCxn id="2" idx="0"/>
          </p:cNvCxnSpPr>
          <p:nvPr/>
        </p:nvCxnSpPr>
        <p:spPr bwMode="auto">
          <a:xfrm flipH="1" flipV="1">
            <a:off x="2906713" y="6218237"/>
            <a:ext cx="2063962" cy="457200"/>
          </a:xfrm>
          <a:prstGeom prst="straightConnector1">
            <a:avLst/>
          </a:prstGeom>
          <a:noFill/>
          <a:ln w="19050" cap="flat" cmpd="sng" algn="ctr">
            <a:solidFill>
              <a:srgbClr val="080808"/>
            </a:solidFill>
            <a:prstDash val="solid"/>
            <a:round/>
            <a:headEnd type="none" w="med" len="med"/>
            <a:tailEnd type="arrow"/>
          </a:ln>
          <a:effectLst/>
        </p:spPr>
      </p:cxnSp>
      <p:cxnSp>
        <p:nvCxnSpPr>
          <p:cNvPr id="6" name="Straight Arrow Connector 5"/>
          <p:cNvCxnSpPr>
            <a:stCxn id="2" idx="0"/>
          </p:cNvCxnSpPr>
          <p:nvPr/>
        </p:nvCxnSpPr>
        <p:spPr bwMode="auto">
          <a:xfrm flipH="1" flipV="1">
            <a:off x="4735513" y="6142037"/>
            <a:ext cx="235162" cy="533400"/>
          </a:xfrm>
          <a:prstGeom prst="straightConnector1">
            <a:avLst/>
          </a:prstGeom>
          <a:noFill/>
          <a:ln w="19050" cap="flat" cmpd="sng" algn="ctr">
            <a:solidFill>
              <a:srgbClr val="080808"/>
            </a:solidFill>
            <a:prstDash val="solid"/>
            <a:round/>
            <a:headEnd type="none" w="med" len="med"/>
            <a:tailEnd type="arrow"/>
          </a:ln>
          <a:effectLst/>
        </p:spPr>
      </p:cxnSp>
      <p:cxnSp>
        <p:nvCxnSpPr>
          <p:cNvPr id="8" name="Straight Arrow Connector 7"/>
          <p:cNvCxnSpPr>
            <a:stCxn id="2" idx="0"/>
          </p:cNvCxnSpPr>
          <p:nvPr/>
        </p:nvCxnSpPr>
        <p:spPr bwMode="auto">
          <a:xfrm flipV="1">
            <a:off x="4970675" y="6142037"/>
            <a:ext cx="755437" cy="533400"/>
          </a:xfrm>
          <a:prstGeom prst="straightConnector1">
            <a:avLst/>
          </a:prstGeom>
          <a:noFill/>
          <a:ln w="19050" cap="flat" cmpd="sng" algn="ctr">
            <a:solidFill>
              <a:srgbClr val="080808"/>
            </a:solidFill>
            <a:prstDash val="solid"/>
            <a:round/>
            <a:headEnd type="none" w="med" len="med"/>
            <a:tailEnd type="arrow"/>
          </a:ln>
          <a:effectLst/>
        </p:spPr>
      </p:cxnSp>
      <p:cxnSp>
        <p:nvCxnSpPr>
          <p:cNvPr id="11" name="Straight Arrow Connector 10"/>
          <p:cNvCxnSpPr>
            <a:stCxn id="2" idx="0"/>
          </p:cNvCxnSpPr>
          <p:nvPr/>
        </p:nvCxnSpPr>
        <p:spPr bwMode="auto">
          <a:xfrm flipV="1">
            <a:off x="4970675" y="6218237"/>
            <a:ext cx="2355637" cy="457200"/>
          </a:xfrm>
          <a:prstGeom prst="straightConnector1">
            <a:avLst/>
          </a:prstGeom>
          <a:noFill/>
          <a:ln w="19050" cap="flat" cmpd="sng" algn="ctr">
            <a:solidFill>
              <a:srgbClr val="080808"/>
            </a:solidFill>
            <a:prstDash val="solid"/>
            <a:round/>
            <a:headEnd type="none" w="med" len="med"/>
            <a:tailEnd type="arrow"/>
          </a:ln>
          <a:effectLst/>
        </p:spPr>
      </p:cxnSp>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59</a:t>
            </a:fld>
            <a:endParaRPr lang="en-US">
              <a:solidFill>
                <a:srgbClr val="E5FFFF"/>
              </a:solidFill>
            </a:endParaRPr>
          </a:p>
        </p:txBody>
      </p:sp>
    </p:spTree>
    <p:extLst>
      <p:ext uri="{BB962C8B-B14F-4D97-AF65-F5344CB8AC3E}">
        <p14:creationId xmlns:p14="http://schemas.microsoft.com/office/powerpoint/2010/main" val="17928367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8734" y="1007959"/>
            <a:ext cx="10263364" cy="441047"/>
          </a:xfrm>
          <a:prstGeom prst="rect">
            <a:avLst/>
          </a:prstGeom>
          <a:noFill/>
        </p:spPr>
        <p:txBody>
          <a:bodyPr wrap="none" lIns="100684" tIns="50344" rIns="100684" bIns="50344" rtlCol="0">
            <a:spAutoFit/>
          </a:bodyPr>
          <a:lstStyle/>
          <a:p>
            <a:pPr algn="ctr" defTabSz="1007108" eaLnBrk="0">
              <a:lnSpc>
                <a:spcPct val="100000"/>
              </a:lnSpc>
              <a:buClrTx/>
              <a:buSzTx/>
            </a:pPr>
            <a:r>
              <a:rPr lang="en-US" sz="2200" dirty="0">
                <a:solidFill>
                  <a:srgbClr val="080808"/>
                </a:solidFill>
                <a:latin typeface="Tahoma" pitchFamily="34" charset="0"/>
                <a:ea typeface="ＭＳ Ｐゴシック" charset="-128"/>
              </a:rPr>
              <a:t>A </a:t>
            </a:r>
            <a:r>
              <a:rPr lang="en-US" sz="2200" dirty="0">
                <a:solidFill>
                  <a:srgbClr val="0000FF"/>
                </a:solidFill>
                <a:latin typeface="Tahoma" pitchFamily="34" charset="0"/>
                <a:ea typeface="ＭＳ Ｐゴシック" charset="-128"/>
              </a:rPr>
              <a:t>composable</a:t>
            </a:r>
            <a:r>
              <a:rPr lang="en-US" sz="2200" dirty="0">
                <a:solidFill>
                  <a:srgbClr val="3366FF"/>
                </a:solidFill>
                <a:latin typeface="Tahoma" pitchFamily="34" charset="0"/>
                <a:ea typeface="ＭＳ Ｐゴシック" charset="-128"/>
              </a:rPr>
              <a:t> </a:t>
            </a:r>
            <a:r>
              <a:rPr lang="en-US" sz="2200" dirty="0">
                <a:solidFill>
                  <a:srgbClr val="080808"/>
                </a:solidFill>
                <a:latin typeface="Tahoma" pitchFamily="34" charset="0"/>
                <a:ea typeface="ＭＳ Ｐゴシック" charset="-128"/>
              </a:rPr>
              <a:t>parallel simulation system for heterogeneous, many core systems. </a:t>
            </a:r>
          </a:p>
        </p:txBody>
      </p:sp>
      <p:sp>
        <p:nvSpPr>
          <p:cNvPr id="288" name="Title 1"/>
          <p:cNvSpPr>
            <a:spLocks noGrp="1"/>
          </p:cNvSpPr>
          <p:nvPr>
            <p:ph type="title"/>
          </p:nvPr>
        </p:nvSpPr>
        <p:spPr>
          <a:xfrm>
            <a:off x="388524" y="414739"/>
            <a:ext cx="9373581" cy="509226"/>
          </a:xfrm>
        </p:spPr>
        <p:txBody>
          <a:bodyPr/>
          <a:lstStyle/>
          <a:p>
            <a:r>
              <a:rPr lang="en-US" dirty="0" smtClean="0"/>
              <a:t>Manifold: The Big Picture</a:t>
            </a:r>
            <a:endParaRPr lang="en-US" dirty="0"/>
          </a:p>
        </p:txBody>
      </p:sp>
      <p:sp>
        <p:nvSpPr>
          <p:cNvPr id="307" name="Content Placeholder 2"/>
          <p:cNvSpPr>
            <a:spLocks noGrp="1"/>
          </p:cNvSpPr>
          <p:nvPr>
            <p:ph idx="1"/>
          </p:nvPr>
        </p:nvSpPr>
        <p:spPr>
          <a:xfrm>
            <a:off x="7140443" y="1931919"/>
            <a:ext cx="2940182" cy="3191863"/>
          </a:xfrm>
        </p:spPr>
        <p:txBody>
          <a:bodyPr/>
          <a:lstStyle/>
          <a:p>
            <a:pPr>
              <a:spcBef>
                <a:spcPts val="1984"/>
              </a:spcBef>
            </a:pPr>
            <a:r>
              <a:rPr lang="en-US" sz="2000" dirty="0"/>
              <a:t>Component-based and extensible</a:t>
            </a:r>
          </a:p>
          <a:p>
            <a:pPr>
              <a:spcBef>
                <a:spcPts val="1984"/>
              </a:spcBef>
            </a:pPr>
            <a:r>
              <a:rPr lang="en-US" sz="2000" dirty="0"/>
              <a:t>Mixed discrete event and time stepped simulation</a:t>
            </a:r>
          </a:p>
          <a:p>
            <a:pPr>
              <a:spcBef>
                <a:spcPts val="1984"/>
              </a:spcBef>
            </a:pPr>
            <a:r>
              <a:rPr lang="en-US" sz="2000" dirty="0"/>
              <a:t>From full system HW/SW models </a:t>
            </a:r>
            <a:r>
              <a:rPr lang="en-US" sz="2000" dirty="0">
                <a:sym typeface="Wingdings"/>
              </a:rPr>
              <a:t>to abstract timing models</a:t>
            </a:r>
          </a:p>
          <a:p>
            <a:pPr>
              <a:spcBef>
                <a:spcPts val="1984"/>
              </a:spcBef>
            </a:pPr>
            <a:r>
              <a:rPr lang="en-US" sz="2000" dirty="0">
                <a:sym typeface="Wingdings"/>
              </a:rPr>
              <a:t>From detailed cycle-level to high level analytic models</a:t>
            </a:r>
          </a:p>
          <a:p>
            <a:pPr>
              <a:spcBef>
                <a:spcPts val="1984"/>
              </a:spcBef>
            </a:pPr>
            <a:r>
              <a:rPr lang="en-US" sz="2000" dirty="0">
                <a:solidFill>
                  <a:srgbClr val="0000FF"/>
                </a:solidFill>
                <a:sym typeface="Wingdings"/>
              </a:rPr>
              <a:t>Integration of third party tools</a:t>
            </a:r>
            <a:endParaRPr lang="en-US" sz="2000" dirty="0">
              <a:solidFill>
                <a:srgbClr val="0000FF"/>
              </a:solidFill>
            </a:endParaRPr>
          </a:p>
        </p:txBody>
      </p:sp>
      <p:sp>
        <p:nvSpPr>
          <p:cNvPr id="256" name="Slide Number Placeholder 3"/>
          <p:cNvSpPr>
            <a:spLocks noGrp="1"/>
          </p:cNvSpPr>
          <p:nvPr>
            <p:ph type="sldNum" sz="quarter" idx="10"/>
          </p:nvPr>
        </p:nvSpPr>
        <p:spPr>
          <a:xfrm>
            <a:off x="9515341" y="7298937"/>
            <a:ext cx="427026" cy="234490"/>
          </a:xfrm>
        </p:spPr>
        <p:txBody>
          <a:bodyPr/>
          <a:lstStyle/>
          <a:p>
            <a:fld id="{5789DB3D-6D36-41B1-B5D6-2DA40B15D957}" type="slidenum">
              <a:rPr lang="en-US" smtClean="0">
                <a:solidFill>
                  <a:srgbClr val="FFFFFF"/>
                </a:solidFill>
                <a:latin typeface="Tahoma"/>
              </a:rPr>
              <a:pPr/>
              <a:t>6</a:t>
            </a:fld>
            <a:endParaRPr lang="en-US" dirty="0">
              <a:solidFill>
                <a:srgbClr val="FFFFFF"/>
              </a:solidFill>
              <a:latin typeface="Tahoma"/>
            </a:endParaRPr>
          </a:p>
        </p:txBody>
      </p:sp>
      <p:pic>
        <p:nvPicPr>
          <p:cNvPr id="82" name="Picture 18"/>
          <p:cNvPicPr>
            <a:picLocks noChangeAspect="1" noChangeArrowheads="1"/>
          </p:cNvPicPr>
          <p:nvPr/>
        </p:nvPicPr>
        <p:blipFill>
          <a:blip r:embed="rId3" cstate="print"/>
          <a:srcRect/>
          <a:stretch>
            <a:fillRect/>
          </a:stretch>
        </p:blipFill>
        <p:spPr bwMode="auto">
          <a:xfrm>
            <a:off x="3095650" y="2183906"/>
            <a:ext cx="1316146" cy="568664"/>
          </a:xfrm>
          <a:prstGeom prst="rect">
            <a:avLst/>
          </a:prstGeom>
          <a:noFill/>
          <a:ln w="9525">
            <a:noFill/>
            <a:miter lim="800000"/>
            <a:headEnd/>
            <a:tailEnd/>
          </a:ln>
        </p:spPr>
      </p:pic>
      <p:sp>
        <p:nvSpPr>
          <p:cNvPr id="99" name="TextBox 136"/>
          <p:cNvSpPr txBox="1">
            <a:spLocks noChangeArrowheads="1"/>
          </p:cNvSpPr>
          <p:nvPr/>
        </p:nvSpPr>
        <p:spPr bwMode="auto">
          <a:xfrm>
            <a:off x="2100927" y="2315478"/>
            <a:ext cx="1151327" cy="255666"/>
          </a:xfrm>
          <a:prstGeom prst="rect">
            <a:avLst/>
          </a:prstGeom>
          <a:noFill/>
          <a:ln w="9525">
            <a:noFill/>
            <a:miter lim="800000"/>
            <a:headEnd/>
            <a:tailEnd/>
          </a:ln>
        </p:spPr>
        <p:txBody>
          <a:bodyPr lIns="100684" tIns="50344" rIns="100684" bIns="50344">
            <a:spAutoFit/>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grpSp>
        <p:nvGrpSpPr>
          <p:cNvPr id="3" name="Group 2"/>
          <p:cNvGrpSpPr/>
          <p:nvPr/>
        </p:nvGrpSpPr>
        <p:grpSpPr>
          <a:xfrm>
            <a:off x="82711" y="1595934"/>
            <a:ext cx="2857610" cy="1500772"/>
            <a:chOff x="75025" y="1447800"/>
            <a:chExt cx="2592100" cy="1361473"/>
          </a:xfrm>
        </p:grpSpPr>
        <p:sp>
          <p:nvSpPr>
            <p:cNvPr id="100" name="Rectangle 99"/>
            <p:cNvSpPr>
              <a:spLocks noChangeAspect="1" noChangeArrowheads="1"/>
            </p:cNvSpPr>
            <p:nvPr/>
          </p:nvSpPr>
          <p:spPr bwMode="auto">
            <a:xfrm>
              <a:off x="475894" y="1454615"/>
              <a:ext cx="1359629" cy="1102570"/>
            </a:xfrm>
            <a:prstGeom prst="rect">
              <a:avLst/>
            </a:prstGeom>
            <a:solidFill>
              <a:srgbClr val="F8F8F8"/>
            </a:solidFill>
            <a:ln w="9525">
              <a:noFill/>
              <a:miter lim="800000"/>
              <a:headEnd/>
              <a:tailEnd/>
            </a:ln>
          </p:spPr>
          <p:txBody>
            <a:bodyPr/>
            <a:lstStyle/>
            <a:p>
              <a:pPr algn="ctr" defTabSz="1007108" eaLnBrk="0">
                <a:lnSpc>
                  <a:spcPct val="100000"/>
                </a:lnSpc>
                <a:buClrTx/>
                <a:buSzTx/>
              </a:pPr>
              <a:endParaRPr lang="en-US" sz="1000">
                <a:solidFill>
                  <a:srgbClr val="080808"/>
                </a:solidFill>
                <a:ea typeface="ＭＳ Ｐゴシック" charset="-128"/>
              </a:endParaRPr>
            </a:p>
          </p:txBody>
        </p:sp>
        <p:sp>
          <p:nvSpPr>
            <p:cNvPr id="101" name="Rectangle 100"/>
            <p:cNvSpPr>
              <a:spLocks noChangeAspect="1" noChangeArrowheads="1"/>
            </p:cNvSpPr>
            <p:nvPr/>
          </p:nvSpPr>
          <p:spPr bwMode="auto">
            <a:xfrm>
              <a:off x="457200" y="1447800"/>
              <a:ext cx="1360134" cy="1102570"/>
            </a:xfrm>
            <a:prstGeom prst="rect">
              <a:avLst/>
            </a:prstGeom>
            <a:noFill/>
            <a:ln w="0">
              <a:solidFill>
                <a:srgbClr val="F8F8F8"/>
              </a:solidFill>
              <a:miter lim="800000"/>
              <a:headEnd/>
              <a:tailEnd/>
            </a:ln>
          </p:spPr>
          <p:txBody>
            <a:bodyPr/>
            <a:lstStyle/>
            <a:p>
              <a:pPr algn="ctr" defTabSz="1007108" eaLnBrk="0">
                <a:lnSpc>
                  <a:spcPct val="100000"/>
                </a:lnSpc>
                <a:buClrTx/>
                <a:buSzTx/>
              </a:pPr>
              <a:endParaRPr lang="en-US" sz="1000">
                <a:solidFill>
                  <a:srgbClr val="080808"/>
                </a:solidFill>
                <a:ea typeface="ＭＳ Ｐゴシック" charset="-128"/>
              </a:endParaRPr>
            </a:p>
          </p:txBody>
        </p:sp>
        <p:sp>
          <p:nvSpPr>
            <p:cNvPr id="102" name="Freeform 101"/>
            <p:cNvSpPr>
              <a:spLocks noChangeAspect="1"/>
            </p:cNvSpPr>
            <p:nvPr/>
          </p:nvSpPr>
          <p:spPr bwMode="auto">
            <a:xfrm>
              <a:off x="457200"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06" name="Freeform 105"/>
            <p:cNvSpPr>
              <a:spLocks noChangeAspect="1"/>
            </p:cNvSpPr>
            <p:nvPr/>
          </p:nvSpPr>
          <p:spPr bwMode="auto">
            <a:xfrm>
              <a:off x="683047"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09" name="Freeform 108"/>
            <p:cNvSpPr>
              <a:spLocks noChangeAspect="1"/>
            </p:cNvSpPr>
            <p:nvPr/>
          </p:nvSpPr>
          <p:spPr bwMode="auto">
            <a:xfrm>
              <a:off x="909399"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0" name="Freeform 109"/>
            <p:cNvSpPr>
              <a:spLocks noChangeAspect="1"/>
            </p:cNvSpPr>
            <p:nvPr/>
          </p:nvSpPr>
          <p:spPr bwMode="auto">
            <a:xfrm>
              <a:off x="1137267"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1" name="Freeform 110"/>
            <p:cNvSpPr>
              <a:spLocks noChangeAspect="1"/>
            </p:cNvSpPr>
            <p:nvPr/>
          </p:nvSpPr>
          <p:spPr bwMode="auto">
            <a:xfrm>
              <a:off x="1363619"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2" name="Freeform 111"/>
            <p:cNvSpPr>
              <a:spLocks noChangeAspect="1"/>
            </p:cNvSpPr>
            <p:nvPr/>
          </p:nvSpPr>
          <p:spPr bwMode="auto">
            <a:xfrm>
              <a:off x="1589971"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3" name="Freeform 112"/>
            <p:cNvSpPr>
              <a:spLocks noChangeAspect="1"/>
            </p:cNvSpPr>
            <p:nvPr/>
          </p:nvSpPr>
          <p:spPr bwMode="auto">
            <a:xfrm>
              <a:off x="1817334" y="1447800"/>
              <a:ext cx="0" cy="1102570"/>
            </a:xfrm>
            <a:custGeom>
              <a:avLst/>
              <a:gdLst>
                <a:gd name="T0" fmla="*/ 1456 h 543"/>
                <a:gd name="T1" fmla="*/ 0 h 543"/>
                <a:gd name="T2" fmla="*/ 0 h 543"/>
                <a:gd name="T3" fmla="*/ 0 60000 65536"/>
                <a:gd name="T4" fmla="*/ 0 60000 65536"/>
                <a:gd name="T5" fmla="*/ 0 60000 65536"/>
                <a:gd name="T6" fmla="*/ 0 h 543"/>
                <a:gd name="T7" fmla="*/ 543 h 543"/>
              </a:gdLst>
              <a:ahLst/>
              <a:cxnLst>
                <a:cxn ang="T3">
                  <a:pos x="0" y="T0"/>
                </a:cxn>
                <a:cxn ang="T4">
                  <a:pos x="0" y="T1"/>
                </a:cxn>
                <a:cxn ang="T5">
                  <a:pos x="0" y="T2"/>
                </a:cxn>
              </a:cxnLst>
              <a:rect l="0" t="T6" r="0" b="T7"/>
              <a:pathLst>
                <a:path h="543">
                  <a:moveTo>
                    <a:pt x="0" y="543"/>
                  </a:moveTo>
                  <a:lnTo>
                    <a:pt x="0"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4" name="Freeform 113"/>
            <p:cNvSpPr>
              <a:spLocks noChangeAspect="1"/>
            </p:cNvSpPr>
            <p:nvPr/>
          </p:nvSpPr>
          <p:spPr bwMode="auto">
            <a:xfrm>
              <a:off x="457200" y="2456470"/>
              <a:ext cx="1360134" cy="0"/>
            </a:xfrm>
            <a:custGeom>
              <a:avLst/>
              <a:gdLst>
                <a:gd name="T0" fmla="*/ 0 w 992"/>
                <a:gd name="T1" fmla="*/ 2692 w 992"/>
                <a:gd name="T2" fmla="*/ 2692 w 992"/>
                <a:gd name="T3" fmla="*/ 0 60000 65536"/>
                <a:gd name="T4" fmla="*/ 0 60000 65536"/>
                <a:gd name="T5" fmla="*/ 0 60000 65536"/>
                <a:gd name="T6" fmla="*/ 0 w 992"/>
                <a:gd name="T7" fmla="*/ 992 w 992"/>
              </a:gdLst>
              <a:ahLst/>
              <a:cxnLst>
                <a:cxn ang="T3">
                  <a:pos x="T0" y="0"/>
                </a:cxn>
                <a:cxn ang="T4">
                  <a:pos x="T1" y="0"/>
                </a:cxn>
                <a:cxn ang="T5">
                  <a:pos x="T2" y="0"/>
                </a:cxn>
              </a:cxnLst>
              <a:rect l="T6" t="0" r="T7" b="0"/>
              <a:pathLst>
                <a:path w="992">
                  <a:moveTo>
                    <a:pt x="0" y="0"/>
                  </a:moveTo>
                  <a:lnTo>
                    <a:pt x="992"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5" name="Freeform 114"/>
            <p:cNvSpPr>
              <a:spLocks noChangeAspect="1"/>
            </p:cNvSpPr>
            <p:nvPr/>
          </p:nvSpPr>
          <p:spPr bwMode="auto">
            <a:xfrm>
              <a:off x="457200" y="2227777"/>
              <a:ext cx="1360134" cy="0"/>
            </a:xfrm>
            <a:custGeom>
              <a:avLst/>
              <a:gdLst>
                <a:gd name="T0" fmla="*/ 0 w 992"/>
                <a:gd name="T1" fmla="*/ 2692 w 992"/>
                <a:gd name="T2" fmla="*/ 2692 w 992"/>
                <a:gd name="T3" fmla="*/ 0 60000 65536"/>
                <a:gd name="T4" fmla="*/ 0 60000 65536"/>
                <a:gd name="T5" fmla="*/ 0 60000 65536"/>
                <a:gd name="T6" fmla="*/ 0 w 992"/>
                <a:gd name="T7" fmla="*/ 992 w 992"/>
              </a:gdLst>
              <a:ahLst/>
              <a:cxnLst>
                <a:cxn ang="T3">
                  <a:pos x="T0" y="0"/>
                </a:cxn>
                <a:cxn ang="T4">
                  <a:pos x="T1" y="0"/>
                </a:cxn>
                <a:cxn ang="T5">
                  <a:pos x="T2" y="0"/>
                </a:cxn>
              </a:cxnLst>
              <a:rect l="T6" t="0" r="T7" b="0"/>
              <a:pathLst>
                <a:path w="992">
                  <a:moveTo>
                    <a:pt x="0" y="0"/>
                  </a:moveTo>
                  <a:lnTo>
                    <a:pt x="992"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6" name="Freeform 115"/>
            <p:cNvSpPr>
              <a:spLocks noChangeAspect="1"/>
            </p:cNvSpPr>
            <p:nvPr/>
          </p:nvSpPr>
          <p:spPr bwMode="auto">
            <a:xfrm>
              <a:off x="457200" y="1998328"/>
              <a:ext cx="1360134" cy="0"/>
            </a:xfrm>
            <a:custGeom>
              <a:avLst/>
              <a:gdLst>
                <a:gd name="T0" fmla="*/ 0 w 992"/>
                <a:gd name="T1" fmla="*/ 2692 w 992"/>
                <a:gd name="T2" fmla="*/ 2692 w 992"/>
                <a:gd name="T3" fmla="*/ 0 60000 65536"/>
                <a:gd name="T4" fmla="*/ 0 60000 65536"/>
                <a:gd name="T5" fmla="*/ 0 60000 65536"/>
                <a:gd name="T6" fmla="*/ 0 w 992"/>
                <a:gd name="T7" fmla="*/ 992 w 992"/>
              </a:gdLst>
              <a:ahLst/>
              <a:cxnLst>
                <a:cxn ang="T3">
                  <a:pos x="T0" y="0"/>
                </a:cxn>
                <a:cxn ang="T4">
                  <a:pos x="T1" y="0"/>
                </a:cxn>
                <a:cxn ang="T5">
                  <a:pos x="T2" y="0"/>
                </a:cxn>
              </a:cxnLst>
              <a:rect l="T6" t="0" r="T7" b="0"/>
              <a:pathLst>
                <a:path w="992">
                  <a:moveTo>
                    <a:pt x="0" y="0"/>
                  </a:moveTo>
                  <a:lnTo>
                    <a:pt x="992"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7" name="Freeform 116"/>
            <p:cNvSpPr>
              <a:spLocks noChangeAspect="1"/>
            </p:cNvSpPr>
            <p:nvPr/>
          </p:nvSpPr>
          <p:spPr bwMode="auto">
            <a:xfrm>
              <a:off x="457200" y="1768121"/>
              <a:ext cx="1360134" cy="0"/>
            </a:xfrm>
            <a:custGeom>
              <a:avLst/>
              <a:gdLst>
                <a:gd name="T0" fmla="*/ 0 w 992"/>
                <a:gd name="T1" fmla="*/ 2692 w 992"/>
                <a:gd name="T2" fmla="*/ 2692 w 992"/>
                <a:gd name="T3" fmla="*/ 0 60000 65536"/>
                <a:gd name="T4" fmla="*/ 0 60000 65536"/>
                <a:gd name="T5" fmla="*/ 0 60000 65536"/>
                <a:gd name="T6" fmla="*/ 0 w 992"/>
                <a:gd name="T7" fmla="*/ 992 w 992"/>
              </a:gdLst>
              <a:ahLst/>
              <a:cxnLst>
                <a:cxn ang="T3">
                  <a:pos x="T0" y="0"/>
                </a:cxn>
                <a:cxn ang="T4">
                  <a:pos x="T1" y="0"/>
                </a:cxn>
                <a:cxn ang="T5">
                  <a:pos x="T2" y="0"/>
                </a:cxn>
              </a:cxnLst>
              <a:rect l="T6" t="0" r="T7" b="0"/>
              <a:pathLst>
                <a:path w="992">
                  <a:moveTo>
                    <a:pt x="0" y="0"/>
                  </a:moveTo>
                  <a:lnTo>
                    <a:pt x="992"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8" name="Freeform 117"/>
            <p:cNvSpPr>
              <a:spLocks noChangeAspect="1"/>
            </p:cNvSpPr>
            <p:nvPr/>
          </p:nvSpPr>
          <p:spPr bwMode="auto">
            <a:xfrm>
              <a:off x="457200" y="1538671"/>
              <a:ext cx="1360134" cy="0"/>
            </a:xfrm>
            <a:custGeom>
              <a:avLst/>
              <a:gdLst>
                <a:gd name="T0" fmla="*/ 0 w 992"/>
                <a:gd name="T1" fmla="*/ 2692 w 992"/>
                <a:gd name="T2" fmla="*/ 2692 w 992"/>
                <a:gd name="T3" fmla="*/ 0 60000 65536"/>
                <a:gd name="T4" fmla="*/ 0 60000 65536"/>
                <a:gd name="T5" fmla="*/ 0 60000 65536"/>
                <a:gd name="T6" fmla="*/ 0 w 992"/>
                <a:gd name="T7" fmla="*/ 992 w 992"/>
              </a:gdLst>
              <a:ahLst/>
              <a:cxnLst>
                <a:cxn ang="T3">
                  <a:pos x="T0" y="0"/>
                </a:cxn>
                <a:cxn ang="T4">
                  <a:pos x="T1" y="0"/>
                </a:cxn>
                <a:cxn ang="T5">
                  <a:pos x="T2" y="0"/>
                </a:cxn>
              </a:cxnLst>
              <a:rect l="T6" t="0" r="T7" b="0"/>
              <a:pathLst>
                <a:path w="992">
                  <a:moveTo>
                    <a:pt x="0" y="0"/>
                  </a:moveTo>
                  <a:lnTo>
                    <a:pt x="992" y="0"/>
                  </a:lnTo>
                </a:path>
              </a:pathLst>
            </a:custGeom>
            <a:noFill/>
            <a:ln w="0">
              <a:solidFill>
                <a:srgbClr val="DCDCDC"/>
              </a:solidFill>
              <a:prstDash val="sysDot"/>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19" name="Line 18"/>
            <p:cNvSpPr>
              <a:spLocks noChangeAspect="1" noChangeShapeType="1"/>
            </p:cNvSpPr>
            <p:nvPr/>
          </p:nvSpPr>
          <p:spPr bwMode="auto">
            <a:xfrm>
              <a:off x="457200" y="1447800"/>
              <a:ext cx="1360134"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20" name="Freeform 119"/>
            <p:cNvSpPr>
              <a:spLocks noChangeAspect="1"/>
            </p:cNvSpPr>
            <p:nvPr/>
          </p:nvSpPr>
          <p:spPr bwMode="auto">
            <a:xfrm>
              <a:off x="457200" y="1447800"/>
              <a:ext cx="1360134" cy="1102570"/>
            </a:xfrm>
            <a:custGeom>
              <a:avLst/>
              <a:gdLst>
                <a:gd name="T0" fmla="*/ 0 w 992"/>
                <a:gd name="T1" fmla="*/ 1456 h 543"/>
                <a:gd name="T2" fmla="*/ 2692 w 992"/>
                <a:gd name="T3" fmla="*/ 1456 h 543"/>
                <a:gd name="T4" fmla="*/ 2692 w 992"/>
                <a:gd name="T5" fmla="*/ 0 h 543"/>
                <a:gd name="T6" fmla="*/ 0 60000 65536"/>
                <a:gd name="T7" fmla="*/ 0 60000 65536"/>
                <a:gd name="T8" fmla="*/ 0 60000 65536"/>
                <a:gd name="T9" fmla="*/ 0 w 992"/>
                <a:gd name="T10" fmla="*/ 0 h 543"/>
                <a:gd name="T11" fmla="*/ 992 w 992"/>
                <a:gd name="T12" fmla="*/ 543 h 543"/>
              </a:gdLst>
              <a:ahLst/>
              <a:cxnLst>
                <a:cxn ang="T6">
                  <a:pos x="T0" y="T1"/>
                </a:cxn>
                <a:cxn ang="T7">
                  <a:pos x="T2" y="T3"/>
                </a:cxn>
                <a:cxn ang="T8">
                  <a:pos x="T4" y="T5"/>
                </a:cxn>
              </a:cxnLst>
              <a:rect l="T9" t="T10" r="T11" b="T12"/>
              <a:pathLst>
                <a:path w="992" h="543">
                  <a:moveTo>
                    <a:pt x="0" y="543"/>
                  </a:moveTo>
                  <a:lnTo>
                    <a:pt x="992" y="543"/>
                  </a:lnTo>
                  <a:lnTo>
                    <a:pt x="992" y="0"/>
                  </a:lnTo>
                </a:path>
              </a:pathLst>
            </a:custGeom>
            <a:noFill/>
            <a:ln w="0">
              <a:solidFill>
                <a:srgbClr val="DCDCDC"/>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25" name="Line 20"/>
            <p:cNvSpPr>
              <a:spLocks noChangeAspect="1" noChangeShapeType="1"/>
            </p:cNvSpPr>
            <p:nvPr/>
          </p:nvSpPr>
          <p:spPr bwMode="auto">
            <a:xfrm flipV="1">
              <a:off x="457200" y="1447800"/>
              <a:ext cx="0" cy="110257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27" name="Line 21"/>
            <p:cNvSpPr>
              <a:spLocks noChangeAspect="1" noChangeShapeType="1"/>
            </p:cNvSpPr>
            <p:nvPr/>
          </p:nvSpPr>
          <p:spPr bwMode="auto">
            <a:xfrm>
              <a:off x="475894" y="2550370"/>
              <a:ext cx="1360134"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28" name="Line 22"/>
            <p:cNvSpPr>
              <a:spLocks noChangeAspect="1" noChangeShapeType="1"/>
            </p:cNvSpPr>
            <p:nvPr/>
          </p:nvSpPr>
          <p:spPr bwMode="auto">
            <a:xfrm flipV="1">
              <a:off x="457200" y="1447800"/>
              <a:ext cx="0" cy="110257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29" name="Line 23"/>
            <p:cNvSpPr>
              <a:spLocks noChangeAspect="1" noChangeShapeType="1"/>
            </p:cNvSpPr>
            <p:nvPr/>
          </p:nvSpPr>
          <p:spPr bwMode="auto">
            <a:xfrm flipV="1">
              <a:off x="457200"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32" name="Line 24"/>
            <p:cNvSpPr>
              <a:spLocks noChangeAspect="1" noChangeShapeType="1"/>
            </p:cNvSpPr>
            <p:nvPr/>
          </p:nvSpPr>
          <p:spPr bwMode="auto">
            <a:xfrm>
              <a:off x="457200" y="1447800"/>
              <a:ext cx="0" cy="17417"/>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44" name="Rectangle 143"/>
            <p:cNvSpPr>
              <a:spLocks noChangeAspect="1" noChangeArrowheads="1"/>
            </p:cNvSpPr>
            <p:nvPr/>
          </p:nvSpPr>
          <p:spPr bwMode="auto">
            <a:xfrm>
              <a:off x="414202" y="2556428"/>
              <a:ext cx="64694"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a:t>
              </a:r>
            </a:p>
          </p:txBody>
        </p:sp>
        <p:sp>
          <p:nvSpPr>
            <p:cNvPr id="145" name="Line 26"/>
            <p:cNvSpPr>
              <a:spLocks noChangeAspect="1" noChangeShapeType="1"/>
            </p:cNvSpPr>
            <p:nvPr/>
          </p:nvSpPr>
          <p:spPr bwMode="auto">
            <a:xfrm flipV="1">
              <a:off x="683047"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46" name="Line 27"/>
            <p:cNvSpPr>
              <a:spLocks noChangeAspect="1" noChangeShapeType="1"/>
            </p:cNvSpPr>
            <p:nvPr/>
          </p:nvSpPr>
          <p:spPr bwMode="auto">
            <a:xfrm>
              <a:off x="683047" y="1447800"/>
              <a:ext cx="0" cy="17417"/>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47" name="Rectangle 146"/>
            <p:cNvSpPr>
              <a:spLocks noChangeAspect="1" noChangeArrowheads="1"/>
            </p:cNvSpPr>
            <p:nvPr/>
          </p:nvSpPr>
          <p:spPr bwMode="auto">
            <a:xfrm>
              <a:off x="580920" y="2556428"/>
              <a:ext cx="226402"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0.05</a:t>
              </a:r>
            </a:p>
          </p:txBody>
        </p:sp>
        <p:sp>
          <p:nvSpPr>
            <p:cNvPr id="148" name="Line 29"/>
            <p:cNvSpPr>
              <a:spLocks noChangeAspect="1" noChangeShapeType="1"/>
            </p:cNvSpPr>
            <p:nvPr/>
          </p:nvSpPr>
          <p:spPr bwMode="auto">
            <a:xfrm flipV="1">
              <a:off x="909399"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49" name="Line 30"/>
            <p:cNvSpPr>
              <a:spLocks noChangeAspect="1" noChangeShapeType="1"/>
            </p:cNvSpPr>
            <p:nvPr/>
          </p:nvSpPr>
          <p:spPr bwMode="auto">
            <a:xfrm>
              <a:off x="909399" y="1447800"/>
              <a:ext cx="0" cy="17417"/>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50" name="Rectangle 149"/>
            <p:cNvSpPr>
              <a:spLocks noChangeAspect="1" noChangeArrowheads="1"/>
            </p:cNvSpPr>
            <p:nvPr/>
          </p:nvSpPr>
          <p:spPr bwMode="auto">
            <a:xfrm>
              <a:off x="830525" y="2556428"/>
              <a:ext cx="161707"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dirty="0">
                  <a:solidFill>
                    <a:srgbClr val="080808"/>
                  </a:solidFill>
                  <a:ea typeface="ＭＳ Ｐゴシック" charset="-128"/>
                </a:rPr>
                <a:t>0.1</a:t>
              </a:r>
            </a:p>
          </p:txBody>
        </p:sp>
        <p:sp>
          <p:nvSpPr>
            <p:cNvPr id="151" name="Line 32"/>
            <p:cNvSpPr>
              <a:spLocks noChangeAspect="1" noChangeShapeType="1"/>
            </p:cNvSpPr>
            <p:nvPr/>
          </p:nvSpPr>
          <p:spPr bwMode="auto">
            <a:xfrm flipV="1">
              <a:off x="1137267"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52" name="Line 33"/>
            <p:cNvSpPr>
              <a:spLocks noChangeAspect="1" noChangeShapeType="1"/>
            </p:cNvSpPr>
            <p:nvPr/>
          </p:nvSpPr>
          <p:spPr bwMode="auto">
            <a:xfrm>
              <a:off x="1137267" y="1447800"/>
              <a:ext cx="0" cy="17417"/>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53" name="Rectangle 152"/>
            <p:cNvSpPr>
              <a:spLocks noChangeAspect="1" noChangeArrowheads="1"/>
            </p:cNvSpPr>
            <p:nvPr/>
          </p:nvSpPr>
          <p:spPr bwMode="auto">
            <a:xfrm>
              <a:off x="1034130" y="2556428"/>
              <a:ext cx="226402"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0.15</a:t>
              </a:r>
            </a:p>
          </p:txBody>
        </p:sp>
        <p:sp>
          <p:nvSpPr>
            <p:cNvPr id="154" name="Line 35"/>
            <p:cNvSpPr>
              <a:spLocks noChangeAspect="1" noChangeShapeType="1"/>
            </p:cNvSpPr>
            <p:nvPr/>
          </p:nvSpPr>
          <p:spPr bwMode="auto">
            <a:xfrm flipV="1">
              <a:off x="1363619"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55" name="Rectangle 37"/>
            <p:cNvSpPr>
              <a:spLocks noChangeAspect="1" noChangeArrowheads="1"/>
            </p:cNvSpPr>
            <p:nvPr/>
          </p:nvSpPr>
          <p:spPr bwMode="auto">
            <a:xfrm>
              <a:off x="1283735" y="2556428"/>
              <a:ext cx="161707"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0.2</a:t>
              </a:r>
            </a:p>
          </p:txBody>
        </p:sp>
        <p:sp>
          <p:nvSpPr>
            <p:cNvPr id="156" name="Line 38"/>
            <p:cNvSpPr>
              <a:spLocks noChangeAspect="1" noChangeShapeType="1"/>
            </p:cNvSpPr>
            <p:nvPr/>
          </p:nvSpPr>
          <p:spPr bwMode="auto">
            <a:xfrm flipV="1">
              <a:off x="1589971"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57" name="Rectangle 39"/>
            <p:cNvSpPr>
              <a:spLocks noChangeAspect="1" noChangeArrowheads="1"/>
            </p:cNvSpPr>
            <p:nvPr/>
          </p:nvSpPr>
          <p:spPr bwMode="auto">
            <a:xfrm>
              <a:off x="1486835" y="2556428"/>
              <a:ext cx="226402"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0.25</a:t>
              </a:r>
            </a:p>
          </p:txBody>
        </p:sp>
        <p:sp>
          <p:nvSpPr>
            <p:cNvPr id="158" name="Line 40"/>
            <p:cNvSpPr>
              <a:spLocks noChangeAspect="1" noChangeShapeType="1"/>
            </p:cNvSpPr>
            <p:nvPr/>
          </p:nvSpPr>
          <p:spPr bwMode="auto">
            <a:xfrm flipV="1">
              <a:off x="1817334" y="2529924"/>
              <a:ext cx="0" cy="20446"/>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59" name="Rectangle 41"/>
            <p:cNvSpPr>
              <a:spLocks noChangeAspect="1" noChangeArrowheads="1"/>
            </p:cNvSpPr>
            <p:nvPr/>
          </p:nvSpPr>
          <p:spPr bwMode="auto">
            <a:xfrm>
              <a:off x="1737450" y="2556428"/>
              <a:ext cx="161707"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0.3</a:t>
              </a:r>
            </a:p>
          </p:txBody>
        </p:sp>
        <p:sp>
          <p:nvSpPr>
            <p:cNvPr id="160" name="Line 42"/>
            <p:cNvSpPr>
              <a:spLocks noChangeAspect="1" noChangeShapeType="1"/>
            </p:cNvSpPr>
            <p:nvPr/>
          </p:nvSpPr>
          <p:spPr bwMode="auto">
            <a:xfrm>
              <a:off x="457200" y="2456470"/>
              <a:ext cx="12631"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61" name="Line 43"/>
            <p:cNvSpPr>
              <a:spLocks noChangeAspect="1" noChangeShapeType="1"/>
            </p:cNvSpPr>
            <p:nvPr/>
          </p:nvSpPr>
          <p:spPr bwMode="auto">
            <a:xfrm flipH="1">
              <a:off x="1803692" y="2456470"/>
              <a:ext cx="13642"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62" name="Rectangle 44"/>
            <p:cNvSpPr>
              <a:spLocks noChangeAspect="1" noChangeArrowheads="1"/>
            </p:cNvSpPr>
            <p:nvPr/>
          </p:nvSpPr>
          <p:spPr bwMode="auto">
            <a:xfrm>
              <a:off x="268686" y="2419364"/>
              <a:ext cx="161707"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0.2</a:t>
              </a:r>
            </a:p>
          </p:txBody>
        </p:sp>
        <p:sp>
          <p:nvSpPr>
            <p:cNvPr id="163" name="Line 45"/>
            <p:cNvSpPr>
              <a:spLocks noChangeAspect="1" noChangeShapeType="1"/>
            </p:cNvSpPr>
            <p:nvPr/>
          </p:nvSpPr>
          <p:spPr bwMode="auto">
            <a:xfrm>
              <a:off x="457200" y="2227777"/>
              <a:ext cx="12631"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64" name="Line 46"/>
            <p:cNvSpPr>
              <a:spLocks noChangeAspect="1" noChangeShapeType="1"/>
            </p:cNvSpPr>
            <p:nvPr/>
          </p:nvSpPr>
          <p:spPr bwMode="auto">
            <a:xfrm flipH="1">
              <a:off x="1803692" y="2227777"/>
              <a:ext cx="13642"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65" name="Rectangle 47"/>
            <p:cNvSpPr>
              <a:spLocks noChangeAspect="1" noChangeArrowheads="1"/>
            </p:cNvSpPr>
            <p:nvPr/>
          </p:nvSpPr>
          <p:spPr bwMode="auto">
            <a:xfrm>
              <a:off x="232297" y="2190672"/>
              <a:ext cx="226402"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0.25</a:t>
              </a:r>
            </a:p>
          </p:txBody>
        </p:sp>
        <p:sp>
          <p:nvSpPr>
            <p:cNvPr id="166" name="Line 48"/>
            <p:cNvSpPr>
              <a:spLocks noChangeAspect="1" noChangeShapeType="1"/>
            </p:cNvSpPr>
            <p:nvPr/>
          </p:nvSpPr>
          <p:spPr bwMode="auto">
            <a:xfrm>
              <a:off x="457200" y="1998328"/>
              <a:ext cx="12631"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67" name="Line 49"/>
            <p:cNvSpPr>
              <a:spLocks noChangeAspect="1" noChangeShapeType="1"/>
            </p:cNvSpPr>
            <p:nvPr/>
          </p:nvSpPr>
          <p:spPr bwMode="auto">
            <a:xfrm flipH="1">
              <a:off x="1803692" y="1998328"/>
              <a:ext cx="13642"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68" name="Rectangle 50"/>
            <p:cNvSpPr>
              <a:spLocks noChangeAspect="1" noChangeArrowheads="1"/>
            </p:cNvSpPr>
            <p:nvPr/>
          </p:nvSpPr>
          <p:spPr bwMode="auto">
            <a:xfrm>
              <a:off x="268686" y="1961979"/>
              <a:ext cx="161707"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0.3</a:t>
              </a:r>
            </a:p>
          </p:txBody>
        </p:sp>
        <p:sp>
          <p:nvSpPr>
            <p:cNvPr id="169" name="Line 51"/>
            <p:cNvSpPr>
              <a:spLocks noChangeAspect="1" noChangeShapeType="1"/>
            </p:cNvSpPr>
            <p:nvPr/>
          </p:nvSpPr>
          <p:spPr bwMode="auto">
            <a:xfrm>
              <a:off x="457200" y="1768121"/>
              <a:ext cx="12631"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0" name="Line 52"/>
            <p:cNvSpPr>
              <a:spLocks noChangeAspect="1" noChangeShapeType="1"/>
            </p:cNvSpPr>
            <p:nvPr/>
          </p:nvSpPr>
          <p:spPr bwMode="auto">
            <a:xfrm flipH="1">
              <a:off x="1803692" y="1768121"/>
              <a:ext cx="13642"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1" name="Rectangle 53"/>
            <p:cNvSpPr>
              <a:spLocks noChangeAspect="1" noChangeArrowheads="1"/>
            </p:cNvSpPr>
            <p:nvPr/>
          </p:nvSpPr>
          <p:spPr bwMode="auto">
            <a:xfrm>
              <a:off x="232297" y="1731772"/>
              <a:ext cx="226402"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0.35</a:t>
              </a:r>
            </a:p>
          </p:txBody>
        </p:sp>
        <p:sp>
          <p:nvSpPr>
            <p:cNvPr id="172" name="Line 54"/>
            <p:cNvSpPr>
              <a:spLocks noChangeAspect="1" noChangeShapeType="1"/>
            </p:cNvSpPr>
            <p:nvPr/>
          </p:nvSpPr>
          <p:spPr bwMode="auto">
            <a:xfrm>
              <a:off x="457200" y="1538671"/>
              <a:ext cx="12631" cy="0"/>
            </a:xfrm>
            <a:prstGeom prst="line">
              <a:avLst/>
            </a:prstGeom>
            <a:noFill/>
            <a:ln w="0">
              <a:solidFill>
                <a:srgbClr val="DCDCDC"/>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3" name="Rectangle 55"/>
            <p:cNvSpPr>
              <a:spLocks noChangeAspect="1" noChangeArrowheads="1"/>
            </p:cNvSpPr>
            <p:nvPr/>
          </p:nvSpPr>
          <p:spPr bwMode="auto">
            <a:xfrm>
              <a:off x="266943" y="1490964"/>
              <a:ext cx="166712" cy="138499"/>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0.4</a:t>
              </a:r>
            </a:p>
          </p:txBody>
        </p:sp>
        <p:sp>
          <p:nvSpPr>
            <p:cNvPr id="174" name="Line 56"/>
            <p:cNvSpPr>
              <a:spLocks noChangeAspect="1" noChangeShapeType="1"/>
            </p:cNvSpPr>
            <p:nvPr/>
          </p:nvSpPr>
          <p:spPr bwMode="auto">
            <a:xfrm>
              <a:off x="457200" y="1447800"/>
              <a:ext cx="1360134" cy="0"/>
            </a:xfrm>
            <a:prstGeom prst="line">
              <a:avLst/>
            </a:prstGeom>
            <a:noFill/>
            <a:ln w="0">
              <a:solidFill>
                <a:srgbClr val="080808"/>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5" name="Freeform 57"/>
            <p:cNvSpPr>
              <a:spLocks noChangeAspect="1"/>
            </p:cNvSpPr>
            <p:nvPr/>
          </p:nvSpPr>
          <p:spPr bwMode="auto">
            <a:xfrm>
              <a:off x="457200" y="1447800"/>
              <a:ext cx="1360134" cy="1102570"/>
            </a:xfrm>
            <a:custGeom>
              <a:avLst/>
              <a:gdLst>
                <a:gd name="T0" fmla="*/ 0 w 992"/>
                <a:gd name="T1" fmla="*/ 1456 h 543"/>
                <a:gd name="T2" fmla="*/ 2692 w 992"/>
                <a:gd name="T3" fmla="*/ 1456 h 543"/>
                <a:gd name="T4" fmla="*/ 2692 w 992"/>
                <a:gd name="T5" fmla="*/ 0 h 543"/>
                <a:gd name="T6" fmla="*/ 0 60000 65536"/>
                <a:gd name="T7" fmla="*/ 0 60000 65536"/>
                <a:gd name="T8" fmla="*/ 0 60000 65536"/>
                <a:gd name="T9" fmla="*/ 0 w 992"/>
                <a:gd name="T10" fmla="*/ 0 h 543"/>
                <a:gd name="T11" fmla="*/ 992 w 992"/>
                <a:gd name="T12" fmla="*/ 543 h 543"/>
              </a:gdLst>
              <a:ahLst/>
              <a:cxnLst>
                <a:cxn ang="T6">
                  <a:pos x="T0" y="T1"/>
                </a:cxn>
                <a:cxn ang="T7">
                  <a:pos x="T2" y="T3"/>
                </a:cxn>
                <a:cxn ang="T8">
                  <a:pos x="T4" y="T5"/>
                </a:cxn>
              </a:cxnLst>
              <a:rect l="T9" t="T10" r="T11" b="T12"/>
              <a:pathLst>
                <a:path w="992" h="543">
                  <a:moveTo>
                    <a:pt x="0" y="543"/>
                  </a:moveTo>
                  <a:lnTo>
                    <a:pt x="992" y="543"/>
                  </a:lnTo>
                  <a:lnTo>
                    <a:pt x="992" y="0"/>
                  </a:lnTo>
                </a:path>
              </a:pathLst>
            </a:custGeom>
            <a:noFill/>
            <a:ln w="0">
              <a:solidFill>
                <a:srgbClr val="080808"/>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6" name="Line 58"/>
            <p:cNvSpPr>
              <a:spLocks noChangeAspect="1" noChangeShapeType="1"/>
            </p:cNvSpPr>
            <p:nvPr/>
          </p:nvSpPr>
          <p:spPr bwMode="auto">
            <a:xfrm flipV="1">
              <a:off x="457200" y="1447800"/>
              <a:ext cx="0" cy="1102570"/>
            </a:xfrm>
            <a:prstGeom prst="line">
              <a:avLst/>
            </a:prstGeom>
            <a:noFill/>
            <a:ln w="0">
              <a:solidFill>
                <a:srgbClr val="080808"/>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7" name="Freeform 59"/>
            <p:cNvSpPr>
              <a:spLocks noChangeAspect="1"/>
            </p:cNvSpPr>
            <p:nvPr/>
          </p:nvSpPr>
          <p:spPr bwMode="auto">
            <a:xfrm>
              <a:off x="457200" y="1601524"/>
              <a:ext cx="68714" cy="376358"/>
            </a:xfrm>
            <a:custGeom>
              <a:avLst/>
              <a:gdLst>
                <a:gd name="T0" fmla="*/ 0 w 227"/>
                <a:gd name="T1" fmla="*/ 164 h 840"/>
                <a:gd name="T2" fmla="*/ 6 w 227"/>
                <a:gd name="T3" fmla="*/ 89 h 840"/>
                <a:gd name="T4" fmla="*/ 8 w 227"/>
                <a:gd name="T5" fmla="*/ 127 h 840"/>
                <a:gd name="T6" fmla="*/ 11 w 227"/>
                <a:gd name="T7" fmla="*/ 129 h 840"/>
                <a:gd name="T8" fmla="*/ 14 w 227"/>
                <a:gd name="T9" fmla="*/ 481 h 840"/>
                <a:gd name="T10" fmla="*/ 17 w 227"/>
                <a:gd name="T11" fmla="*/ 124 h 840"/>
                <a:gd name="T12" fmla="*/ 19 w 227"/>
                <a:gd name="T13" fmla="*/ 497 h 840"/>
                <a:gd name="T14" fmla="*/ 22 w 227"/>
                <a:gd name="T15" fmla="*/ 57 h 840"/>
                <a:gd name="T16" fmla="*/ 25 w 227"/>
                <a:gd name="T17" fmla="*/ 92 h 840"/>
                <a:gd name="T18" fmla="*/ 28 w 227"/>
                <a:gd name="T19" fmla="*/ 108 h 840"/>
                <a:gd name="T20" fmla="*/ 30 w 227"/>
                <a:gd name="T21" fmla="*/ 481 h 840"/>
                <a:gd name="T22" fmla="*/ 35 w 227"/>
                <a:gd name="T23" fmla="*/ 403 h 840"/>
                <a:gd name="T24" fmla="*/ 38 w 227"/>
                <a:gd name="T25" fmla="*/ 422 h 840"/>
                <a:gd name="T26" fmla="*/ 44 w 227"/>
                <a:gd name="T27" fmla="*/ 417 h 840"/>
                <a:gd name="T28" fmla="*/ 47 w 227"/>
                <a:gd name="T29" fmla="*/ 430 h 840"/>
                <a:gd name="T30" fmla="*/ 49 w 227"/>
                <a:gd name="T31" fmla="*/ 395 h 840"/>
                <a:gd name="T32" fmla="*/ 52 w 227"/>
                <a:gd name="T33" fmla="*/ 408 h 840"/>
                <a:gd name="T34" fmla="*/ 55 w 227"/>
                <a:gd name="T35" fmla="*/ 387 h 840"/>
                <a:gd name="T36" fmla="*/ 60 w 227"/>
                <a:gd name="T37" fmla="*/ 419 h 840"/>
                <a:gd name="T38" fmla="*/ 63 w 227"/>
                <a:gd name="T39" fmla="*/ 411 h 840"/>
                <a:gd name="T40" fmla="*/ 65 w 227"/>
                <a:gd name="T41" fmla="*/ 427 h 840"/>
                <a:gd name="T42" fmla="*/ 68 w 227"/>
                <a:gd name="T43" fmla="*/ 398 h 840"/>
                <a:gd name="T44" fmla="*/ 71 w 227"/>
                <a:gd name="T45" fmla="*/ 398 h 840"/>
                <a:gd name="T46" fmla="*/ 74 w 227"/>
                <a:gd name="T47" fmla="*/ 390 h 840"/>
                <a:gd name="T48" fmla="*/ 77 w 227"/>
                <a:gd name="T49" fmla="*/ 422 h 840"/>
                <a:gd name="T50" fmla="*/ 82 w 227"/>
                <a:gd name="T51" fmla="*/ 411 h 840"/>
                <a:gd name="T52" fmla="*/ 84 w 227"/>
                <a:gd name="T53" fmla="*/ 427 h 840"/>
                <a:gd name="T54" fmla="*/ 87 w 227"/>
                <a:gd name="T55" fmla="*/ 390 h 840"/>
                <a:gd name="T56" fmla="*/ 90 w 227"/>
                <a:gd name="T57" fmla="*/ 401 h 840"/>
                <a:gd name="T58" fmla="*/ 93 w 227"/>
                <a:gd name="T59" fmla="*/ 390 h 840"/>
                <a:gd name="T60" fmla="*/ 98 w 227"/>
                <a:gd name="T61" fmla="*/ 422 h 840"/>
                <a:gd name="T62" fmla="*/ 101 w 227"/>
                <a:gd name="T63" fmla="*/ 414 h 840"/>
                <a:gd name="T64" fmla="*/ 104 w 227"/>
                <a:gd name="T65" fmla="*/ 395 h 840"/>
                <a:gd name="T66" fmla="*/ 109 w 227"/>
                <a:gd name="T67" fmla="*/ 304 h 840"/>
                <a:gd name="T68" fmla="*/ 112 w 227"/>
                <a:gd name="T69" fmla="*/ 425 h 840"/>
                <a:gd name="T70" fmla="*/ 114 w 227"/>
                <a:gd name="T71" fmla="*/ 427 h 840"/>
                <a:gd name="T72" fmla="*/ 117 w 227"/>
                <a:gd name="T73" fmla="*/ 422 h 840"/>
                <a:gd name="T74" fmla="*/ 120 w 227"/>
                <a:gd name="T75" fmla="*/ 441 h 840"/>
                <a:gd name="T76" fmla="*/ 123 w 227"/>
                <a:gd name="T77" fmla="*/ 427 h 840"/>
                <a:gd name="T78" fmla="*/ 125 w 227"/>
                <a:gd name="T79" fmla="*/ 435 h 840"/>
                <a:gd name="T80" fmla="*/ 131 w 227"/>
                <a:gd name="T81" fmla="*/ 438 h 840"/>
                <a:gd name="T82" fmla="*/ 134 w 227"/>
                <a:gd name="T83" fmla="*/ 441 h 8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7"/>
                <a:gd name="T127" fmla="*/ 0 h 840"/>
                <a:gd name="T128" fmla="*/ 227 w 227"/>
                <a:gd name="T129" fmla="*/ 840 h 8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7" h="840">
                  <a:moveTo>
                    <a:pt x="0" y="386"/>
                  </a:moveTo>
                  <a:lnTo>
                    <a:pt x="0" y="473"/>
                  </a:lnTo>
                  <a:lnTo>
                    <a:pt x="0" y="277"/>
                  </a:lnTo>
                  <a:lnTo>
                    <a:pt x="5" y="141"/>
                  </a:lnTo>
                  <a:lnTo>
                    <a:pt x="5" y="150"/>
                  </a:lnTo>
                  <a:lnTo>
                    <a:pt x="10" y="150"/>
                  </a:lnTo>
                  <a:lnTo>
                    <a:pt x="10" y="91"/>
                  </a:lnTo>
                  <a:lnTo>
                    <a:pt x="10" y="237"/>
                  </a:lnTo>
                  <a:lnTo>
                    <a:pt x="14" y="214"/>
                  </a:lnTo>
                  <a:lnTo>
                    <a:pt x="14" y="273"/>
                  </a:lnTo>
                  <a:lnTo>
                    <a:pt x="14" y="173"/>
                  </a:lnTo>
                  <a:lnTo>
                    <a:pt x="19" y="218"/>
                  </a:lnTo>
                  <a:lnTo>
                    <a:pt x="19" y="141"/>
                  </a:lnTo>
                  <a:lnTo>
                    <a:pt x="23" y="681"/>
                  </a:lnTo>
                  <a:lnTo>
                    <a:pt x="23" y="813"/>
                  </a:lnTo>
                  <a:lnTo>
                    <a:pt x="23" y="237"/>
                  </a:lnTo>
                  <a:lnTo>
                    <a:pt x="28" y="232"/>
                  </a:lnTo>
                  <a:lnTo>
                    <a:pt x="28" y="209"/>
                  </a:lnTo>
                  <a:lnTo>
                    <a:pt x="28" y="223"/>
                  </a:lnTo>
                  <a:lnTo>
                    <a:pt x="32" y="123"/>
                  </a:lnTo>
                  <a:lnTo>
                    <a:pt x="32" y="840"/>
                  </a:lnTo>
                  <a:lnTo>
                    <a:pt x="32" y="572"/>
                  </a:lnTo>
                  <a:lnTo>
                    <a:pt x="37" y="227"/>
                  </a:lnTo>
                  <a:lnTo>
                    <a:pt x="37" y="96"/>
                  </a:lnTo>
                  <a:lnTo>
                    <a:pt x="37" y="196"/>
                  </a:lnTo>
                  <a:lnTo>
                    <a:pt x="41" y="69"/>
                  </a:lnTo>
                  <a:lnTo>
                    <a:pt x="41" y="155"/>
                  </a:lnTo>
                  <a:lnTo>
                    <a:pt x="41" y="119"/>
                  </a:lnTo>
                  <a:lnTo>
                    <a:pt x="46" y="46"/>
                  </a:lnTo>
                  <a:lnTo>
                    <a:pt x="46" y="182"/>
                  </a:lnTo>
                  <a:lnTo>
                    <a:pt x="46" y="0"/>
                  </a:lnTo>
                  <a:lnTo>
                    <a:pt x="50" y="159"/>
                  </a:lnTo>
                  <a:lnTo>
                    <a:pt x="50" y="813"/>
                  </a:lnTo>
                  <a:lnTo>
                    <a:pt x="55" y="690"/>
                  </a:lnTo>
                  <a:lnTo>
                    <a:pt x="55" y="672"/>
                  </a:lnTo>
                  <a:lnTo>
                    <a:pt x="59" y="681"/>
                  </a:lnTo>
                  <a:lnTo>
                    <a:pt x="59" y="650"/>
                  </a:lnTo>
                  <a:lnTo>
                    <a:pt x="64" y="668"/>
                  </a:lnTo>
                  <a:lnTo>
                    <a:pt x="64" y="713"/>
                  </a:lnTo>
                  <a:lnTo>
                    <a:pt x="69" y="709"/>
                  </a:lnTo>
                  <a:lnTo>
                    <a:pt x="69" y="700"/>
                  </a:lnTo>
                  <a:lnTo>
                    <a:pt x="73" y="704"/>
                  </a:lnTo>
                  <a:lnTo>
                    <a:pt x="73" y="713"/>
                  </a:lnTo>
                  <a:lnTo>
                    <a:pt x="78" y="700"/>
                  </a:lnTo>
                  <a:lnTo>
                    <a:pt x="78" y="727"/>
                  </a:lnTo>
                  <a:lnTo>
                    <a:pt x="78" y="681"/>
                  </a:lnTo>
                  <a:lnTo>
                    <a:pt x="82" y="709"/>
                  </a:lnTo>
                  <a:lnTo>
                    <a:pt x="82" y="668"/>
                  </a:lnTo>
                  <a:lnTo>
                    <a:pt x="87" y="672"/>
                  </a:lnTo>
                  <a:lnTo>
                    <a:pt x="87" y="695"/>
                  </a:lnTo>
                  <a:lnTo>
                    <a:pt x="87" y="690"/>
                  </a:lnTo>
                  <a:lnTo>
                    <a:pt x="91" y="659"/>
                  </a:lnTo>
                  <a:lnTo>
                    <a:pt x="91" y="650"/>
                  </a:lnTo>
                  <a:lnTo>
                    <a:pt x="91" y="654"/>
                  </a:lnTo>
                  <a:lnTo>
                    <a:pt x="96" y="668"/>
                  </a:lnTo>
                  <a:lnTo>
                    <a:pt x="96" y="722"/>
                  </a:lnTo>
                  <a:lnTo>
                    <a:pt x="100" y="709"/>
                  </a:lnTo>
                  <a:lnTo>
                    <a:pt x="100" y="695"/>
                  </a:lnTo>
                  <a:lnTo>
                    <a:pt x="105" y="700"/>
                  </a:lnTo>
                  <a:lnTo>
                    <a:pt x="105" y="695"/>
                  </a:lnTo>
                  <a:lnTo>
                    <a:pt x="105" y="704"/>
                  </a:lnTo>
                  <a:lnTo>
                    <a:pt x="109" y="695"/>
                  </a:lnTo>
                  <a:lnTo>
                    <a:pt x="109" y="722"/>
                  </a:lnTo>
                  <a:lnTo>
                    <a:pt x="109" y="668"/>
                  </a:lnTo>
                  <a:lnTo>
                    <a:pt x="114" y="713"/>
                  </a:lnTo>
                  <a:lnTo>
                    <a:pt x="114" y="672"/>
                  </a:lnTo>
                  <a:lnTo>
                    <a:pt x="119" y="668"/>
                  </a:lnTo>
                  <a:lnTo>
                    <a:pt x="119" y="709"/>
                  </a:lnTo>
                  <a:lnTo>
                    <a:pt x="119" y="672"/>
                  </a:lnTo>
                  <a:lnTo>
                    <a:pt x="123" y="659"/>
                  </a:lnTo>
                  <a:lnTo>
                    <a:pt x="123" y="654"/>
                  </a:lnTo>
                  <a:lnTo>
                    <a:pt x="123" y="659"/>
                  </a:lnTo>
                  <a:lnTo>
                    <a:pt x="128" y="668"/>
                  </a:lnTo>
                  <a:lnTo>
                    <a:pt x="128" y="718"/>
                  </a:lnTo>
                  <a:lnTo>
                    <a:pt x="128" y="713"/>
                  </a:lnTo>
                  <a:lnTo>
                    <a:pt x="132" y="713"/>
                  </a:lnTo>
                  <a:lnTo>
                    <a:pt x="132" y="690"/>
                  </a:lnTo>
                  <a:lnTo>
                    <a:pt x="137" y="695"/>
                  </a:lnTo>
                  <a:lnTo>
                    <a:pt x="137" y="704"/>
                  </a:lnTo>
                  <a:lnTo>
                    <a:pt x="141" y="704"/>
                  </a:lnTo>
                  <a:lnTo>
                    <a:pt x="141" y="722"/>
                  </a:lnTo>
                  <a:lnTo>
                    <a:pt x="141" y="663"/>
                  </a:lnTo>
                  <a:lnTo>
                    <a:pt x="146" y="731"/>
                  </a:lnTo>
                  <a:lnTo>
                    <a:pt x="146" y="659"/>
                  </a:lnTo>
                  <a:lnTo>
                    <a:pt x="150" y="681"/>
                  </a:lnTo>
                  <a:lnTo>
                    <a:pt x="150" y="700"/>
                  </a:lnTo>
                  <a:lnTo>
                    <a:pt x="150" y="677"/>
                  </a:lnTo>
                  <a:lnTo>
                    <a:pt x="155" y="659"/>
                  </a:lnTo>
                  <a:lnTo>
                    <a:pt x="155" y="650"/>
                  </a:lnTo>
                  <a:lnTo>
                    <a:pt x="155" y="659"/>
                  </a:lnTo>
                  <a:lnTo>
                    <a:pt x="159" y="681"/>
                  </a:lnTo>
                  <a:lnTo>
                    <a:pt x="159" y="713"/>
                  </a:lnTo>
                  <a:lnTo>
                    <a:pt x="164" y="713"/>
                  </a:lnTo>
                  <a:lnTo>
                    <a:pt x="164" y="690"/>
                  </a:lnTo>
                  <a:lnTo>
                    <a:pt x="168" y="690"/>
                  </a:lnTo>
                  <a:lnTo>
                    <a:pt x="168" y="700"/>
                  </a:lnTo>
                  <a:lnTo>
                    <a:pt x="173" y="704"/>
                  </a:lnTo>
                  <a:lnTo>
                    <a:pt x="173" y="722"/>
                  </a:lnTo>
                  <a:lnTo>
                    <a:pt x="173" y="668"/>
                  </a:lnTo>
                  <a:lnTo>
                    <a:pt x="178" y="718"/>
                  </a:lnTo>
                  <a:lnTo>
                    <a:pt x="178" y="654"/>
                  </a:lnTo>
                  <a:lnTo>
                    <a:pt x="182" y="513"/>
                  </a:lnTo>
                  <a:lnTo>
                    <a:pt x="182" y="759"/>
                  </a:lnTo>
                  <a:lnTo>
                    <a:pt x="182" y="727"/>
                  </a:lnTo>
                  <a:lnTo>
                    <a:pt x="187" y="718"/>
                  </a:lnTo>
                  <a:lnTo>
                    <a:pt x="187" y="722"/>
                  </a:lnTo>
                  <a:lnTo>
                    <a:pt x="187" y="713"/>
                  </a:lnTo>
                  <a:lnTo>
                    <a:pt x="191" y="722"/>
                  </a:lnTo>
                  <a:lnTo>
                    <a:pt x="191" y="713"/>
                  </a:lnTo>
                  <a:lnTo>
                    <a:pt x="196" y="727"/>
                  </a:lnTo>
                  <a:lnTo>
                    <a:pt x="196" y="713"/>
                  </a:lnTo>
                  <a:lnTo>
                    <a:pt x="196" y="718"/>
                  </a:lnTo>
                  <a:lnTo>
                    <a:pt x="200" y="700"/>
                  </a:lnTo>
                  <a:lnTo>
                    <a:pt x="200" y="745"/>
                  </a:lnTo>
                  <a:lnTo>
                    <a:pt x="205" y="722"/>
                  </a:lnTo>
                  <a:lnTo>
                    <a:pt x="205" y="718"/>
                  </a:lnTo>
                  <a:lnTo>
                    <a:pt x="205" y="722"/>
                  </a:lnTo>
                  <a:lnTo>
                    <a:pt x="209" y="736"/>
                  </a:lnTo>
                  <a:lnTo>
                    <a:pt x="209" y="731"/>
                  </a:lnTo>
                  <a:lnTo>
                    <a:pt x="209" y="736"/>
                  </a:lnTo>
                  <a:lnTo>
                    <a:pt x="214" y="740"/>
                  </a:lnTo>
                  <a:lnTo>
                    <a:pt x="214" y="736"/>
                  </a:lnTo>
                  <a:lnTo>
                    <a:pt x="218" y="740"/>
                  </a:lnTo>
                  <a:lnTo>
                    <a:pt x="218" y="727"/>
                  </a:lnTo>
                  <a:lnTo>
                    <a:pt x="223" y="718"/>
                  </a:lnTo>
                  <a:lnTo>
                    <a:pt x="223" y="745"/>
                  </a:lnTo>
                  <a:lnTo>
                    <a:pt x="223" y="731"/>
                  </a:lnTo>
                  <a:lnTo>
                    <a:pt x="227" y="727"/>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8" name="Freeform 60"/>
            <p:cNvSpPr>
              <a:spLocks noChangeAspect="1"/>
            </p:cNvSpPr>
            <p:nvPr/>
          </p:nvSpPr>
          <p:spPr bwMode="auto">
            <a:xfrm>
              <a:off x="525914" y="1859749"/>
              <a:ext cx="87914" cy="613380"/>
            </a:xfrm>
            <a:custGeom>
              <a:avLst/>
              <a:gdLst>
                <a:gd name="T0" fmla="*/ 3 w 291"/>
                <a:gd name="T1" fmla="*/ 91 h 1371"/>
                <a:gd name="T2" fmla="*/ 6 w 291"/>
                <a:gd name="T3" fmla="*/ 91 h 1371"/>
                <a:gd name="T4" fmla="*/ 11 w 291"/>
                <a:gd name="T5" fmla="*/ 99 h 1371"/>
                <a:gd name="T6" fmla="*/ 14 w 291"/>
                <a:gd name="T7" fmla="*/ 35 h 1371"/>
                <a:gd name="T8" fmla="*/ 19 w 291"/>
                <a:gd name="T9" fmla="*/ 0 h 1371"/>
                <a:gd name="T10" fmla="*/ 22 w 291"/>
                <a:gd name="T11" fmla="*/ 35 h 1371"/>
                <a:gd name="T12" fmla="*/ 25 w 291"/>
                <a:gd name="T13" fmla="*/ 5 h 1371"/>
                <a:gd name="T14" fmla="*/ 28 w 291"/>
                <a:gd name="T15" fmla="*/ 38 h 1371"/>
                <a:gd name="T16" fmla="*/ 30 w 291"/>
                <a:gd name="T17" fmla="*/ 188 h 1371"/>
                <a:gd name="T18" fmla="*/ 33 w 291"/>
                <a:gd name="T19" fmla="*/ 180 h 1371"/>
                <a:gd name="T20" fmla="*/ 38 w 291"/>
                <a:gd name="T21" fmla="*/ 196 h 1371"/>
                <a:gd name="T22" fmla="*/ 44 w 291"/>
                <a:gd name="T23" fmla="*/ 193 h 1371"/>
                <a:gd name="T24" fmla="*/ 49 w 291"/>
                <a:gd name="T25" fmla="*/ 196 h 1371"/>
                <a:gd name="T26" fmla="*/ 52 w 291"/>
                <a:gd name="T27" fmla="*/ 199 h 1371"/>
                <a:gd name="T28" fmla="*/ 54 w 291"/>
                <a:gd name="T29" fmla="*/ 196 h 1371"/>
                <a:gd name="T30" fmla="*/ 57 w 291"/>
                <a:gd name="T31" fmla="*/ 193 h 1371"/>
                <a:gd name="T32" fmla="*/ 65 w 291"/>
                <a:gd name="T33" fmla="*/ 196 h 1371"/>
                <a:gd name="T34" fmla="*/ 71 w 291"/>
                <a:gd name="T35" fmla="*/ 196 h 1371"/>
                <a:gd name="T36" fmla="*/ 77 w 291"/>
                <a:gd name="T37" fmla="*/ 199 h 1371"/>
                <a:gd name="T38" fmla="*/ 79 w 291"/>
                <a:gd name="T39" fmla="*/ 196 h 1371"/>
                <a:gd name="T40" fmla="*/ 82 w 291"/>
                <a:gd name="T41" fmla="*/ 196 h 1371"/>
                <a:gd name="T42" fmla="*/ 87 w 291"/>
                <a:gd name="T43" fmla="*/ 188 h 1371"/>
                <a:gd name="T44" fmla="*/ 90 w 291"/>
                <a:gd name="T45" fmla="*/ 174 h 1371"/>
                <a:gd name="T46" fmla="*/ 93 w 291"/>
                <a:gd name="T47" fmla="*/ 174 h 1371"/>
                <a:gd name="T48" fmla="*/ 98 w 291"/>
                <a:gd name="T49" fmla="*/ 214 h 1371"/>
                <a:gd name="T50" fmla="*/ 103 w 291"/>
                <a:gd name="T51" fmla="*/ 220 h 1371"/>
                <a:gd name="T52" fmla="*/ 109 w 291"/>
                <a:gd name="T53" fmla="*/ 214 h 1371"/>
                <a:gd name="T54" fmla="*/ 114 w 291"/>
                <a:gd name="T55" fmla="*/ 220 h 1371"/>
                <a:gd name="T56" fmla="*/ 120 w 291"/>
                <a:gd name="T57" fmla="*/ 220 h 1371"/>
                <a:gd name="T58" fmla="*/ 125 w 291"/>
                <a:gd name="T59" fmla="*/ 220 h 1371"/>
                <a:gd name="T60" fmla="*/ 130 w 291"/>
                <a:gd name="T61" fmla="*/ 220 h 1371"/>
                <a:gd name="T62" fmla="*/ 133 w 291"/>
                <a:gd name="T63" fmla="*/ 220 h 1371"/>
                <a:gd name="T64" fmla="*/ 139 w 291"/>
                <a:gd name="T65" fmla="*/ 217 h 1371"/>
                <a:gd name="T66" fmla="*/ 141 w 291"/>
                <a:gd name="T67" fmla="*/ 220 h 1371"/>
                <a:gd name="T68" fmla="*/ 149 w 291"/>
                <a:gd name="T69" fmla="*/ 220 h 1371"/>
                <a:gd name="T70" fmla="*/ 152 w 291"/>
                <a:gd name="T71" fmla="*/ 217 h 1371"/>
                <a:gd name="T72" fmla="*/ 155 w 291"/>
                <a:gd name="T73" fmla="*/ 220 h 1371"/>
                <a:gd name="T74" fmla="*/ 160 w 291"/>
                <a:gd name="T75" fmla="*/ 810 h 1371"/>
                <a:gd name="T76" fmla="*/ 163 w 291"/>
                <a:gd name="T77" fmla="*/ 317 h 1371"/>
                <a:gd name="T78" fmla="*/ 166 w 291"/>
                <a:gd name="T79" fmla="*/ 429 h 1371"/>
                <a:gd name="T80" fmla="*/ 169 w 291"/>
                <a:gd name="T81" fmla="*/ 381 h 1371"/>
                <a:gd name="T82" fmla="*/ 174 w 291"/>
                <a:gd name="T83" fmla="*/ 305 h 137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1"/>
                <a:gd name="T127" fmla="*/ 0 h 1371"/>
                <a:gd name="T128" fmla="*/ 291 w 291"/>
                <a:gd name="T129" fmla="*/ 1371 h 137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1" h="1371">
                  <a:moveTo>
                    <a:pt x="0" y="150"/>
                  </a:moveTo>
                  <a:lnTo>
                    <a:pt x="0" y="163"/>
                  </a:lnTo>
                  <a:lnTo>
                    <a:pt x="5" y="154"/>
                  </a:lnTo>
                  <a:lnTo>
                    <a:pt x="5" y="145"/>
                  </a:lnTo>
                  <a:lnTo>
                    <a:pt x="14" y="154"/>
                  </a:lnTo>
                  <a:lnTo>
                    <a:pt x="10" y="154"/>
                  </a:lnTo>
                  <a:lnTo>
                    <a:pt x="14" y="154"/>
                  </a:lnTo>
                  <a:lnTo>
                    <a:pt x="19" y="159"/>
                  </a:lnTo>
                  <a:lnTo>
                    <a:pt x="19" y="168"/>
                  </a:lnTo>
                  <a:lnTo>
                    <a:pt x="23" y="118"/>
                  </a:lnTo>
                  <a:lnTo>
                    <a:pt x="23" y="9"/>
                  </a:lnTo>
                  <a:lnTo>
                    <a:pt x="23" y="59"/>
                  </a:lnTo>
                  <a:lnTo>
                    <a:pt x="28" y="5"/>
                  </a:lnTo>
                  <a:lnTo>
                    <a:pt x="28" y="59"/>
                  </a:lnTo>
                  <a:lnTo>
                    <a:pt x="32" y="0"/>
                  </a:lnTo>
                  <a:lnTo>
                    <a:pt x="32" y="59"/>
                  </a:lnTo>
                  <a:lnTo>
                    <a:pt x="32" y="5"/>
                  </a:lnTo>
                  <a:lnTo>
                    <a:pt x="37" y="59"/>
                  </a:lnTo>
                  <a:lnTo>
                    <a:pt x="37" y="27"/>
                  </a:lnTo>
                  <a:lnTo>
                    <a:pt x="41" y="64"/>
                  </a:lnTo>
                  <a:lnTo>
                    <a:pt x="41" y="9"/>
                  </a:lnTo>
                  <a:lnTo>
                    <a:pt x="41" y="64"/>
                  </a:lnTo>
                  <a:lnTo>
                    <a:pt x="46" y="5"/>
                  </a:lnTo>
                  <a:lnTo>
                    <a:pt x="46" y="64"/>
                  </a:lnTo>
                  <a:lnTo>
                    <a:pt x="46" y="59"/>
                  </a:lnTo>
                  <a:lnTo>
                    <a:pt x="50" y="5"/>
                  </a:lnTo>
                  <a:lnTo>
                    <a:pt x="50" y="318"/>
                  </a:lnTo>
                  <a:lnTo>
                    <a:pt x="50" y="304"/>
                  </a:lnTo>
                  <a:lnTo>
                    <a:pt x="55" y="309"/>
                  </a:lnTo>
                  <a:lnTo>
                    <a:pt x="55" y="304"/>
                  </a:lnTo>
                  <a:lnTo>
                    <a:pt x="59" y="295"/>
                  </a:lnTo>
                  <a:lnTo>
                    <a:pt x="59" y="318"/>
                  </a:lnTo>
                  <a:lnTo>
                    <a:pt x="64" y="331"/>
                  </a:lnTo>
                  <a:lnTo>
                    <a:pt x="69" y="336"/>
                  </a:lnTo>
                  <a:lnTo>
                    <a:pt x="73" y="331"/>
                  </a:lnTo>
                  <a:lnTo>
                    <a:pt x="73" y="327"/>
                  </a:lnTo>
                  <a:lnTo>
                    <a:pt x="73" y="331"/>
                  </a:lnTo>
                  <a:lnTo>
                    <a:pt x="78" y="331"/>
                  </a:lnTo>
                  <a:lnTo>
                    <a:pt x="82" y="331"/>
                  </a:lnTo>
                  <a:lnTo>
                    <a:pt x="82" y="322"/>
                  </a:lnTo>
                  <a:lnTo>
                    <a:pt x="87" y="331"/>
                  </a:lnTo>
                  <a:lnTo>
                    <a:pt x="87" y="336"/>
                  </a:lnTo>
                  <a:lnTo>
                    <a:pt x="87" y="331"/>
                  </a:lnTo>
                  <a:lnTo>
                    <a:pt x="91" y="336"/>
                  </a:lnTo>
                  <a:lnTo>
                    <a:pt x="91" y="331"/>
                  </a:lnTo>
                  <a:lnTo>
                    <a:pt x="91" y="336"/>
                  </a:lnTo>
                  <a:lnTo>
                    <a:pt x="96" y="331"/>
                  </a:lnTo>
                  <a:lnTo>
                    <a:pt x="96" y="327"/>
                  </a:lnTo>
                  <a:lnTo>
                    <a:pt x="96" y="331"/>
                  </a:lnTo>
                  <a:lnTo>
                    <a:pt x="100" y="331"/>
                  </a:lnTo>
                  <a:lnTo>
                    <a:pt x="109" y="331"/>
                  </a:lnTo>
                  <a:lnTo>
                    <a:pt x="105" y="331"/>
                  </a:lnTo>
                  <a:lnTo>
                    <a:pt x="109" y="331"/>
                  </a:lnTo>
                  <a:lnTo>
                    <a:pt x="118" y="331"/>
                  </a:lnTo>
                  <a:lnTo>
                    <a:pt x="114" y="331"/>
                  </a:lnTo>
                  <a:lnTo>
                    <a:pt x="118" y="336"/>
                  </a:lnTo>
                  <a:lnTo>
                    <a:pt x="128" y="336"/>
                  </a:lnTo>
                  <a:lnTo>
                    <a:pt x="123" y="336"/>
                  </a:lnTo>
                  <a:lnTo>
                    <a:pt x="128" y="331"/>
                  </a:lnTo>
                  <a:lnTo>
                    <a:pt x="132" y="331"/>
                  </a:lnTo>
                  <a:lnTo>
                    <a:pt x="141" y="331"/>
                  </a:lnTo>
                  <a:lnTo>
                    <a:pt x="141" y="336"/>
                  </a:lnTo>
                  <a:lnTo>
                    <a:pt x="137" y="331"/>
                  </a:lnTo>
                  <a:lnTo>
                    <a:pt x="141" y="331"/>
                  </a:lnTo>
                  <a:lnTo>
                    <a:pt x="146" y="336"/>
                  </a:lnTo>
                  <a:lnTo>
                    <a:pt x="146" y="318"/>
                  </a:lnTo>
                  <a:lnTo>
                    <a:pt x="146" y="327"/>
                  </a:lnTo>
                  <a:lnTo>
                    <a:pt x="150" y="336"/>
                  </a:lnTo>
                  <a:lnTo>
                    <a:pt x="150" y="295"/>
                  </a:lnTo>
                  <a:lnTo>
                    <a:pt x="155" y="290"/>
                  </a:lnTo>
                  <a:lnTo>
                    <a:pt x="155" y="300"/>
                  </a:lnTo>
                  <a:lnTo>
                    <a:pt x="155" y="295"/>
                  </a:lnTo>
                  <a:lnTo>
                    <a:pt x="159" y="300"/>
                  </a:lnTo>
                  <a:lnTo>
                    <a:pt x="164" y="368"/>
                  </a:lnTo>
                  <a:lnTo>
                    <a:pt x="164" y="363"/>
                  </a:lnTo>
                  <a:lnTo>
                    <a:pt x="164" y="372"/>
                  </a:lnTo>
                  <a:lnTo>
                    <a:pt x="168" y="372"/>
                  </a:lnTo>
                  <a:lnTo>
                    <a:pt x="173" y="372"/>
                  </a:lnTo>
                  <a:lnTo>
                    <a:pt x="177" y="372"/>
                  </a:lnTo>
                  <a:lnTo>
                    <a:pt x="177" y="354"/>
                  </a:lnTo>
                  <a:lnTo>
                    <a:pt x="182" y="363"/>
                  </a:lnTo>
                  <a:lnTo>
                    <a:pt x="182" y="372"/>
                  </a:lnTo>
                  <a:lnTo>
                    <a:pt x="187" y="368"/>
                  </a:lnTo>
                  <a:lnTo>
                    <a:pt x="191" y="372"/>
                  </a:lnTo>
                  <a:lnTo>
                    <a:pt x="196" y="372"/>
                  </a:lnTo>
                  <a:lnTo>
                    <a:pt x="205" y="372"/>
                  </a:lnTo>
                  <a:lnTo>
                    <a:pt x="200" y="372"/>
                  </a:lnTo>
                  <a:lnTo>
                    <a:pt x="205" y="363"/>
                  </a:lnTo>
                  <a:lnTo>
                    <a:pt x="205" y="368"/>
                  </a:lnTo>
                  <a:lnTo>
                    <a:pt x="209" y="372"/>
                  </a:lnTo>
                  <a:lnTo>
                    <a:pt x="209" y="354"/>
                  </a:lnTo>
                  <a:lnTo>
                    <a:pt x="218" y="368"/>
                  </a:lnTo>
                  <a:lnTo>
                    <a:pt x="218" y="372"/>
                  </a:lnTo>
                  <a:lnTo>
                    <a:pt x="214" y="368"/>
                  </a:lnTo>
                  <a:lnTo>
                    <a:pt x="218" y="368"/>
                  </a:lnTo>
                  <a:lnTo>
                    <a:pt x="223" y="372"/>
                  </a:lnTo>
                  <a:lnTo>
                    <a:pt x="223" y="368"/>
                  </a:lnTo>
                  <a:lnTo>
                    <a:pt x="227" y="372"/>
                  </a:lnTo>
                  <a:lnTo>
                    <a:pt x="232" y="368"/>
                  </a:lnTo>
                  <a:lnTo>
                    <a:pt x="232" y="372"/>
                  </a:lnTo>
                  <a:lnTo>
                    <a:pt x="232" y="368"/>
                  </a:lnTo>
                  <a:lnTo>
                    <a:pt x="236" y="372"/>
                  </a:lnTo>
                  <a:lnTo>
                    <a:pt x="236" y="368"/>
                  </a:lnTo>
                  <a:lnTo>
                    <a:pt x="241" y="372"/>
                  </a:lnTo>
                  <a:lnTo>
                    <a:pt x="250" y="372"/>
                  </a:lnTo>
                  <a:lnTo>
                    <a:pt x="246" y="372"/>
                  </a:lnTo>
                  <a:lnTo>
                    <a:pt x="250" y="363"/>
                  </a:lnTo>
                  <a:lnTo>
                    <a:pt x="255" y="368"/>
                  </a:lnTo>
                  <a:lnTo>
                    <a:pt x="255" y="363"/>
                  </a:lnTo>
                  <a:lnTo>
                    <a:pt x="255" y="372"/>
                  </a:lnTo>
                  <a:lnTo>
                    <a:pt x="259" y="372"/>
                  </a:lnTo>
                  <a:lnTo>
                    <a:pt x="264" y="372"/>
                  </a:lnTo>
                  <a:lnTo>
                    <a:pt x="264" y="1062"/>
                  </a:lnTo>
                  <a:lnTo>
                    <a:pt x="268" y="1371"/>
                  </a:lnTo>
                  <a:lnTo>
                    <a:pt x="268" y="536"/>
                  </a:lnTo>
                  <a:lnTo>
                    <a:pt x="273" y="558"/>
                  </a:lnTo>
                  <a:lnTo>
                    <a:pt x="273" y="536"/>
                  </a:lnTo>
                  <a:lnTo>
                    <a:pt x="273" y="631"/>
                  </a:lnTo>
                  <a:lnTo>
                    <a:pt x="277" y="595"/>
                  </a:lnTo>
                  <a:lnTo>
                    <a:pt x="277" y="726"/>
                  </a:lnTo>
                  <a:lnTo>
                    <a:pt x="277" y="581"/>
                  </a:lnTo>
                  <a:lnTo>
                    <a:pt x="282" y="522"/>
                  </a:lnTo>
                  <a:lnTo>
                    <a:pt x="282" y="645"/>
                  </a:lnTo>
                  <a:lnTo>
                    <a:pt x="286" y="608"/>
                  </a:lnTo>
                  <a:lnTo>
                    <a:pt x="286" y="513"/>
                  </a:lnTo>
                  <a:lnTo>
                    <a:pt x="291" y="517"/>
                  </a:lnTo>
                  <a:lnTo>
                    <a:pt x="291" y="504"/>
                  </a:lnTo>
                  <a:lnTo>
                    <a:pt x="291" y="899"/>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79" name="Freeform 61"/>
            <p:cNvSpPr>
              <a:spLocks noChangeAspect="1"/>
            </p:cNvSpPr>
            <p:nvPr/>
          </p:nvSpPr>
          <p:spPr bwMode="auto">
            <a:xfrm>
              <a:off x="613827" y="1955164"/>
              <a:ext cx="69219" cy="396047"/>
            </a:xfrm>
            <a:custGeom>
              <a:avLst/>
              <a:gdLst>
                <a:gd name="T0" fmla="*/ 2 w 231"/>
                <a:gd name="T1" fmla="*/ 311 h 885"/>
                <a:gd name="T2" fmla="*/ 5 w 231"/>
                <a:gd name="T3" fmla="*/ 263 h 885"/>
                <a:gd name="T4" fmla="*/ 11 w 231"/>
                <a:gd name="T5" fmla="*/ 244 h 885"/>
                <a:gd name="T6" fmla="*/ 14 w 231"/>
                <a:gd name="T7" fmla="*/ 266 h 885"/>
                <a:gd name="T8" fmla="*/ 16 w 231"/>
                <a:gd name="T9" fmla="*/ 282 h 885"/>
                <a:gd name="T10" fmla="*/ 19 w 231"/>
                <a:gd name="T11" fmla="*/ 362 h 885"/>
                <a:gd name="T12" fmla="*/ 24 w 231"/>
                <a:gd name="T13" fmla="*/ 427 h 885"/>
                <a:gd name="T14" fmla="*/ 27 w 231"/>
                <a:gd name="T15" fmla="*/ 333 h 885"/>
                <a:gd name="T16" fmla="*/ 30 w 231"/>
                <a:gd name="T17" fmla="*/ 376 h 885"/>
                <a:gd name="T18" fmla="*/ 32 w 231"/>
                <a:gd name="T19" fmla="*/ 319 h 885"/>
                <a:gd name="T20" fmla="*/ 37 w 231"/>
                <a:gd name="T21" fmla="*/ 164 h 885"/>
                <a:gd name="T22" fmla="*/ 40 w 231"/>
                <a:gd name="T23" fmla="*/ 421 h 885"/>
                <a:gd name="T24" fmla="*/ 43 w 231"/>
                <a:gd name="T25" fmla="*/ 416 h 885"/>
                <a:gd name="T26" fmla="*/ 46 w 231"/>
                <a:gd name="T27" fmla="*/ 427 h 885"/>
                <a:gd name="T28" fmla="*/ 49 w 231"/>
                <a:gd name="T29" fmla="*/ 424 h 885"/>
                <a:gd name="T30" fmla="*/ 51 w 231"/>
                <a:gd name="T31" fmla="*/ 430 h 885"/>
                <a:gd name="T32" fmla="*/ 54 w 231"/>
                <a:gd name="T33" fmla="*/ 416 h 885"/>
                <a:gd name="T34" fmla="*/ 59 w 231"/>
                <a:gd name="T35" fmla="*/ 418 h 885"/>
                <a:gd name="T36" fmla="*/ 62 w 231"/>
                <a:gd name="T37" fmla="*/ 268 h 885"/>
                <a:gd name="T38" fmla="*/ 65 w 231"/>
                <a:gd name="T39" fmla="*/ 70 h 885"/>
                <a:gd name="T40" fmla="*/ 67 w 231"/>
                <a:gd name="T41" fmla="*/ 110 h 885"/>
                <a:gd name="T42" fmla="*/ 70 w 231"/>
                <a:gd name="T43" fmla="*/ 172 h 885"/>
                <a:gd name="T44" fmla="*/ 75 w 231"/>
                <a:gd name="T45" fmla="*/ 134 h 885"/>
                <a:gd name="T46" fmla="*/ 78 w 231"/>
                <a:gd name="T47" fmla="*/ 105 h 885"/>
                <a:gd name="T48" fmla="*/ 81 w 231"/>
                <a:gd name="T49" fmla="*/ 0 h 885"/>
                <a:gd name="T50" fmla="*/ 84 w 231"/>
                <a:gd name="T51" fmla="*/ 80 h 885"/>
                <a:gd name="T52" fmla="*/ 86 w 231"/>
                <a:gd name="T53" fmla="*/ 70 h 885"/>
                <a:gd name="T54" fmla="*/ 91 w 231"/>
                <a:gd name="T55" fmla="*/ 89 h 885"/>
                <a:gd name="T56" fmla="*/ 94 w 231"/>
                <a:gd name="T57" fmla="*/ 35 h 885"/>
                <a:gd name="T58" fmla="*/ 97 w 231"/>
                <a:gd name="T59" fmla="*/ 161 h 885"/>
                <a:gd name="T60" fmla="*/ 100 w 231"/>
                <a:gd name="T61" fmla="*/ 113 h 885"/>
                <a:gd name="T62" fmla="*/ 105 w 231"/>
                <a:gd name="T63" fmla="*/ 43 h 885"/>
                <a:gd name="T64" fmla="*/ 108 w 231"/>
                <a:gd name="T65" fmla="*/ 30 h 885"/>
                <a:gd name="T66" fmla="*/ 110 w 231"/>
                <a:gd name="T67" fmla="*/ 134 h 885"/>
                <a:gd name="T68" fmla="*/ 113 w 231"/>
                <a:gd name="T69" fmla="*/ 139 h 885"/>
                <a:gd name="T70" fmla="*/ 116 w 231"/>
                <a:gd name="T71" fmla="*/ 113 h 885"/>
                <a:gd name="T72" fmla="*/ 121 w 231"/>
                <a:gd name="T73" fmla="*/ 142 h 885"/>
                <a:gd name="T74" fmla="*/ 124 w 231"/>
                <a:gd name="T75" fmla="*/ 156 h 885"/>
                <a:gd name="T76" fmla="*/ 126 w 231"/>
                <a:gd name="T77" fmla="*/ 78 h 885"/>
                <a:gd name="T78" fmla="*/ 129 w 231"/>
                <a:gd name="T79" fmla="*/ 153 h 885"/>
                <a:gd name="T80" fmla="*/ 132 w 231"/>
                <a:gd name="T81" fmla="*/ 158 h 885"/>
                <a:gd name="T82" fmla="*/ 135 w 231"/>
                <a:gd name="T83" fmla="*/ 126 h 8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1"/>
                <a:gd name="T127" fmla="*/ 0 h 885"/>
                <a:gd name="T128" fmla="*/ 231 w 231"/>
                <a:gd name="T129" fmla="*/ 885 h 8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1" h="885">
                  <a:moveTo>
                    <a:pt x="0" y="686"/>
                  </a:moveTo>
                  <a:lnTo>
                    <a:pt x="4" y="631"/>
                  </a:lnTo>
                  <a:lnTo>
                    <a:pt x="4" y="527"/>
                  </a:lnTo>
                  <a:lnTo>
                    <a:pt x="4" y="581"/>
                  </a:lnTo>
                  <a:lnTo>
                    <a:pt x="9" y="459"/>
                  </a:lnTo>
                  <a:lnTo>
                    <a:pt x="9" y="445"/>
                  </a:lnTo>
                  <a:lnTo>
                    <a:pt x="9" y="454"/>
                  </a:lnTo>
                  <a:lnTo>
                    <a:pt x="14" y="432"/>
                  </a:lnTo>
                  <a:lnTo>
                    <a:pt x="18" y="413"/>
                  </a:lnTo>
                  <a:lnTo>
                    <a:pt x="18" y="459"/>
                  </a:lnTo>
                  <a:lnTo>
                    <a:pt x="18" y="445"/>
                  </a:lnTo>
                  <a:lnTo>
                    <a:pt x="23" y="450"/>
                  </a:lnTo>
                  <a:lnTo>
                    <a:pt x="23" y="445"/>
                  </a:lnTo>
                  <a:lnTo>
                    <a:pt x="23" y="450"/>
                  </a:lnTo>
                  <a:lnTo>
                    <a:pt x="27" y="477"/>
                  </a:lnTo>
                  <a:lnTo>
                    <a:pt x="27" y="409"/>
                  </a:lnTo>
                  <a:lnTo>
                    <a:pt x="32" y="885"/>
                  </a:lnTo>
                  <a:lnTo>
                    <a:pt x="32" y="613"/>
                  </a:lnTo>
                  <a:lnTo>
                    <a:pt x="36" y="559"/>
                  </a:lnTo>
                  <a:lnTo>
                    <a:pt x="36" y="550"/>
                  </a:lnTo>
                  <a:lnTo>
                    <a:pt x="41" y="722"/>
                  </a:lnTo>
                  <a:lnTo>
                    <a:pt x="41" y="513"/>
                  </a:lnTo>
                  <a:lnTo>
                    <a:pt x="45" y="763"/>
                  </a:lnTo>
                  <a:lnTo>
                    <a:pt x="45" y="563"/>
                  </a:lnTo>
                  <a:lnTo>
                    <a:pt x="45" y="699"/>
                  </a:lnTo>
                  <a:lnTo>
                    <a:pt x="50" y="586"/>
                  </a:lnTo>
                  <a:lnTo>
                    <a:pt x="50" y="636"/>
                  </a:lnTo>
                  <a:lnTo>
                    <a:pt x="50" y="631"/>
                  </a:lnTo>
                  <a:lnTo>
                    <a:pt x="54" y="772"/>
                  </a:lnTo>
                  <a:lnTo>
                    <a:pt x="54" y="540"/>
                  </a:lnTo>
                  <a:lnTo>
                    <a:pt x="59" y="518"/>
                  </a:lnTo>
                  <a:lnTo>
                    <a:pt x="59" y="323"/>
                  </a:lnTo>
                  <a:lnTo>
                    <a:pt x="63" y="277"/>
                  </a:lnTo>
                  <a:lnTo>
                    <a:pt x="63" y="795"/>
                  </a:lnTo>
                  <a:lnTo>
                    <a:pt x="68" y="790"/>
                  </a:lnTo>
                  <a:lnTo>
                    <a:pt x="68" y="713"/>
                  </a:lnTo>
                  <a:lnTo>
                    <a:pt x="68" y="718"/>
                  </a:lnTo>
                  <a:lnTo>
                    <a:pt x="73" y="736"/>
                  </a:lnTo>
                  <a:lnTo>
                    <a:pt x="73" y="704"/>
                  </a:lnTo>
                  <a:lnTo>
                    <a:pt x="73" y="722"/>
                  </a:lnTo>
                  <a:lnTo>
                    <a:pt x="77" y="745"/>
                  </a:lnTo>
                  <a:lnTo>
                    <a:pt x="77" y="722"/>
                  </a:lnTo>
                  <a:lnTo>
                    <a:pt x="82" y="727"/>
                  </a:lnTo>
                  <a:lnTo>
                    <a:pt x="82" y="686"/>
                  </a:lnTo>
                  <a:lnTo>
                    <a:pt x="82" y="718"/>
                  </a:lnTo>
                  <a:lnTo>
                    <a:pt x="86" y="731"/>
                  </a:lnTo>
                  <a:lnTo>
                    <a:pt x="86" y="708"/>
                  </a:lnTo>
                  <a:lnTo>
                    <a:pt x="86" y="727"/>
                  </a:lnTo>
                  <a:lnTo>
                    <a:pt x="91" y="690"/>
                  </a:lnTo>
                  <a:lnTo>
                    <a:pt x="91" y="722"/>
                  </a:lnTo>
                  <a:lnTo>
                    <a:pt x="91" y="704"/>
                  </a:lnTo>
                  <a:lnTo>
                    <a:pt x="95" y="722"/>
                  </a:lnTo>
                  <a:lnTo>
                    <a:pt x="95" y="681"/>
                  </a:lnTo>
                  <a:lnTo>
                    <a:pt x="100" y="708"/>
                  </a:lnTo>
                  <a:lnTo>
                    <a:pt x="100" y="718"/>
                  </a:lnTo>
                  <a:lnTo>
                    <a:pt x="104" y="745"/>
                  </a:lnTo>
                  <a:lnTo>
                    <a:pt x="104" y="454"/>
                  </a:lnTo>
                  <a:lnTo>
                    <a:pt x="109" y="127"/>
                  </a:lnTo>
                  <a:lnTo>
                    <a:pt x="109" y="136"/>
                  </a:lnTo>
                  <a:lnTo>
                    <a:pt x="109" y="118"/>
                  </a:lnTo>
                  <a:lnTo>
                    <a:pt x="113" y="164"/>
                  </a:lnTo>
                  <a:lnTo>
                    <a:pt x="113" y="196"/>
                  </a:lnTo>
                  <a:lnTo>
                    <a:pt x="113" y="186"/>
                  </a:lnTo>
                  <a:lnTo>
                    <a:pt x="118" y="218"/>
                  </a:lnTo>
                  <a:lnTo>
                    <a:pt x="118" y="200"/>
                  </a:lnTo>
                  <a:lnTo>
                    <a:pt x="118" y="291"/>
                  </a:lnTo>
                  <a:lnTo>
                    <a:pt x="122" y="245"/>
                  </a:lnTo>
                  <a:lnTo>
                    <a:pt x="122" y="200"/>
                  </a:lnTo>
                  <a:lnTo>
                    <a:pt x="127" y="227"/>
                  </a:lnTo>
                  <a:lnTo>
                    <a:pt x="127" y="218"/>
                  </a:lnTo>
                  <a:lnTo>
                    <a:pt x="127" y="227"/>
                  </a:lnTo>
                  <a:lnTo>
                    <a:pt x="132" y="177"/>
                  </a:lnTo>
                  <a:lnTo>
                    <a:pt x="132" y="105"/>
                  </a:lnTo>
                  <a:lnTo>
                    <a:pt x="132" y="136"/>
                  </a:lnTo>
                  <a:lnTo>
                    <a:pt x="136" y="0"/>
                  </a:lnTo>
                  <a:lnTo>
                    <a:pt x="136" y="118"/>
                  </a:lnTo>
                  <a:lnTo>
                    <a:pt x="141" y="32"/>
                  </a:lnTo>
                  <a:lnTo>
                    <a:pt x="141" y="136"/>
                  </a:lnTo>
                  <a:lnTo>
                    <a:pt x="145" y="123"/>
                  </a:lnTo>
                  <a:lnTo>
                    <a:pt x="145" y="105"/>
                  </a:lnTo>
                  <a:lnTo>
                    <a:pt x="145" y="118"/>
                  </a:lnTo>
                  <a:lnTo>
                    <a:pt x="150" y="127"/>
                  </a:lnTo>
                  <a:lnTo>
                    <a:pt x="150" y="64"/>
                  </a:lnTo>
                  <a:lnTo>
                    <a:pt x="154" y="150"/>
                  </a:lnTo>
                  <a:lnTo>
                    <a:pt x="154" y="141"/>
                  </a:lnTo>
                  <a:lnTo>
                    <a:pt x="159" y="168"/>
                  </a:lnTo>
                  <a:lnTo>
                    <a:pt x="159" y="59"/>
                  </a:lnTo>
                  <a:lnTo>
                    <a:pt x="159" y="114"/>
                  </a:lnTo>
                  <a:lnTo>
                    <a:pt x="163" y="73"/>
                  </a:lnTo>
                  <a:lnTo>
                    <a:pt x="163" y="273"/>
                  </a:lnTo>
                  <a:lnTo>
                    <a:pt x="168" y="209"/>
                  </a:lnTo>
                  <a:lnTo>
                    <a:pt x="168" y="18"/>
                  </a:lnTo>
                  <a:lnTo>
                    <a:pt x="168" y="191"/>
                  </a:lnTo>
                  <a:lnTo>
                    <a:pt x="172" y="168"/>
                  </a:lnTo>
                  <a:lnTo>
                    <a:pt x="172" y="23"/>
                  </a:lnTo>
                  <a:lnTo>
                    <a:pt x="177" y="73"/>
                  </a:lnTo>
                  <a:lnTo>
                    <a:pt x="177" y="223"/>
                  </a:lnTo>
                  <a:lnTo>
                    <a:pt x="177" y="159"/>
                  </a:lnTo>
                  <a:lnTo>
                    <a:pt x="182" y="50"/>
                  </a:lnTo>
                  <a:lnTo>
                    <a:pt x="182" y="173"/>
                  </a:lnTo>
                  <a:lnTo>
                    <a:pt x="186" y="136"/>
                  </a:lnTo>
                  <a:lnTo>
                    <a:pt x="186" y="227"/>
                  </a:lnTo>
                  <a:lnTo>
                    <a:pt x="191" y="205"/>
                  </a:lnTo>
                  <a:lnTo>
                    <a:pt x="191" y="59"/>
                  </a:lnTo>
                  <a:lnTo>
                    <a:pt x="191" y="236"/>
                  </a:lnTo>
                  <a:lnTo>
                    <a:pt x="195" y="205"/>
                  </a:lnTo>
                  <a:lnTo>
                    <a:pt x="195" y="55"/>
                  </a:lnTo>
                  <a:lnTo>
                    <a:pt x="195" y="191"/>
                  </a:lnTo>
                  <a:lnTo>
                    <a:pt x="200" y="250"/>
                  </a:lnTo>
                  <a:lnTo>
                    <a:pt x="200" y="50"/>
                  </a:lnTo>
                  <a:lnTo>
                    <a:pt x="204" y="241"/>
                  </a:lnTo>
                  <a:lnTo>
                    <a:pt x="204" y="255"/>
                  </a:lnTo>
                  <a:lnTo>
                    <a:pt x="204" y="32"/>
                  </a:lnTo>
                  <a:lnTo>
                    <a:pt x="209" y="264"/>
                  </a:lnTo>
                  <a:lnTo>
                    <a:pt x="209" y="68"/>
                  </a:lnTo>
                  <a:lnTo>
                    <a:pt x="213" y="214"/>
                  </a:lnTo>
                  <a:lnTo>
                    <a:pt x="213" y="132"/>
                  </a:lnTo>
                  <a:lnTo>
                    <a:pt x="213" y="173"/>
                  </a:lnTo>
                  <a:lnTo>
                    <a:pt x="218" y="177"/>
                  </a:lnTo>
                  <a:lnTo>
                    <a:pt x="218" y="259"/>
                  </a:lnTo>
                  <a:lnTo>
                    <a:pt x="218" y="50"/>
                  </a:lnTo>
                  <a:lnTo>
                    <a:pt x="222" y="132"/>
                  </a:lnTo>
                  <a:lnTo>
                    <a:pt x="222" y="268"/>
                  </a:lnTo>
                  <a:lnTo>
                    <a:pt x="222" y="141"/>
                  </a:lnTo>
                  <a:lnTo>
                    <a:pt x="227" y="196"/>
                  </a:lnTo>
                  <a:lnTo>
                    <a:pt x="227" y="214"/>
                  </a:lnTo>
                  <a:lnTo>
                    <a:pt x="227" y="64"/>
                  </a:lnTo>
                  <a:lnTo>
                    <a:pt x="231" y="309"/>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0" name="Freeform 62"/>
            <p:cNvSpPr>
              <a:spLocks noChangeAspect="1"/>
            </p:cNvSpPr>
            <p:nvPr/>
          </p:nvSpPr>
          <p:spPr bwMode="auto">
            <a:xfrm>
              <a:off x="683047" y="1833245"/>
              <a:ext cx="66188" cy="262769"/>
            </a:xfrm>
            <a:custGeom>
              <a:avLst/>
              <a:gdLst>
                <a:gd name="T0" fmla="*/ 0 w 218"/>
                <a:gd name="T1" fmla="*/ 347 h 586"/>
                <a:gd name="T2" fmla="*/ 3 w 218"/>
                <a:gd name="T3" fmla="*/ 188 h 586"/>
                <a:gd name="T4" fmla="*/ 6 w 218"/>
                <a:gd name="T5" fmla="*/ 250 h 586"/>
                <a:gd name="T6" fmla="*/ 8 w 218"/>
                <a:gd name="T7" fmla="*/ 298 h 586"/>
                <a:gd name="T8" fmla="*/ 11 w 218"/>
                <a:gd name="T9" fmla="*/ 323 h 586"/>
                <a:gd name="T10" fmla="*/ 17 w 218"/>
                <a:gd name="T11" fmla="*/ 199 h 586"/>
                <a:gd name="T12" fmla="*/ 19 w 218"/>
                <a:gd name="T13" fmla="*/ 282 h 586"/>
                <a:gd name="T14" fmla="*/ 22 w 218"/>
                <a:gd name="T15" fmla="*/ 43 h 586"/>
                <a:gd name="T16" fmla="*/ 25 w 218"/>
                <a:gd name="T17" fmla="*/ 51 h 586"/>
                <a:gd name="T18" fmla="*/ 28 w 218"/>
                <a:gd name="T19" fmla="*/ 8 h 586"/>
                <a:gd name="T20" fmla="*/ 33 w 218"/>
                <a:gd name="T21" fmla="*/ 11 h 586"/>
                <a:gd name="T22" fmla="*/ 35 w 218"/>
                <a:gd name="T23" fmla="*/ 0 h 586"/>
                <a:gd name="T24" fmla="*/ 38 w 218"/>
                <a:gd name="T25" fmla="*/ 5 h 586"/>
                <a:gd name="T26" fmla="*/ 44 w 218"/>
                <a:gd name="T27" fmla="*/ 8 h 586"/>
                <a:gd name="T28" fmla="*/ 47 w 218"/>
                <a:gd name="T29" fmla="*/ 5 h 586"/>
                <a:gd name="T30" fmla="*/ 49 w 218"/>
                <a:gd name="T31" fmla="*/ 8 h 586"/>
                <a:gd name="T32" fmla="*/ 52 w 218"/>
                <a:gd name="T33" fmla="*/ 11 h 586"/>
                <a:gd name="T34" fmla="*/ 55 w 218"/>
                <a:gd name="T35" fmla="*/ 65 h 586"/>
                <a:gd name="T36" fmla="*/ 58 w 218"/>
                <a:gd name="T37" fmla="*/ 83 h 586"/>
                <a:gd name="T38" fmla="*/ 60 w 218"/>
                <a:gd name="T39" fmla="*/ 59 h 586"/>
                <a:gd name="T40" fmla="*/ 63 w 218"/>
                <a:gd name="T41" fmla="*/ 16 h 586"/>
                <a:gd name="T42" fmla="*/ 66 w 218"/>
                <a:gd name="T43" fmla="*/ 11 h 586"/>
                <a:gd name="T44" fmla="*/ 69 w 218"/>
                <a:gd name="T45" fmla="*/ 5 h 586"/>
                <a:gd name="T46" fmla="*/ 74 w 218"/>
                <a:gd name="T47" fmla="*/ 30 h 586"/>
                <a:gd name="T48" fmla="*/ 77 w 218"/>
                <a:gd name="T49" fmla="*/ 27 h 586"/>
                <a:gd name="T50" fmla="*/ 79 w 218"/>
                <a:gd name="T51" fmla="*/ 5 h 586"/>
                <a:gd name="T52" fmla="*/ 82 w 218"/>
                <a:gd name="T53" fmla="*/ 16 h 586"/>
                <a:gd name="T54" fmla="*/ 85 w 218"/>
                <a:gd name="T55" fmla="*/ 75 h 586"/>
                <a:gd name="T56" fmla="*/ 88 w 218"/>
                <a:gd name="T57" fmla="*/ 8 h 586"/>
                <a:gd name="T58" fmla="*/ 90 w 218"/>
                <a:gd name="T59" fmla="*/ 24 h 586"/>
                <a:gd name="T60" fmla="*/ 93 w 218"/>
                <a:gd name="T61" fmla="*/ 54 h 586"/>
                <a:gd name="T62" fmla="*/ 96 w 218"/>
                <a:gd name="T63" fmla="*/ 19 h 586"/>
                <a:gd name="T64" fmla="*/ 99 w 218"/>
                <a:gd name="T65" fmla="*/ 102 h 586"/>
                <a:gd name="T66" fmla="*/ 101 w 218"/>
                <a:gd name="T67" fmla="*/ 51 h 586"/>
                <a:gd name="T68" fmla="*/ 106 w 218"/>
                <a:gd name="T69" fmla="*/ 40 h 586"/>
                <a:gd name="T70" fmla="*/ 109 w 218"/>
                <a:gd name="T71" fmla="*/ 89 h 586"/>
                <a:gd name="T72" fmla="*/ 112 w 218"/>
                <a:gd name="T73" fmla="*/ 35 h 586"/>
                <a:gd name="T74" fmla="*/ 118 w 218"/>
                <a:gd name="T75" fmla="*/ 14 h 586"/>
                <a:gd name="T76" fmla="*/ 120 w 218"/>
                <a:gd name="T77" fmla="*/ 14 h 586"/>
                <a:gd name="T78" fmla="*/ 123 w 218"/>
                <a:gd name="T79" fmla="*/ 94 h 586"/>
                <a:gd name="T80" fmla="*/ 126 w 218"/>
                <a:gd name="T81" fmla="*/ 14 h 586"/>
                <a:gd name="T82" fmla="*/ 129 w 218"/>
                <a:gd name="T83" fmla="*/ 0 h 5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586"/>
                <a:gd name="T128" fmla="*/ 218 w 218"/>
                <a:gd name="T129" fmla="*/ 586 h 5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586">
                  <a:moveTo>
                    <a:pt x="0" y="581"/>
                  </a:moveTo>
                  <a:lnTo>
                    <a:pt x="0" y="250"/>
                  </a:lnTo>
                  <a:lnTo>
                    <a:pt x="0" y="586"/>
                  </a:lnTo>
                  <a:lnTo>
                    <a:pt x="5" y="377"/>
                  </a:lnTo>
                  <a:lnTo>
                    <a:pt x="5" y="527"/>
                  </a:lnTo>
                  <a:lnTo>
                    <a:pt x="5" y="318"/>
                  </a:lnTo>
                  <a:lnTo>
                    <a:pt x="10" y="576"/>
                  </a:lnTo>
                  <a:lnTo>
                    <a:pt x="10" y="372"/>
                  </a:lnTo>
                  <a:lnTo>
                    <a:pt x="10" y="422"/>
                  </a:lnTo>
                  <a:lnTo>
                    <a:pt x="14" y="499"/>
                  </a:lnTo>
                  <a:lnTo>
                    <a:pt x="14" y="313"/>
                  </a:lnTo>
                  <a:lnTo>
                    <a:pt x="14" y="504"/>
                  </a:lnTo>
                  <a:lnTo>
                    <a:pt x="19" y="536"/>
                  </a:lnTo>
                  <a:lnTo>
                    <a:pt x="19" y="318"/>
                  </a:lnTo>
                  <a:lnTo>
                    <a:pt x="19" y="545"/>
                  </a:lnTo>
                  <a:lnTo>
                    <a:pt x="23" y="368"/>
                  </a:lnTo>
                  <a:lnTo>
                    <a:pt x="23" y="572"/>
                  </a:lnTo>
                  <a:lnTo>
                    <a:pt x="28" y="336"/>
                  </a:lnTo>
                  <a:lnTo>
                    <a:pt x="28" y="427"/>
                  </a:lnTo>
                  <a:lnTo>
                    <a:pt x="32" y="91"/>
                  </a:lnTo>
                  <a:lnTo>
                    <a:pt x="32" y="477"/>
                  </a:lnTo>
                  <a:lnTo>
                    <a:pt x="32" y="318"/>
                  </a:lnTo>
                  <a:lnTo>
                    <a:pt x="37" y="454"/>
                  </a:lnTo>
                  <a:lnTo>
                    <a:pt x="37" y="73"/>
                  </a:lnTo>
                  <a:lnTo>
                    <a:pt x="37" y="290"/>
                  </a:lnTo>
                  <a:lnTo>
                    <a:pt x="41" y="386"/>
                  </a:lnTo>
                  <a:lnTo>
                    <a:pt x="41" y="86"/>
                  </a:lnTo>
                  <a:lnTo>
                    <a:pt x="41" y="104"/>
                  </a:lnTo>
                  <a:lnTo>
                    <a:pt x="50" y="14"/>
                  </a:lnTo>
                  <a:lnTo>
                    <a:pt x="46" y="14"/>
                  </a:lnTo>
                  <a:lnTo>
                    <a:pt x="50" y="18"/>
                  </a:lnTo>
                  <a:lnTo>
                    <a:pt x="55" y="9"/>
                  </a:lnTo>
                  <a:lnTo>
                    <a:pt x="55" y="18"/>
                  </a:lnTo>
                  <a:lnTo>
                    <a:pt x="55" y="14"/>
                  </a:lnTo>
                  <a:lnTo>
                    <a:pt x="59" y="5"/>
                  </a:lnTo>
                  <a:lnTo>
                    <a:pt x="59" y="0"/>
                  </a:lnTo>
                  <a:lnTo>
                    <a:pt x="59" y="9"/>
                  </a:lnTo>
                  <a:lnTo>
                    <a:pt x="64" y="18"/>
                  </a:lnTo>
                  <a:lnTo>
                    <a:pt x="64" y="9"/>
                  </a:lnTo>
                  <a:lnTo>
                    <a:pt x="69" y="5"/>
                  </a:lnTo>
                  <a:lnTo>
                    <a:pt x="69" y="18"/>
                  </a:lnTo>
                  <a:lnTo>
                    <a:pt x="73" y="14"/>
                  </a:lnTo>
                  <a:lnTo>
                    <a:pt x="73" y="27"/>
                  </a:lnTo>
                  <a:lnTo>
                    <a:pt x="73" y="5"/>
                  </a:lnTo>
                  <a:lnTo>
                    <a:pt x="78" y="9"/>
                  </a:lnTo>
                  <a:lnTo>
                    <a:pt x="78" y="0"/>
                  </a:lnTo>
                  <a:lnTo>
                    <a:pt x="78" y="14"/>
                  </a:lnTo>
                  <a:lnTo>
                    <a:pt x="82" y="14"/>
                  </a:lnTo>
                  <a:lnTo>
                    <a:pt x="82" y="195"/>
                  </a:lnTo>
                  <a:lnTo>
                    <a:pt x="82" y="95"/>
                  </a:lnTo>
                  <a:lnTo>
                    <a:pt x="87" y="18"/>
                  </a:lnTo>
                  <a:lnTo>
                    <a:pt x="87" y="204"/>
                  </a:lnTo>
                  <a:lnTo>
                    <a:pt x="87" y="172"/>
                  </a:lnTo>
                  <a:lnTo>
                    <a:pt x="91" y="109"/>
                  </a:lnTo>
                  <a:lnTo>
                    <a:pt x="91" y="113"/>
                  </a:lnTo>
                  <a:lnTo>
                    <a:pt x="91" y="9"/>
                  </a:lnTo>
                  <a:lnTo>
                    <a:pt x="96" y="141"/>
                  </a:lnTo>
                  <a:lnTo>
                    <a:pt x="96" y="18"/>
                  </a:lnTo>
                  <a:lnTo>
                    <a:pt x="100" y="163"/>
                  </a:lnTo>
                  <a:lnTo>
                    <a:pt x="100" y="100"/>
                  </a:lnTo>
                  <a:lnTo>
                    <a:pt x="100" y="177"/>
                  </a:lnTo>
                  <a:lnTo>
                    <a:pt x="105" y="36"/>
                  </a:lnTo>
                  <a:lnTo>
                    <a:pt x="105" y="27"/>
                  </a:lnTo>
                  <a:lnTo>
                    <a:pt x="109" y="23"/>
                  </a:lnTo>
                  <a:lnTo>
                    <a:pt x="109" y="27"/>
                  </a:lnTo>
                  <a:lnTo>
                    <a:pt x="109" y="18"/>
                  </a:lnTo>
                  <a:lnTo>
                    <a:pt x="114" y="14"/>
                  </a:lnTo>
                  <a:lnTo>
                    <a:pt x="114" y="18"/>
                  </a:lnTo>
                  <a:lnTo>
                    <a:pt x="114" y="9"/>
                  </a:lnTo>
                  <a:lnTo>
                    <a:pt x="118" y="45"/>
                  </a:lnTo>
                  <a:lnTo>
                    <a:pt x="118" y="64"/>
                  </a:lnTo>
                  <a:lnTo>
                    <a:pt x="123" y="50"/>
                  </a:lnTo>
                  <a:lnTo>
                    <a:pt x="123" y="9"/>
                  </a:lnTo>
                  <a:lnTo>
                    <a:pt x="128" y="23"/>
                  </a:lnTo>
                  <a:lnTo>
                    <a:pt x="128" y="45"/>
                  </a:lnTo>
                  <a:lnTo>
                    <a:pt x="128" y="9"/>
                  </a:lnTo>
                  <a:lnTo>
                    <a:pt x="132" y="36"/>
                  </a:lnTo>
                  <a:lnTo>
                    <a:pt x="132" y="9"/>
                  </a:lnTo>
                  <a:lnTo>
                    <a:pt x="132" y="14"/>
                  </a:lnTo>
                  <a:lnTo>
                    <a:pt x="137" y="54"/>
                  </a:lnTo>
                  <a:lnTo>
                    <a:pt x="137" y="27"/>
                  </a:lnTo>
                  <a:lnTo>
                    <a:pt x="137" y="50"/>
                  </a:lnTo>
                  <a:lnTo>
                    <a:pt x="141" y="95"/>
                  </a:lnTo>
                  <a:lnTo>
                    <a:pt x="141" y="127"/>
                  </a:lnTo>
                  <a:lnTo>
                    <a:pt x="141" y="59"/>
                  </a:lnTo>
                  <a:lnTo>
                    <a:pt x="146" y="36"/>
                  </a:lnTo>
                  <a:lnTo>
                    <a:pt x="146" y="14"/>
                  </a:lnTo>
                  <a:lnTo>
                    <a:pt x="146" y="23"/>
                  </a:lnTo>
                  <a:lnTo>
                    <a:pt x="150" y="123"/>
                  </a:lnTo>
                  <a:lnTo>
                    <a:pt x="150" y="41"/>
                  </a:lnTo>
                  <a:lnTo>
                    <a:pt x="155" y="54"/>
                  </a:lnTo>
                  <a:lnTo>
                    <a:pt x="155" y="204"/>
                  </a:lnTo>
                  <a:lnTo>
                    <a:pt x="155" y="91"/>
                  </a:lnTo>
                  <a:lnTo>
                    <a:pt x="159" y="32"/>
                  </a:lnTo>
                  <a:lnTo>
                    <a:pt x="159" y="113"/>
                  </a:lnTo>
                  <a:lnTo>
                    <a:pt x="159" y="32"/>
                  </a:lnTo>
                  <a:lnTo>
                    <a:pt x="164" y="127"/>
                  </a:lnTo>
                  <a:lnTo>
                    <a:pt x="164" y="123"/>
                  </a:lnTo>
                  <a:lnTo>
                    <a:pt x="164" y="172"/>
                  </a:lnTo>
                  <a:lnTo>
                    <a:pt x="168" y="154"/>
                  </a:lnTo>
                  <a:lnTo>
                    <a:pt x="168" y="9"/>
                  </a:lnTo>
                  <a:lnTo>
                    <a:pt x="168" y="86"/>
                  </a:lnTo>
                  <a:lnTo>
                    <a:pt x="173" y="23"/>
                  </a:lnTo>
                  <a:lnTo>
                    <a:pt x="173" y="200"/>
                  </a:lnTo>
                  <a:lnTo>
                    <a:pt x="177" y="68"/>
                  </a:lnTo>
                  <a:lnTo>
                    <a:pt x="177" y="23"/>
                  </a:lnTo>
                  <a:lnTo>
                    <a:pt x="182" y="9"/>
                  </a:lnTo>
                  <a:lnTo>
                    <a:pt x="182" y="150"/>
                  </a:lnTo>
                  <a:lnTo>
                    <a:pt x="187" y="118"/>
                  </a:lnTo>
                  <a:lnTo>
                    <a:pt x="187" y="23"/>
                  </a:lnTo>
                  <a:lnTo>
                    <a:pt x="187" y="59"/>
                  </a:lnTo>
                  <a:lnTo>
                    <a:pt x="191" y="109"/>
                  </a:lnTo>
                  <a:lnTo>
                    <a:pt x="191" y="27"/>
                  </a:lnTo>
                  <a:lnTo>
                    <a:pt x="196" y="23"/>
                  </a:lnTo>
                  <a:lnTo>
                    <a:pt x="196" y="32"/>
                  </a:lnTo>
                  <a:lnTo>
                    <a:pt x="196" y="14"/>
                  </a:lnTo>
                  <a:lnTo>
                    <a:pt x="200" y="23"/>
                  </a:lnTo>
                  <a:lnTo>
                    <a:pt x="200" y="86"/>
                  </a:lnTo>
                  <a:lnTo>
                    <a:pt x="200" y="77"/>
                  </a:lnTo>
                  <a:lnTo>
                    <a:pt x="205" y="159"/>
                  </a:lnTo>
                  <a:lnTo>
                    <a:pt x="205" y="41"/>
                  </a:lnTo>
                  <a:lnTo>
                    <a:pt x="205" y="109"/>
                  </a:lnTo>
                  <a:lnTo>
                    <a:pt x="209" y="23"/>
                  </a:lnTo>
                  <a:lnTo>
                    <a:pt x="209" y="109"/>
                  </a:lnTo>
                  <a:lnTo>
                    <a:pt x="214" y="36"/>
                  </a:lnTo>
                  <a:lnTo>
                    <a:pt x="214" y="0"/>
                  </a:lnTo>
                  <a:lnTo>
                    <a:pt x="218" y="5"/>
                  </a:lnTo>
                  <a:lnTo>
                    <a:pt x="218" y="0"/>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1" name="Freeform 63"/>
            <p:cNvSpPr>
              <a:spLocks noChangeAspect="1"/>
            </p:cNvSpPr>
            <p:nvPr/>
          </p:nvSpPr>
          <p:spPr bwMode="auto">
            <a:xfrm>
              <a:off x="749234" y="1831731"/>
              <a:ext cx="71746" cy="93143"/>
            </a:xfrm>
            <a:custGeom>
              <a:avLst/>
              <a:gdLst>
                <a:gd name="T0" fmla="*/ 3 w 236"/>
                <a:gd name="T1" fmla="*/ 29 h 209"/>
                <a:gd name="T2" fmla="*/ 5 w 236"/>
                <a:gd name="T3" fmla="*/ 43 h 209"/>
                <a:gd name="T4" fmla="*/ 8 w 236"/>
                <a:gd name="T5" fmla="*/ 3 h 209"/>
                <a:gd name="T6" fmla="*/ 11 w 236"/>
                <a:gd name="T7" fmla="*/ 3 h 209"/>
                <a:gd name="T8" fmla="*/ 14 w 236"/>
                <a:gd name="T9" fmla="*/ 19 h 209"/>
                <a:gd name="T10" fmla="*/ 17 w 236"/>
                <a:gd name="T11" fmla="*/ 19 h 209"/>
                <a:gd name="T12" fmla="*/ 19 w 236"/>
                <a:gd name="T13" fmla="*/ 19 h 209"/>
                <a:gd name="T14" fmla="*/ 22 w 236"/>
                <a:gd name="T15" fmla="*/ 48 h 209"/>
                <a:gd name="T16" fmla="*/ 25 w 236"/>
                <a:gd name="T17" fmla="*/ 6 h 209"/>
                <a:gd name="T18" fmla="*/ 30 w 236"/>
                <a:gd name="T19" fmla="*/ 29 h 209"/>
                <a:gd name="T20" fmla="*/ 33 w 236"/>
                <a:gd name="T21" fmla="*/ 123 h 209"/>
                <a:gd name="T22" fmla="*/ 36 w 236"/>
                <a:gd name="T23" fmla="*/ 22 h 209"/>
                <a:gd name="T24" fmla="*/ 39 w 236"/>
                <a:gd name="T25" fmla="*/ 0 h 209"/>
                <a:gd name="T26" fmla="*/ 41 w 236"/>
                <a:gd name="T27" fmla="*/ 22 h 209"/>
                <a:gd name="T28" fmla="*/ 46 w 236"/>
                <a:gd name="T29" fmla="*/ 3 h 209"/>
                <a:gd name="T30" fmla="*/ 49 w 236"/>
                <a:gd name="T31" fmla="*/ 19 h 209"/>
                <a:gd name="T32" fmla="*/ 52 w 236"/>
                <a:gd name="T33" fmla="*/ 6 h 209"/>
                <a:gd name="T34" fmla="*/ 55 w 236"/>
                <a:gd name="T35" fmla="*/ 54 h 209"/>
                <a:gd name="T36" fmla="*/ 58 w 236"/>
                <a:gd name="T37" fmla="*/ 14 h 209"/>
                <a:gd name="T38" fmla="*/ 63 w 236"/>
                <a:gd name="T39" fmla="*/ 19 h 209"/>
                <a:gd name="T40" fmla="*/ 66 w 236"/>
                <a:gd name="T41" fmla="*/ 6 h 209"/>
                <a:gd name="T42" fmla="*/ 71 w 236"/>
                <a:gd name="T43" fmla="*/ 11 h 209"/>
                <a:gd name="T44" fmla="*/ 74 w 236"/>
                <a:gd name="T45" fmla="*/ 3 h 209"/>
                <a:gd name="T46" fmla="*/ 79 w 236"/>
                <a:gd name="T47" fmla="*/ 24 h 209"/>
                <a:gd name="T48" fmla="*/ 82 w 236"/>
                <a:gd name="T49" fmla="*/ 86 h 209"/>
                <a:gd name="T50" fmla="*/ 85 w 236"/>
                <a:gd name="T51" fmla="*/ 11 h 209"/>
                <a:gd name="T52" fmla="*/ 88 w 236"/>
                <a:gd name="T53" fmla="*/ 11 h 209"/>
                <a:gd name="T54" fmla="*/ 90 w 236"/>
                <a:gd name="T55" fmla="*/ 22 h 209"/>
                <a:gd name="T56" fmla="*/ 93 w 236"/>
                <a:gd name="T57" fmla="*/ 35 h 209"/>
                <a:gd name="T58" fmla="*/ 96 w 236"/>
                <a:gd name="T59" fmla="*/ 19 h 209"/>
                <a:gd name="T60" fmla="*/ 101 w 236"/>
                <a:gd name="T61" fmla="*/ 8 h 209"/>
                <a:gd name="T62" fmla="*/ 104 w 236"/>
                <a:gd name="T63" fmla="*/ 6 h 209"/>
                <a:gd name="T64" fmla="*/ 110 w 236"/>
                <a:gd name="T65" fmla="*/ 6 h 209"/>
                <a:gd name="T66" fmla="*/ 112 w 236"/>
                <a:gd name="T67" fmla="*/ 38 h 209"/>
                <a:gd name="T68" fmla="*/ 115 w 236"/>
                <a:gd name="T69" fmla="*/ 8 h 209"/>
                <a:gd name="T70" fmla="*/ 120 w 236"/>
                <a:gd name="T71" fmla="*/ 35 h 209"/>
                <a:gd name="T72" fmla="*/ 123 w 236"/>
                <a:gd name="T73" fmla="*/ 22 h 209"/>
                <a:gd name="T74" fmla="*/ 126 w 236"/>
                <a:gd name="T75" fmla="*/ 64 h 209"/>
                <a:gd name="T76" fmla="*/ 129 w 236"/>
                <a:gd name="T77" fmla="*/ 59 h 209"/>
                <a:gd name="T78" fmla="*/ 134 w 236"/>
                <a:gd name="T79" fmla="*/ 38 h 209"/>
                <a:gd name="T80" fmla="*/ 137 w 236"/>
                <a:gd name="T81" fmla="*/ 43 h 209"/>
                <a:gd name="T82" fmla="*/ 142 w 236"/>
                <a:gd name="T83" fmla="*/ 54 h 2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6"/>
                <a:gd name="T127" fmla="*/ 0 h 209"/>
                <a:gd name="T128" fmla="*/ 236 w 236"/>
                <a:gd name="T129" fmla="*/ 209 h 2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6" h="209">
                  <a:moveTo>
                    <a:pt x="0" y="5"/>
                  </a:moveTo>
                  <a:lnTo>
                    <a:pt x="5" y="41"/>
                  </a:lnTo>
                  <a:lnTo>
                    <a:pt x="5" y="50"/>
                  </a:lnTo>
                  <a:lnTo>
                    <a:pt x="5" y="32"/>
                  </a:lnTo>
                  <a:lnTo>
                    <a:pt x="9" y="69"/>
                  </a:lnTo>
                  <a:lnTo>
                    <a:pt x="9" y="73"/>
                  </a:lnTo>
                  <a:lnTo>
                    <a:pt x="9" y="5"/>
                  </a:lnTo>
                  <a:lnTo>
                    <a:pt x="14" y="23"/>
                  </a:lnTo>
                  <a:lnTo>
                    <a:pt x="14" y="5"/>
                  </a:lnTo>
                  <a:lnTo>
                    <a:pt x="14" y="14"/>
                  </a:lnTo>
                  <a:lnTo>
                    <a:pt x="18" y="14"/>
                  </a:lnTo>
                  <a:lnTo>
                    <a:pt x="18" y="5"/>
                  </a:lnTo>
                  <a:lnTo>
                    <a:pt x="18" y="69"/>
                  </a:lnTo>
                  <a:lnTo>
                    <a:pt x="23" y="37"/>
                  </a:lnTo>
                  <a:lnTo>
                    <a:pt x="23" y="32"/>
                  </a:lnTo>
                  <a:lnTo>
                    <a:pt x="23" y="59"/>
                  </a:lnTo>
                  <a:lnTo>
                    <a:pt x="28" y="109"/>
                  </a:lnTo>
                  <a:lnTo>
                    <a:pt x="28" y="32"/>
                  </a:lnTo>
                  <a:lnTo>
                    <a:pt x="28" y="100"/>
                  </a:lnTo>
                  <a:lnTo>
                    <a:pt x="32" y="69"/>
                  </a:lnTo>
                  <a:lnTo>
                    <a:pt x="32" y="32"/>
                  </a:lnTo>
                  <a:lnTo>
                    <a:pt x="32" y="82"/>
                  </a:lnTo>
                  <a:lnTo>
                    <a:pt x="37" y="32"/>
                  </a:lnTo>
                  <a:lnTo>
                    <a:pt x="37" y="82"/>
                  </a:lnTo>
                  <a:lnTo>
                    <a:pt x="37" y="10"/>
                  </a:lnTo>
                  <a:lnTo>
                    <a:pt x="41" y="5"/>
                  </a:lnTo>
                  <a:lnTo>
                    <a:pt x="41" y="10"/>
                  </a:lnTo>
                  <a:lnTo>
                    <a:pt x="46" y="5"/>
                  </a:lnTo>
                  <a:lnTo>
                    <a:pt x="46" y="146"/>
                  </a:lnTo>
                  <a:lnTo>
                    <a:pt x="50" y="50"/>
                  </a:lnTo>
                  <a:lnTo>
                    <a:pt x="50" y="78"/>
                  </a:lnTo>
                  <a:lnTo>
                    <a:pt x="50" y="32"/>
                  </a:lnTo>
                  <a:lnTo>
                    <a:pt x="55" y="209"/>
                  </a:lnTo>
                  <a:lnTo>
                    <a:pt x="55" y="19"/>
                  </a:lnTo>
                  <a:lnTo>
                    <a:pt x="59" y="19"/>
                  </a:lnTo>
                  <a:lnTo>
                    <a:pt x="59" y="37"/>
                  </a:lnTo>
                  <a:lnTo>
                    <a:pt x="59" y="19"/>
                  </a:lnTo>
                  <a:lnTo>
                    <a:pt x="64" y="14"/>
                  </a:lnTo>
                  <a:lnTo>
                    <a:pt x="64" y="0"/>
                  </a:lnTo>
                  <a:lnTo>
                    <a:pt x="68" y="37"/>
                  </a:lnTo>
                  <a:lnTo>
                    <a:pt x="68" y="23"/>
                  </a:lnTo>
                  <a:lnTo>
                    <a:pt x="68" y="37"/>
                  </a:lnTo>
                  <a:lnTo>
                    <a:pt x="73" y="14"/>
                  </a:lnTo>
                  <a:lnTo>
                    <a:pt x="73" y="41"/>
                  </a:lnTo>
                  <a:lnTo>
                    <a:pt x="77" y="5"/>
                  </a:lnTo>
                  <a:lnTo>
                    <a:pt x="77" y="19"/>
                  </a:lnTo>
                  <a:lnTo>
                    <a:pt x="77" y="14"/>
                  </a:lnTo>
                  <a:lnTo>
                    <a:pt x="82" y="32"/>
                  </a:lnTo>
                  <a:lnTo>
                    <a:pt x="82" y="10"/>
                  </a:lnTo>
                  <a:lnTo>
                    <a:pt x="82" y="14"/>
                  </a:lnTo>
                  <a:lnTo>
                    <a:pt x="87" y="10"/>
                  </a:lnTo>
                  <a:lnTo>
                    <a:pt x="87" y="41"/>
                  </a:lnTo>
                  <a:lnTo>
                    <a:pt x="91" y="196"/>
                  </a:lnTo>
                  <a:lnTo>
                    <a:pt x="91" y="91"/>
                  </a:lnTo>
                  <a:lnTo>
                    <a:pt x="96" y="46"/>
                  </a:lnTo>
                  <a:lnTo>
                    <a:pt x="96" y="19"/>
                  </a:lnTo>
                  <a:lnTo>
                    <a:pt x="96" y="23"/>
                  </a:lnTo>
                  <a:lnTo>
                    <a:pt x="100" y="59"/>
                  </a:lnTo>
                  <a:lnTo>
                    <a:pt x="100" y="177"/>
                  </a:lnTo>
                  <a:lnTo>
                    <a:pt x="105" y="32"/>
                  </a:lnTo>
                  <a:lnTo>
                    <a:pt x="105" y="87"/>
                  </a:lnTo>
                  <a:lnTo>
                    <a:pt x="109" y="55"/>
                  </a:lnTo>
                  <a:lnTo>
                    <a:pt x="109" y="10"/>
                  </a:lnTo>
                  <a:lnTo>
                    <a:pt x="114" y="28"/>
                  </a:lnTo>
                  <a:lnTo>
                    <a:pt x="114" y="14"/>
                  </a:lnTo>
                  <a:lnTo>
                    <a:pt x="118" y="19"/>
                  </a:lnTo>
                  <a:lnTo>
                    <a:pt x="118" y="14"/>
                  </a:lnTo>
                  <a:lnTo>
                    <a:pt x="123" y="28"/>
                  </a:lnTo>
                  <a:lnTo>
                    <a:pt x="123" y="5"/>
                  </a:lnTo>
                  <a:lnTo>
                    <a:pt x="127" y="23"/>
                  </a:lnTo>
                  <a:lnTo>
                    <a:pt x="127" y="10"/>
                  </a:lnTo>
                  <a:lnTo>
                    <a:pt x="132" y="41"/>
                  </a:lnTo>
                  <a:lnTo>
                    <a:pt x="132" y="78"/>
                  </a:lnTo>
                  <a:lnTo>
                    <a:pt x="136" y="28"/>
                  </a:lnTo>
                  <a:lnTo>
                    <a:pt x="136" y="146"/>
                  </a:lnTo>
                  <a:lnTo>
                    <a:pt x="136" y="105"/>
                  </a:lnTo>
                  <a:lnTo>
                    <a:pt x="141" y="100"/>
                  </a:lnTo>
                  <a:lnTo>
                    <a:pt x="141" y="19"/>
                  </a:lnTo>
                  <a:lnTo>
                    <a:pt x="141" y="123"/>
                  </a:lnTo>
                  <a:lnTo>
                    <a:pt x="146" y="46"/>
                  </a:lnTo>
                  <a:lnTo>
                    <a:pt x="146" y="19"/>
                  </a:lnTo>
                  <a:lnTo>
                    <a:pt x="146" y="55"/>
                  </a:lnTo>
                  <a:lnTo>
                    <a:pt x="150" y="64"/>
                  </a:lnTo>
                  <a:lnTo>
                    <a:pt x="150" y="37"/>
                  </a:lnTo>
                  <a:lnTo>
                    <a:pt x="150" y="100"/>
                  </a:lnTo>
                  <a:lnTo>
                    <a:pt x="155" y="5"/>
                  </a:lnTo>
                  <a:lnTo>
                    <a:pt x="155" y="59"/>
                  </a:lnTo>
                  <a:lnTo>
                    <a:pt x="159" y="46"/>
                  </a:lnTo>
                  <a:lnTo>
                    <a:pt x="159" y="32"/>
                  </a:lnTo>
                  <a:lnTo>
                    <a:pt x="164" y="28"/>
                  </a:lnTo>
                  <a:lnTo>
                    <a:pt x="164" y="10"/>
                  </a:lnTo>
                  <a:lnTo>
                    <a:pt x="168" y="14"/>
                  </a:lnTo>
                  <a:lnTo>
                    <a:pt x="173" y="10"/>
                  </a:lnTo>
                  <a:lnTo>
                    <a:pt x="173" y="41"/>
                  </a:lnTo>
                  <a:lnTo>
                    <a:pt x="173" y="10"/>
                  </a:lnTo>
                  <a:lnTo>
                    <a:pt x="177" y="100"/>
                  </a:lnTo>
                  <a:lnTo>
                    <a:pt x="177" y="14"/>
                  </a:lnTo>
                  <a:lnTo>
                    <a:pt x="182" y="10"/>
                  </a:lnTo>
                  <a:lnTo>
                    <a:pt x="182" y="87"/>
                  </a:lnTo>
                  <a:lnTo>
                    <a:pt x="186" y="50"/>
                  </a:lnTo>
                  <a:lnTo>
                    <a:pt x="186" y="64"/>
                  </a:lnTo>
                  <a:lnTo>
                    <a:pt x="186" y="32"/>
                  </a:lnTo>
                  <a:lnTo>
                    <a:pt x="191" y="28"/>
                  </a:lnTo>
                  <a:lnTo>
                    <a:pt x="191" y="14"/>
                  </a:lnTo>
                  <a:lnTo>
                    <a:pt x="195" y="19"/>
                  </a:lnTo>
                  <a:lnTo>
                    <a:pt x="195" y="10"/>
                  </a:lnTo>
                  <a:lnTo>
                    <a:pt x="200" y="59"/>
                  </a:lnTo>
                  <a:lnTo>
                    <a:pt x="200" y="118"/>
                  </a:lnTo>
                  <a:lnTo>
                    <a:pt x="205" y="73"/>
                  </a:lnTo>
                  <a:lnTo>
                    <a:pt x="205" y="37"/>
                  </a:lnTo>
                  <a:lnTo>
                    <a:pt x="205" y="91"/>
                  </a:lnTo>
                  <a:lnTo>
                    <a:pt x="209" y="55"/>
                  </a:lnTo>
                  <a:lnTo>
                    <a:pt x="209" y="109"/>
                  </a:lnTo>
                  <a:lnTo>
                    <a:pt x="214" y="128"/>
                  </a:lnTo>
                  <a:lnTo>
                    <a:pt x="214" y="59"/>
                  </a:lnTo>
                  <a:lnTo>
                    <a:pt x="214" y="100"/>
                  </a:lnTo>
                  <a:lnTo>
                    <a:pt x="218" y="19"/>
                  </a:lnTo>
                  <a:lnTo>
                    <a:pt x="218" y="28"/>
                  </a:lnTo>
                  <a:lnTo>
                    <a:pt x="223" y="64"/>
                  </a:lnTo>
                  <a:lnTo>
                    <a:pt x="223" y="100"/>
                  </a:lnTo>
                  <a:lnTo>
                    <a:pt x="227" y="123"/>
                  </a:lnTo>
                  <a:lnTo>
                    <a:pt x="227" y="73"/>
                  </a:lnTo>
                  <a:lnTo>
                    <a:pt x="232" y="23"/>
                  </a:lnTo>
                  <a:lnTo>
                    <a:pt x="232" y="14"/>
                  </a:lnTo>
                  <a:lnTo>
                    <a:pt x="236" y="91"/>
                  </a:lnTo>
                  <a:lnTo>
                    <a:pt x="236" y="105"/>
                  </a:lnTo>
                  <a:lnTo>
                    <a:pt x="236" y="55"/>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2" name="Freeform 64"/>
            <p:cNvSpPr>
              <a:spLocks noChangeAspect="1"/>
            </p:cNvSpPr>
            <p:nvPr/>
          </p:nvSpPr>
          <p:spPr bwMode="auto">
            <a:xfrm>
              <a:off x="820980" y="1831731"/>
              <a:ext cx="69725" cy="205975"/>
            </a:xfrm>
            <a:custGeom>
              <a:avLst/>
              <a:gdLst>
                <a:gd name="T0" fmla="*/ 3 w 232"/>
                <a:gd name="T1" fmla="*/ 78 h 463"/>
                <a:gd name="T2" fmla="*/ 5 w 232"/>
                <a:gd name="T3" fmla="*/ 80 h 463"/>
                <a:gd name="T4" fmla="*/ 8 w 232"/>
                <a:gd name="T5" fmla="*/ 8 h 463"/>
                <a:gd name="T6" fmla="*/ 11 w 232"/>
                <a:gd name="T7" fmla="*/ 11 h 463"/>
                <a:gd name="T8" fmla="*/ 17 w 232"/>
                <a:gd name="T9" fmla="*/ 6 h 463"/>
                <a:gd name="T10" fmla="*/ 19 w 232"/>
                <a:gd name="T11" fmla="*/ 22 h 463"/>
                <a:gd name="T12" fmla="*/ 24 w 232"/>
                <a:gd name="T13" fmla="*/ 11 h 463"/>
                <a:gd name="T14" fmla="*/ 27 w 232"/>
                <a:gd name="T15" fmla="*/ 22 h 463"/>
                <a:gd name="T16" fmla="*/ 33 w 232"/>
                <a:gd name="T17" fmla="*/ 3 h 463"/>
                <a:gd name="T18" fmla="*/ 35 w 232"/>
                <a:gd name="T19" fmla="*/ 8 h 463"/>
                <a:gd name="T20" fmla="*/ 38 w 232"/>
                <a:gd name="T21" fmla="*/ 53 h 463"/>
                <a:gd name="T22" fmla="*/ 40 w 232"/>
                <a:gd name="T23" fmla="*/ 117 h 463"/>
                <a:gd name="T24" fmla="*/ 43 w 232"/>
                <a:gd name="T25" fmla="*/ 11 h 463"/>
                <a:gd name="T26" fmla="*/ 49 w 232"/>
                <a:gd name="T27" fmla="*/ 3 h 463"/>
                <a:gd name="T28" fmla="*/ 52 w 232"/>
                <a:gd name="T29" fmla="*/ 19 h 463"/>
                <a:gd name="T30" fmla="*/ 54 w 232"/>
                <a:gd name="T31" fmla="*/ 35 h 463"/>
                <a:gd name="T32" fmla="*/ 57 w 232"/>
                <a:gd name="T33" fmla="*/ 19 h 463"/>
                <a:gd name="T34" fmla="*/ 59 w 232"/>
                <a:gd name="T35" fmla="*/ 43 h 463"/>
                <a:gd name="T36" fmla="*/ 62 w 232"/>
                <a:gd name="T37" fmla="*/ 16 h 463"/>
                <a:gd name="T38" fmla="*/ 65 w 232"/>
                <a:gd name="T39" fmla="*/ 22 h 463"/>
                <a:gd name="T40" fmla="*/ 68 w 232"/>
                <a:gd name="T41" fmla="*/ 75 h 463"/>
                <a:gd name="T42" fmla="*/ 70 w 232"/>
                <a:gd name="T43" fmla="*/ 8 h 463"/>
                <a:gd name="T44" fmla="*/ 76 w 232"/>
                <a:gd name="T45" fmla="*/ 8 h 463"/>
                <a:gd name="T46" fmla="*/ 79 w 232"/>
                <a:gd name="T47" fmla="*/ 6 h 463"/>
                <a:gd name="T48" fmla="*/ 81 w 232"/>
                <a:gd name="T49" fmla="*/ 64 h 463"/>
                <a:gd name="T50" fmla="*/ 84 w 232"/>
                <a:gd name="T51" fmla="*/ 0 h 463"/>
                <a:gd name="T52" fmla="*/ 87 w 232"/>
                <a:gd name="T53" fmla="*/ 86 h 463"/>
                <a:gd name="T54" fmla="*/ 89 w 232"/>
                <a:gd name="T55" fmla="*/ 59 h 463"/>
                <a:gd name="T56" fmla="*/ 95 w 232"/>
                <a:gd name="T57" fmla="*/ 29 h 463"/>
                <a:gd name="T58" fmla="*/ 98 w 232"/>
                <a:gd name="T59" fmla="*/ 41 h 463"/>
                <a:gd name="T60" fmla="*/ 100 w 232"/>
                <a:gd name="T61" fmla="*/ 59 h 463"/>
                <a:gd name="T62" fmla="*/ 103 w 232"/>
                <a:gd name="T63" fmla="*/ 11 h 463"/>
                <a:gd name="T64" fmla="*/ 108 w 232"/>
                <a:gd name="T65" fmla="*/ 3 h 463"/>
                <a:gd name="T66" fmla="*/ 111 w 232"/>
                <a:gd name="T67" fmla="*/ 48 h 463"/>
                <a:gd name="T68" fmla="*/ 114 w 232"/>
                <a:gd name="T69" fmla="*/ 16 h 463"/>
                <a:gd name="T70" fmla="*/ 117 w 232"/>
                <a:gd name="T71" fmla="*/ 6 h 463"/>
                <a:gd name="T72" fmla="*/ 122 w 232"/>
                <a:gd name="T73" fmla="*/ 16 h 463"/>
                <a:gd name="T74" fmla="*/ 124 w 232"/>
                <a:gd name="T75" fmla="*/ 16 h 463"/>
                <a:gd name="T76" fmla="*/ 127 w 232"/>
                <a:gd name="T77" fmla="*/ 27 h 463"/>
                <a:gd name="T78" fmla="*/ 130 w 232"/>
                <a:gd name="T79" fmla="*/ 99 h 463"/>
                <a:gd name="T80" fmla="*/ 133 w 232"/>
                <a:gd name="T81" fmla="*/ 91 h 463"/>
                <a:gd name="T82" fmla="*/ 135 w 232"/>
                <a:gd name="T83" fmla="*/ 173 h 4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2"/>
                <a:gd name="T127" fmla="*/ 0 h 463"/>
                <a:gd name="T128" fmla="*/ 232 w 232"/>
                <a:gd name="T129" fmla="*/ 463 h 46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2" h="463">
                  <a:moveTo>
                    <a:pt x="0" y="55"/>
                  </a:moveTo>
                  <a:lnTo>
                    <a:pt x="5" y="14"/>
                  </a:lnTo>
                  <a:lnTo>
                    <a:pt x="5" y="132"/>
                  </a:lnTo>
                  <a:lnTo>
                    <a:pt x="5" y="64"/>
                  </a:lnTo>
                  <a:lnTo>
                    <a:pt x="9" y="123"/>
                  </a:lnTo>
                  <a:lnTo>
                    <a:pt x="9" y="137"/>
                  </a:lnTo>
                  <a:lnTo>
                    <a:pt x="9" y="23"/>
                  </a:lnTo>
                  <a:lnTo>
                    <a:pt x="14" y="109"/>
                  </a:lnTo>
                  <a:lnTo>
                    <a:pt x="14" y="14"/>
                  </a:lnTo>
                  <a:lnTo>
                    <a:pt x="14" y="155"/>
                  </a:lnTo>
                  <a:lnTo>
                    <a:pt x="18" y="100"/>
                  </a:lnTo>
                  <a:lnTo>
                    <a:pt x="18" y="19"/>
                  </a:lnTo>
                  <a:lnTo>
                    <a:pt x="23" y="50"/>
                  </a:lnTo>
                  <a:lnTo>
                    <a:pt x="23" y="14"/>
                  </a:lnTo>
                  <a:lnTo>
                    <a:pt x="28" y="10"/>
                  </a:lnTo>
                  <a:lnTo>
                    <a:pt x="28" y="14"/>
                  </a:lnTo>
                  <a:lnTo>
                    <a:pt x="32" y="0"/>
                  </a:lnTo>
                  <a:lnTo>
                    <a:pt x="32" y="37"/>
                  </a:lnTo>
                  <a:lnTo>
                    <a:pt x="41" y="5"/>
                  </a:lnTo>
                  <a:lnTo>
                    <a:pt x="37" y="5"/>
                  </a:lnTo>
                  <a:lnTo>
                    <a:pt x="41" y="19"/>
                  </a:lnTo>
                  <a:lnTo>
                    <a:pt x="46" y="10"/>
                  </a:lnTo>
                  <a:lnTo>
                    <a:pt x="46" y="50"/>
                  </a:lnTo>
                  <a:lnTo>
                    <a:pt x="46" y="37"/>
                  </a:lnTo>
                  <a:lnTo>
                    <a:pt x="50" y="28"/>
                  </a:lnTo>
                  <a:lnTo>
                    <a:pt x="50" y="14"/>
                  </a:lnTo>
                  <a:lnTo>
                    <a:pt x="55" y="5"/>
                  </a:lnTo>
                  <a:lnTo>
                    <a:pt x="55" y="14"/>
                  </a:lnTo>
                  <a:lnTo>
                    <a:pt x="55" y="10"/>
                  </a:lnTo>
                  <a:lnTo>
                    <a:pt x="59" y="14"/>
                  </a:lnTo>
                  <a:lnTo>
                    <a:pt x="59" y="23"/>
                  </a:lnTo>
                  <a:lnTo>
                    <a:pt x="64" y="132"/>
                  </a:lnTo>
                  <a:lnTo>
                    <a:pt x="64" y="91"/>
                  </a:lnTo>
                  <a:lnTo>
                    <a:pt x="68" y="118"/>
                  </a:lnTo>
                  <a:lnTo>
                    <a:pt x="68" y="50"/>
                  </a:lnTo>
                  <a:lnTo>
                    <a:pt x="68" y="200"/>
                  </a:lnTo>
                  <a:lnTo>
                    <a:pt x="73" y="87"/>
                  </a:lnTo>
                  <a:lnTo>
                    <a:pt x="73" y="14"/>
                  </a:lnTo>
                  <a:lnTo>
                    <a:pt x="73" y="19"/>
                  </a:lnTo>
                  <a:lnTo>
                    <a:pt x="78" y="14"/>
                  </a:lnTo>
                  <a:lnTo>
                    <a:pt x="78" y="5"/>
                  </a:lnTo>
                  <a:lnTo>
                    <a:pt x="82" y="5"/>
                  </a:lnTo>
                  <a:lnTo>
                    <a:pt x="82" y="32"/>
                  </a:lnTo>
                  <a:lnTo>
                    <a:pt x="82" y="14"/>
                  </a:lnTo>
                  <a:lnTo>
                    <a:pt x="87" y="32"/>
                  </a:lnTo>
                  <a:lnTo>
                    <a:pt x="87" y="28"/>
                  </a:lnTo>
                  <a:lnTo>
                    <a:pt x="87" y="105"/>
                  </a:lnTo>
                  <a:lnTo>
                    <a:pt x="91" y="59"/>
                  </a:lnTo>
                  <a:lnTo>
                    <a:pt x="91" y="191"/>
                  </a:lnTo>
                  <a:lnTo>
                    <a:pt x="91" y="137"/>
                  </a:lnTo>
                  <a:lnTo>
                    <a:pt x="96" y="32"/>
                  </a:lnTo>
                  <a:lnTo>
                    <a:pt x="96" y="10"/>
                  </a:lnTo>
                  <a:lnTo>
                    <a:pt x="96" y="28"/>
                  </a:lnTo>
                  <a:lnTo>
                    <a:pt x="100" y="73"/>
                  </a:lnTo>
                  <a:lnTo>
                    <a:pt x="100" y="132"/>
                  </a:lnTo>
                  <a:lnTo>
                    <a:pt x="105" y="78"/>
                  </a:lnTo>
                  <a:lnTo>
                    <a:pt x="105" y="28"/>
                  </a:lnTo>
                  <a:lnTo>
                    <a:pt x="109" y="114"/>
                  </a:lnTo>
                  <a:lnTo>
                    <a:pt x="109" y="191"/>
                  </a:lnTo>
                  <a:lnTo>
                    <a:pt x="109" y="37"/>
                  </a:lnTo>
                  <a:lnTo>
                    <a:pt x="109" y="118"/>
                  </a:lnTo>
                  <a:lnTo>
                    <a:pt x="114" y="41"/>
                  </a:lnTo>
                  <a:lnTo>
                    <a:pt x="114" y="128"/>
                  </a:lnTo>
                  <a:lnTo>
                    <a:pt x="114" y="100"/>
                  </a:lnTo>
                  <a:lnTo>
                    <a:pt x="118" y="69"/>
                  </a:lnTo>
                  <a:lnTo>
                    <a:pt x="118" y="14"/>
                  </a:lnTo>
                  <a:lnTo>
                    <a:pt x="123" y="5"/>
                  </a:lnTo>
                  <a:lnTo>
                    <a:pt x="123" y="14"/>
                  </a:lnTo>
                  <a:lnTo>
                    <a:pt x="127" y="14"/>
                  </a:lnTo>
                  <a:lnTo>
                    <a:pt x="127" y="5"/>
                  </a:lnTo>
                  <a:lnTo>
                    <a:pt x="127" y="14"/>
                  </a:lnTo>
                  <a:lnTo>
                    <a:pt x="132" y="10"/>
                  </a:lnTo>
                  <a:lnTo>
                    <a:pt x="132" y="19"/>
                  </a:lnTo>
                  <a:lnTo>
                    <a:pt x="137" y="19"/>
                  </a:lnTo>
                  <a:lnTo>
                    <a:pt x="137" y="109"/>
                  </a:lnTo>
                  <a:lnTo>
                    <a:pt x="137" y="50"/>
                  </a:lnTo>
                  <a:lnTo>
                    <a:pt x="141" y="28"/>
                  </a:lnTo>
                  <a:lnTo>
                    <a:pt x="141" y="0"/>
                  </a:lnTo>
                  <a:lnTo>
                    <a:pt x="141" y="14"/>
                  </a:lnTo>
                  <a:lnTo>
                    <a:pt x="146" y="50"/>
                  </a:lnTo>
                  <a:lnTo>
                    <a:pt x="146" y="146"/>
                  </a:lnTo>
                  <a:lnTo>
                    <a:pt x="146" y="50"/>
                  </a:lnTo>
                  <a:lnTo>
                    <a:pt x="150" y="69"/>
                  </a:lnTo>
                  <a:lnTo>
                    <a:pt x="150" y="100"/>
                  </a:lnTo>
                  <a:lnTo>
                    <a:pt x="155" y="28"/>
                  </a:lnTo>
                  <a:lnTo>
                    <a:pt x="155" y="114"/>
                  </a:lnTo>
                  <a:lnTo>
                    <a:pt x="159" y="50"/>
                  </a:lnTo>
                  <a:lnTo>
                    <a:pt x="159" y="14"/>
                  </a:lnTo>
                  <a:lnTo>
                    <a:pt x="159" y="105"/>
                  </a:lnTo>
                  <a:lnTo>
                    <a:pt x="164" y="69"/>
                  </a:lnTo>
                  <a:lnTo>
                    <a:pt x="164" y="23"/>
                  </a:lnTo>
                  <a:lnTo>
                    <a:pt x="168" y="28"/>
                  </a:lnTo>
                  <a:lnTo>
                    <a:pt x="168" y="100"/>
                  </a:lnTo>
                  <a:lnTo>
                    <a:pt x="173" y="19"/>
                  </a:lnTo>
                  <a:lnTo>
                    <a:pt x="173" y="23"/>
                  </a:lnTo>
                  <a:lnTo>
                    <a:pt x="173" y="19"/>
                  </a:lnTo>
                  <a:lnTo>
                    <a:pt x="177" y="41"/>
                  </a:lnTo>
                  <a:lnTo>
                    <a:pt x="177" y="5"/>
                  </a:lnTo>
                  <a:lnTo>
                    <a:pt x="182" y="5"/>
                  </a:lnTo>
                  <a:lnTo>
                    <a:pt x="182" y="14"/>
                  </a:lnTo>
                  <a:lnTo>
                    <a:pt x="186" y="41"/>
                  </a:lnTo>
                  <a:lnTo>
                    <a:pt x="186" y="82"/>
                  </a:lnTo>
                  <a:lnTo>
                    <a:pt x="191" y="28"/>
                  </a:lnTo>
                  <a:lnTo>
                    <a:pt x="191" y="50"/>
                  </a:lnTo>
                  <a:lnTo>
                    <a:pt x="191" y="28"/>
                  </a:lnTo>
                  <a:lnTo>
                    <a:pt x="196" y="23"/>
                  </a:lnTo>
                  <a:lnTo>
                    <a:pt x="196" y="32"/>
                  </a:lnTo>
                  <a:lnTo>
                    <a:pt x="196" y="10"/>
                  </a:lnTo>
                  <a:lnTo>
                    <a:pt x="200" y="23"/>
                  </a:lnTo>
                  <a:lnTo>
                    <a:pt x="200" y="19"/>
                  </a:lnTo>
                  <a:lnTo>
                    <a:pt x="205" y="28"/>
                  </a:lnTo>
                  <a:lnTo>
                    <a:pt x="205" y="64"/>
                  </a:lnTo>
                  <a:lnTo>
                    <a:pt x="205" y="23"/>
                  </a:lnTo>
                  <a:lnTo>
                    <a:pt x="209" y="28"/>
                  </a:lnTo>
                  <a:lnTo>
                    <a:pt x="209" y="50"/>
                  </a:lnTo>
                  <a:lnTo>
                    <a:pt x="214" y="32"/>
                  </a:lnTo>
                  <a:lnTo>
                    <a:pt x="214" y="46"/>
                  </a:lnTo>
                  <a:lnTo>
                    <a:pt x="214" y="19"/>
                  </a:lnTo>
                  <a:lnTo>
                    <a:pt x="218" y="336"/>
                  </a:lnTo>
                  <a:lnTo>
                    <a:pt x="218" y="168"/>
                  </a:lnTo>
                  <a:lnTo>
                    <a:pt x="223" y="105"/>
                  </a:lnTo>
                  <a:lnTo>
                    <a:pt x="223" y="168"/>
                  </a:lnTo>
                  <a:lnTo>
                    <a:pt x="223" y="155"/>
                  </a:lnTo>
                  <a:lnTo>
                    <a:pt x="227" y="128"/>
                  </a:lnTo>
                  <a:lnTo>
                    <a:pt x="227" y="100"/>
                  </a:lnTo>
                  <a:lnTo>
                    <a:pt x="227" y="295"/>
                  </a:lnTo>
                  <a:lnTo>
                    <a:pt x="232" y="463"/>
                  </a:lnTo>
                  <a:lnTo>
                    <a:pt x="232" y="141"/>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3" name="Freeform 65"/>
            <p:cNvSpPr>
              <a:spLocks noChangeAspect="1"/>
            </p:cNvSpPr>
            <p:nvPr/>
          </p:nvSpPr>
          <p:spPr bwMode="auto">
            <a:xfrm>
              <a:off x="890705" y="1875652"/>
              <a:ext cx="64167" cy="243838"/>
            </a:xfrm>
            <a:custGeom>
              <a:avLst/>
              <a:gdLst>
                <a:gd name="T0" fmla="*/ 2 w 213"/>
                <a:gd name="T1" fmla="*/ 0 h 545"/>
                <a:gd name="T2" fmla="*/ 5 w 213"/>
                <a:gd name="T3" fmla="*/ 139 h 545"/>
                <a:gd name="T4" fmla="*/ 8 w 213"/>
                <a:gd name="T5" fmla="*/ 129 h 545"/>
                <a:gd name="T6" fmla="*/ 11 w 213"/>
                <a:gd name="T7" fmla="*/ 70 h 545"/>
                <a:gd name="T8" fmla="*/ 16 w 213"/>
                <a:gd name="T9" fmla="*/ 322 h 545"/>
                <a:gd name="T10" fmla="*/ 19 w 213"/>
                <a:gd name="T11" fmla="*/ 113 h 545"/>
                <a:gd name="T12" fmla="*/ 21 w 213"/>
                <a:gd name="T13" fmla="*/ 83 h 545"/>
                <a:gd name="T14" fmla="*/ 27 w 213"/>
                <a:gd name="T15" fmla="*/ 27 h 545"/>
                <a:gd name="T16" fmla="*/ 30 w 213"/>
                <a:gd name="T17" fmla="*/ 121 h 545"/>
                <a:gd name="T18" fmla="*/ 32 w 213"/>
                <a:gd name="T19" fmla="*/ 78 h 545"/>
                <a:gd name="T20" fmla="*/ 35 w 213"/>
                <a:gd name="T21" fmla="*/ 70 h 545"/>
                <a:gd name="T22" fmla="*/ 38 w 213"/>
                <a:gd name="T23" fmla="*/ 64 h 545"/>
                <a:gd name="T24" fmla="*/ 41 w 213"/>
                <a:gd name="T25" fmla="*/ 169 h 545"/>
                <a:gd name="T26" fmla="*/ 43 w 213"/>
                <a:gd name="T27" fmla="*/ 70 h 545"/>
                <a:gd name="T28" fmla="*/ 49 w 213"/>
                <a:gd name="T29" fmla="*/ 108 h 545"/>
                <a:gd name="T30" fmla="*/ 51 w 213"/>
                <a:gd name="T31" fmla="*/ 108 h 545"/>
                <a:gd name="T32" fmla="*/ 54 w 213"/>
                <a:gd name="T33" fmla="*/ 92 h 545"/>
                <a:gd name="T34" fmla="*/ 57 w 213"/>
                <a:gd name="T35" fmla="*/ 80 h 545"/>
                <a:gd name="T36" fmla="*/ 60 w 213"/>
                <a:gd name="T37" fmla="*/ 244 h 545"/>
                <a:gd name="T38" fmla="*/ 62 w 213"/>
                <a:gd name="T39" fmla="*/ 105 h 545"/>
                <a:gd name="T40" fmla="*/ 65 w 213"/>
                <a:gd name="T41" fmla="*/ 110 h 545"/>
                <a:gd name="T42" fmla="*/ 67 w 213"/>
                <a:gd name="T43" fmla="*/ 108 h 545"/>
                <a:gd name="T44" fmla="*/ 70 w 213"/>
                <a:gd name="T45" fmla="*/ 118 h 545"/>
                <a:gd name="T46" fmla="*/ 73 w 213"/>
                <a:gd name="T47" fmla="*/ 110 h 545"/>
                <a:gd name="T48" fmla="*/ 76 w 213"/>
                <a:gd name="T49" fmla="*/ 134 h 545"/>
                <a:gd name="T50" fmla="*/ 78 w 213"/>
                <a:gd name="T51" fmla="*/ 134 h 545"/>
                <a:gd name="T52" fmla="*/ 81 w 213"/>
                <a:gd name="T53" fmla="*/ 134 h 545"/>
                <a:gd name="T54" fmla="*/ 84 w 213"/>
                <a:gd name="T55" fmla="*/ 137 h 545"/>
                <a:gd name="T56" fmla="*/ 86 w 213"/>
                <a:gd name="T57" fmla="*/ 121 h 545"/>
                <a:gd name="T58" fmla="*/ 89 w 213"/>
                <a:gd name="T59" fmla="*/ 121 h 545"/>
                <a:gd name="T60" fmla="*/ 92 w 213"/>
                <a:gd name="T61" fmla="*/ 161 h 545"/>
                <a:gd name="T62" fmla="*/ 95 w 213"/>
                <a:gd name="T63" fmla="*/ 204 h 545"/>
                <a:gd name="T64" fmla="*/ 100 w 213"/>
                <a:gd name="T65" fmla="*/ 94 h 545"/>
                <a:gd name="T66" fmla="*/ 103 w 213"/>
                <a:gd name="T67" fmla="*/ 266 h 545"/>
                <a:gd name="T68" fmla="*/ 106 w 213"/>
                <a:gd name="T69" fmla="*/ 145 h 545"/>
                <a:gd name="T70" fmla="*/ 108 w 213"/>
                <a:gd name="T71" fmla="*/ 123 h 545"/>
                <a:gd name="T72" fmla="*/ 111 w 213"/>
                <a:gd name="T73" fmla="*/ 164 h 545"/>
                <a:gd name="T74" fmla="*/ 113 w 213"/>
                <a:gd name="T75" fmla="*/ 261 h 545"/>
                <a:gd name="T76" fmla="*/ 116 w 213"/>
                <a:gd name="T77" fmla="*/ 207 h 545"/>
                <a:gd name="T78" fmla="*/ 119 w 213"/>
                <a:gd name="T79" fmla="*/ 287 h 545"/>
                <a:gd name="T80" fmla="*/ 125 w 213"/>
                <a:gd name="T81" fmla="*/ 113 h 545"/>
                <a:gd name="T82" fmla="*/ 127 w 213"/>
                <a:gd name="T83" fmla="*/ 126 h 5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3"/>
                <a:gd name="T127" fmla="*/ 0 h 545"/>
                <a:gd name="T128" fmla="*/ 213 w 213"/>
                <a:gd name="T129" fmla="*/ 545 h 5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3" h="545">
                  <a:moveTo>
                    <a:pt x="0" y="41"/>
                  </a:moveTo>
                  <a:lnTo>
                    <a:pt x="4" y="109"/>
                  </a:lnTo>
                  <a:lnTo>
                    <a:pt x="4" y="0"/>
                  </a:lnTo>
                  <a:lnTo>
                    <a:pt x="4" y="173"/>
                  </a:lnTo>
                  <a:lnTo>
                    <a:pt x="9" y="463"/>
                  </a:lnTo>
                  <a:lnTo>
                    <a:pt x="9" y="236"/>
                  </a:lnTo>
                  <a:lnTo>
                    <a:pt x="13" y="304"/>
                  </a:lnTo>
                  <a:lnTo>
                    <a:pt x="13" y="345"/>
                  </a:lnTo>
                  <a:lnTo>
                    <a:pt x="13" y="218"/>
                  </a:lnTo>
                  <a:lnTo>
                    <a:pt x="18" y="418"/>
                  </a:lnTo>
                  <a:lnTo>
                    <a:pt x="18" y="105"/>
                  </a:lnTo>
                  <a:lnTo>
                    <a:pt x="18" y="118"/>
                  </a:lnTo>
                  <a:lnTo>
                    <a:pt x="23" y="141"/>
                  </a:lnTo>
                  <a:lnTo>
                    <a:pt x="23" y="463"/>
                  </a:lnTo>
                  <a:lnTo>
                    <a:pt x="27" y="545"/>
                  </a:lnTo>
                  <a:lnTo>
                    <a:pt x="27" y="14"/>
                  </a:lnTo>
                  <a:lnTo>
                    <a:pt x="32" y="5"/>
                  </a:lnTo>
                  <a:lnTo>
                    <a:pt x="32" y="191"/>
                  </a:lnTo>
                  <a:lnTo>
                    <a:pt x="36" y="327"/>
                  </a:lnTo>
                  <a:lnTo>
                    <a:pt x="36" y="100"/>
                  </a:lnTo>
                  <a:lnTo>
                    <a:pt x="36" y="141"/>
                  </a:lnTo>
                  <a:lnTo>
                    <a:pt x="41" y="109"/>
                  </a:lnTo>
                  <a:lnTo>
                    <a:pt x="41" y="477"/>
                  </a:lnTo>
                  <a:lnTo>
                    <a:pt x="45" y="46"/>
                  </a:lnTo>
                  <a:lnTo>
                    <a:pt x="45" y="23"/>
                  </a:lnTo>
                  <a:lnTo>
                    <a:pt x="45" y="141"/>
                  </a:lnTo>
                  <a:lnTo>
                    <a:pt x="50" y="205"/>
                  </a:lnTo>
                  <a:lnTo>
                    <a:pt x="50" y="327"/>
                  </a:lnTo>
                  <a:lnTo>
                    <a:pt x="50" y="73"/>
                  </a:lnTo>
                  <a:lnTo>
                    <a:pt x="54" y="132"/>
                  </a:lnTo>
                  <a:lnTo>
                    <a:pt x="54" y="345"/>
                  </a:lnTo>
                  <a:lnTo>
                    <a:pt x="54" y="132"/>
                  </a:lnTo>
                  <a:lnTo>
                    <a:pt x="59" y="118"/>
                  </a:lnTo>
                  <a:lnTo>
                    <a:pt x="59" y="513"/>
                  </a:lnTo>
                  <a:lnTo>
                    <a:pt x="63" y="250"/>
                  </a:lnTo>
                  <a:lnTo>
                    <a:pt x="63" y="109"/>
                  </a:lnTo>
                  <a:lnTo>
                    <a:pt x="63" y="391"/>
                  </a:lnTo>
                  <a:lnTo>
                    <a:pt x="68" y="59"/>
                  </a:lnTo>
                  <a:lnTo>
                    <a:pt x="68" y="286"/>
                  </a:lnTo>
                  <a:lnTo>
                    <a:pt x="72" y="241"/>
                  </a:lnTo>
                  <a:lnTo>
                    <a:pt x="72" y="55"/>
                  </a:lnTo>
                  <a:lnTo>
                    <a:pt x="72" y="118"/>
                  </a:lnTo>
                  <a:lnTo>
                    <a:pt x="77" y="309"/>
                  </a:lnTo>
                  <a:lnTo>
                    <a:pt x="77" y="64"/>
                  </a:lnTo>
                  <a:lnTo>
                    <a:pt x="82" y="182"/>
                  </a:lnTo>
                  <a:lnTo>
                    <a:pt x="82" y="359"/>
                  </a:lnTo>
                  <a:lnTo>
                    <a:pt x="82" y="100"/>
                  </a:lnTo>
                  <a:lnTo>
                    <a:pt x="86" y="182"/>
                  </a:lnTo>
                  <a:lnTo>
                    <a:pt x="86" y="377"/>
                  </a:lnTo>
                  <a:lnTo>
                    <a:pt x="86" y="132"/>
                  </a:lnTo>
                  <a:lnTo>
                    <a:pt x="91" y="155"/>
                  </a:lnTo>
                  <a:lnTo>
                    <a:pt x="91" y="527"/>
                  </a:lnTo>
                  <a:lnTo>
                    <a:pt x="95" y="268"/>
                  </a:lnTo>
                  <a:lnTo>
                    <a:pt x="95" y="136"/>
                  </a:lnTo>
                  <a:lnTo>
                    <a:pt x="95" y="323"/>
                  </a:lnTo>
                  <a:lnTo>
                    <a:pt x="100" y="100"/>
                  </a:lnTo>
                  <a:lnTo>
                    <a:pt x="100" y="413"/>
                  </a:lnTo>
                  <a:lnTo>
                    <a:pt x="104" y="123"/>
                  </a:lnTo>
                  <a:lnTo>
                    <a:pt x="104" y="114"/>
                  </a:lnTo>
                  <a:lnTo>
                    <a:pt x="104" y="177"/>
                  </a:lnTo>
                  <a:lnTo>
                    <a:pt x="109" y="332"/>
                  </a:lnTo>
                  <a:lnTo>
                    <a:pt x="109" y="77"/>
                  </a:lnTo>
                  <a:lnTo>
                    <a:pt x="109" y="186"/>
                  </a:lnTo>
                  <a:lnTo>
                    <a:pt x="113" y="363"/>
                  </a:lnTo>
                  <a:lnTo>
                    <a:pt x="113" y="68"/>
                  </a:lnTo>
                  <a:lnTo>
                    <a:pt x="113" y="182"/>
                  </a:lnTo>
                  <a:lnTo>
                    <a:pt x="118" y="391"/>
                  </a:lnTo>
                  <a:lnTo>
                    <a:pt x="118" y="123"/>
                  </a:lnTo>
                  <a:lnTo>
                    <a:pt x="118" y="200"/>
                  </a:lnTo>
                  <a:lnTo>
                    <a:pt x="122" y="432"/>
                  </a:lnTo>
                  <a:lnTo>
                    <a:pt x="122" y="127"/>
                  </a:lnTo>
                  <a:lnTo>
                    <a:pt x="122" y="186"/>
                  </a:lnTo>
                  <a:lnTo>
                    <a:pt x="127" y="395"/>
                  </a:lnTo>
                  <a:lnTo>
                    <a:pt x="127" y="114"/>
                  </a:lnTo>
                  <a:lnTo>
                    <a:pt x="127" y="227"/>
                  </a:lnTo>
                  <a:lnTo>
                    <a:pt x="131" y="395"/>
                  </a:lnTo>
                  <a:lnTo>
                    <a:pt x="131" y="127"/>
                  </a:lnTo>
                  <a:lnTo>
                    <a:pt x="131" y="227"/>
                  </a:lnTo>
                  <a:lnTo>
                    <a:pt x="136" y="436"/>
                  </a:lnTo>
                  <a:lnTo>
                    <a:pt x="136" y="164"/>
                  </a:lnTo>
                  <a:lnTo>
                    <a:pt x="136" y="227"/>
                  </a:lnTo>
                  <a:lnTo>
                    <a:pt x="141" y="413"/>
                  </a:lnTo>
                  <a:lnTo>
                    <a:pt x="141" y="168"/>
                  </a:lnTo>
                  <a:lnTo>
                    <a:pt x="141" y="232"/>
                  </a:lnTo>
                  <a:lnTo>
                    <a:pt x="145" y="454"/>
                  </a:lnTo>
                  <a:lnTo>
                    <a:pt x="145" y="141"/>
                  </a:lnTo>
                  <a:lnTo>
                    <a:pt x="145" y="205"/>
                  </a:lnTo>
                  <a:lnTo>
                    <a:pt x="150" y="409"/>
                  </a:lnTo>
                  <a:lnTo>
                    <a:pt x="150" y="168"/>
                  </a:lnTo>
                  <a:lnTo>
                    <a:pt x="150" y="205"/>
                  </a:lnTo>
                  <a:lnTo>
                    <a:pt x="154" y="377"/>
                  </a:lnTo>
                  <a:lnTo>
                    <a:pt x="154" y="195"/>
                  </a:lnTo>
                  <a:lnTo>
                    <a:pt x="154" y="273"/>
                  </a:lnTo>
                  <a:lnTo>
                    <a:pt x="159" y="373"/>
                  </a:lnTo>
                  <a:lnTo>
                    <a:pt x="159" y="150"/>
                  </a:lnTo>
                  <a:lnTo>
                    <a:pt x="159" y="345"/>
                  </a:lnTo>
                  <a:lnTo>
                    <a:pt x="163" y="205"/>
                  </a:lnTo>
                  <a:lnTo>
                    <a:pt x="163" y="445"/>
                  </a:lnTo>
                  <a:lnTo>
                    <a:pt x="168" y="159"/>
                  </a:lnTo>
                  <a:lnTo>
                    <a:pt x="168" y="404"/>
                  </a:lnTo>
                  <a:lnTo>
                    <a:pt x="172" y="182"/>
                  </a:lnTo>
                  <a:lnTo>
                    <a:pt x="172" y="450"/>
                  </a:lnTo>
                  <a:lnTo>
                    <a:pt x="177" y="295"/>
                  </a:lnTo>
                  <a:lnTo>
                    <a:pt x="177" y="359"/>
                  </a:lnTo>
                  <a:lnTo>
                    <a:pt x="177" y="245"/>
                  </a:lnTo>
                  <a:lnTo>
                    <a:pt x="181" y="282"/>
                  </a:lnTo>
                  <a:lnTo>
                    <a:pt x="181" y="472"/>
                  </a:lnTo>
                  <a:lnTo>
                    <a:pt x="181" y="209"/>
                  </a:lnTo>
                  <a:lnTo>
                    <a:pt x="186" y="459"/>
                  </a:lnTo>
                  <a:lnTo>
                    <a:pt x="186" y="168"/>
                  </a:lnTo>
                  <a:lnTo>
                    <a:pt x="186" y="277"/>
                  </a:lnTo>
                  <a:lnTo>
                    <a:pt x="190" y="309"/>
                  </a:lnTo>
                  <a:lnTo>
                    <a:pt x="190" y="218"/>
                  </a:lnTo>
                  <a:lnTo>
                    <a:pt x="190" y="441"/>
                  </a:lnTo>
                  <a:lnTo>
                    <a:pt x="195" y="345"/>
                  </a:lnTo>
                  <a:lnTo>
                    <a:pt x="195" y="268"/>
                  </a:lnTo>
                  <a:lnTo>
                    <a:pt x="195" y="350"/>
                  </a:lnTo>
                  <a:lnTo>
                    <a:pt x="200" y="332"/>
                  </a:lnTo>
                  <a:lnTo>
                    <a:pt x="200" y="268"/>
                  </a:lnTo>
                  <a:lnTo>
                    <a:pt x="200" y="486"/>
                  </a:lnTo>
                  <a:lnTo>
                    <a:pt x="204" y="132"/>
                  </a:lnTo>
                  <a:lnTo>
                    <a:pt x="204" y="363"/>
                  </a:lnTo>
                  <a:lnTo>
                    <a:pt x="209" y="191"/>
                  </a:lnTo>
                  <a:lnTo>
                    <a:pt x="209" y="345"/>
                  </a:lnTo>
                  <a:lnTo>
                    <a:pt x="209" y="264"/>
                  </a:lnTo>
                  <a:lnTo>
                    <a:pt x="213" y="214"/>
                  </a:lnTo>
                  <a:lnTo>
                    <a:pt x="213" y="413"/>
                  </a:lnTo>
                  <a:lnTo>
                    <a:pt x="213" y="200"/>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4" name="Freeform 66"/>
            <p:cNvSpPr>
              <a:spLocks noChangeAspect="1"/>
            </p:cNvSpPr>
            <p:nvPr/>
          </p:nvSpPr>
          <p:spPr bwMode="auto">
            <a:xfrm>
              <a:off x="954871" y="1868079"/>
              <a:ext cx="67198" cy="391503"/>
            </a:xfrm>
            <a:custGeom>
              <a:avLst/>
              <a:gdLst>
                <a:gd name="T0" fmla="*/ 3 w 223"/>
                <a:gd name="T1" fmla="*/ 247 h 876"/>
                <a:gd name="T2" fmla="*/ 5 w 223"/>
                <a:gd name="T3" fmla="*/ 102 h 876"/>
                <a:gd name="T4" fmla="*/ 8 w 223"/>
                <a:gd name="T5" fmla="*/ 338 h 876"/>
                <a:gd name="T6" fmla="*/ 11 w 223"/>
                <a:gd name="T7" fmla="*/ 142 h 876"/>
                <a:gd name="T8" fmla="*/ 14 w 223"/>
                <a:gd name="T9" fmla="*/ 188 h 876"/>
                <a:gd name="T10" fmla="*/ 19 w 223"/>
                <a:gd name="T11" fmla="*/ 134 h 876"/>
                <a:gd name="T12" fmla="*/ 21 w 223"/>
                <a:gd name="T13" fmla="*/ 150 h 876"/>
                <a:gd name="T14" fmla="*/ 24 w 223"/>
                <a:gd name="T15" fmla="*/ 16 h 876"/>
                <a:gd name="T16" fmla="*/ 27 w 223"/>
                <a:gd name="T17" fmla="*/ 132 h 876"/>
                <a:gd name="T18" fmla="*/ 30 w 223"/>
                <a:gd name="T19" fmla="*/ 244 h 876"/>
                <a:gd name="T20" fmla="*/ 33 w 223"/>
                <a:gd name="T21" fmla="*/ 295 h 876"/>
                <a:gd name="T22" fmla="*/ 35 w 223"/>
                <a:gd name="T23" fmla="*/ 362 h 876"/>
                <a:gd name="T24" fmla="*/ 38 w 223"/>
                <a:gd name="T25" fmla="*/ 284 h 876"/>
                <a:gd name="T26" fmla="*/ 41 w 223"/>
                <a:gd name="T27" fmla="*/ 148 h 876"/>
                <a:gd name="T28" fmla="*/ 44 w 223"/>
                <a:gd name="T29" fmla="*/ 132 h 876"/>
                <a:gd name="T30" fmla="*/ 46 w 223"/>
                <a:gd name="T31" fmla="*/ 120 h 876"/>
                <a:gd name="T32" fmla="*/ 49 w 223"/>
                <a:gd name="T33" fmla="*/ 198 h 876"/>
                <a:gd name="T34" fmla="*/ 54 w 223"/>
                <a:gd name="T35" fmla="*/ 123 h 876"/>
                <a:gd name="T36" fmla="*/ 57 w 223"/>
                <a:gd name="T37" fmla="*/ 356 h 876"/>
                <a:gd name="T38" fmla="*/ 60 w 223"/>
                <a:gd name="T39" fmla="*/ 388 h 876"/>
                <a:gd name="T40" fmla="*/ 63 w 223"/>
                <a:gd name="T41" fmla="*/ 324 h 876"/>
                <a:gd name="T42" fmla="*/ 65 w 223"/>
                <a:gd name="T43" fmla="*/ 254 h 876"/>
                <a:gd name="T44" fmla="*/ 68 w 223"/>
                <a:gd name="T45" fmla="*/ 282 h 876"/>
                <a:gd name="T46" fmla="*/ 73 w 223"/>
                <a:gd name="T47" fmla="*/ 364 h 876"/>
                <a:gd name="T48" fmla="*/ 76 w 223"/>
                <a:gd name="T49" fmla="*/ 341 h 876"/>
                <a:gd name="T50" fmla="*/ 79 w 223"/>
                <a:gd name="T51" fmla="*/ 43 h 876"/>
                <a:gd name="T52" fmla="*/ 81 w 223"/>
                <a:gd name="T53" fmla="*/ 43 h 876"/>
                <a:gd name="T54" fmla="*/ 84 w 223"/>
                <a:gd name="T55" fmla="*/ 166 h 876"/>
                <a:gd name="T56" fmla="*/ 86 w 223"/>
                <a:gd name="T57" fmla="*/ 236 h 876"/>
                <a:gd name="T58" fmla="*/ 89 w 223"/>
                <a:gd name="T59" fmla="*/ 97 h 876"/>
                <a:gd name="T60" fmla="*/ 92 w 223"/>
                <a:gd name="T61" fmla="*/ 123 h 876"/>
                <a:gd name="T62" fmla="*/ 98 w 223"/>
                <a:gd name="T63" fmla="*/ 139 h 876"/>
                <a:gd name="T64" fmla="*/ 100 w 223"/>
                <a:gd name="T65" fmla="*/ 59 h 876"/>
                <a:gd name="T66" fmla="*/ 103 w 223"/>
                <a:gd name="T67" fmla="*/ 56 h 876"/>
                <a:gd name="T68" fmla="*/ 106 w 223"/>
                <a:gd name="T69" fmla="*/ 83 h 876"/>
                <a:gd name="T70" fmla="*/ 109 w 223"/>
                <a:gd name="T71" fmla="*/ 228 h 876"/>
                <a:gd name="T72" fmla="*/ 114 w 223"/>
                <a:gd name="T73" fmla="*/ 89 h 876"/>
                <a:gd name="T74" fmla="*/ 116 w 223"/>
                <a:gd name="T75" fmla="*/ 75 h 876"/>
                <a:gd name="T76" fmla="*/ 122 w 223"/>
                <a:gd name="T77" fmla="*/ 80 h 876"/>
                <a:gd name="T78" fmla="*/ 125 w 223"/>
                <a:gd name="T79" fmla="*/ 260 h 876"/>
                <a:gd name="T80" fmla="*/ 128 w 223"/>
                <a:gd name="T81" fmla="*/ 356 h 876"/>
                <a:gd name="T82" fmla="*/ 130 w 223"/>
                <a:gd name="T83" fmla="*/ 233 h 8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3"/>
                <a:gd name="T127" fmla="*/ 0 h 876"/>
                <a:gd name="T128" fmla="*/ 223 w 223"/>
                <a:gd name="T129" fmla="*/ 876 h 8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3" h="876">
                  <a:moveTo>
                    <a:pt x="0" y="218"/>
                  </a:moveTo>
                  <a:lnTo>
                    <a:pt x="5" y="300"/>
                  </a:lnTo>
                  <a:lnTo>
                    <a:pt x="5" y="418"/>
                  </a:lnTo>
                  <a:lnTo>
                    <a:pt x="5" y="236"/>
                  </a:lnTo>
                  <a:lnTo>
                    <a:pt x="9" y="459"/>
                  </a:lnTo>
                  <a:lnTo>
                    <a:pt x="9" y="173"/>
                  </a:lnTo>
                  <a:lnTo>
                    <a:pt x="9" y="336"/>
                  </a:lnTo>
                  <a:lnTo>
                    <a:pt x="14" y="245"/>
                  </a:lnTo>
                  <a:lnTo>
                    <a:pt x="14" y="572"/>
                  </a:lnTo>
                  <a:lnTo>
                    <a:pt x="18" y="213"/>
                  </a:lnTo>
                  <a:lnTo>
                    <a:pt x="18" y="454"/>
                  </a:lnTo>
                  <a:lnTo>
                    <a:pt x="18" y="241"/>
                  </a:lnTo>
                  <a:lnTo>
                    <a:pt x="23" y="341"/>
                  </a:lnTo>
                  <a:lnTo>
                    <a:pt x="23" y="304"/>
                  </a:lnTo>
                  <a:lnTo>
                    <a:pt x="23" y="318"/>
                  </a:lnTo>
                  <a:lnTo>
                    <a:pt x="27" y="227"/>
                  </a:lnTo>
                  <a:lnTo>
                    <a:pt x="27" y="499"/>
                  </a:lnTo>
                  <a:lnTo>
                    <a:pt x="32" y="227"/>
                  </a:lnTo>
                  <a:lnTo>
                    <a:pt x="32" y="490"/>
                  </a:lnTo>
                  <a:lnTo>
                    <a:pt x="32" y="195"/>
                  </a:lnTo>
                  <a:lnTo>
                    <a:pt x="36" y="254"/>
                  </a:lnTo>
                  <a:lnTo>
                    <a:pt x="36" y="613"/>
                  </a:lnTo>
                  <a:lnTo>
                    <a:pt x="41" y="322"/>
                  </a:lnTo>
                  <a:lnTo>
                    <a:pt x="41" y="27"/>
                  </a:lnTo>
                  <a:lnTo>
                    <a:pt x="41" y="164"/>
                  </a:lnTo>
                  <a:lnTo>
                    <a:pt x="46" y="227"/>
                  </a:lnTo>
                  <a:lnTo>
                    <a:pt x="46" y="223"/>
                  </a:lnTo>
                  <a:lnTo>
                    <a:pt x="46" y="236"/>
                  </a:lnTo>
                  <a:lnTo>
                    <a:pt x="50" y="159"/>
                  </a:lnTo>
                  <a:lnTo>
                    <a:pt x="50" y="413"/>
                  </a:lnTo>
                  <a:lnTo>
                    <a:pt x="50" y="232"/>
                  </a:lnTo>
                  <a:lnTo>
                    <a:pt x="55" y="304"/>
                  </a:lnTo>
                  <a:lnTo>
                    <a:pt x="55" y="499"/>
                  </a:lnTo>
                  <a:lnTo>
                    <a:pt x="55" y="272"/>
                  </a:lnTo>
                  <a:lnTo>
                    <a:pt x="59" y="245"/>
                  </a:lnTo>
                  <a:lnTo>
                    <a:pt x="59" y="613"/>
                  </a:lnTo>
                  <a:lnTo>
                    <a:pt x="59" y="213"/>
                  </a:lnTo>
                  <a:lnTo>
                    <a:pt x="64" y="259"/>
                  </a:lnTo>
                  <a:lnTo>
                    <a:pt x="64" y="481"/>
                  </a:lnTo>
                  <a:lnTo>
                    <a:pt x="64" y="191"/>
                  </a:lnTo>
                  <a:lnTo>
                    <a:pt x="68" y="386"/>
                  </a:lnTo>
                  <a:lnTo>
                    <a:pt x="68" y="250"/>
                  </a:lnTo>
                  <a:lnTo>
                    <a:pt x="73" y="363"/>
                  </a:lnTo>
                  <a:lnTo>
                    <a:pt x="73" y="518"/>
                  </a:lnTo>
                  <a:lnTo>
                    <a:pt x="73" y="223"/>
                  </a:lnTo>
                  <a:lnTo>
                    <a:pt x="77" y="263"/>
                  </a:lnTo>
                  <a:lnTo>
                    <a:pt x="77" y="604"/>
                  </a:lnTo>
                  <a:lnTo>
                    <a:pt x="77" y="204"/>
                  </a:lnTo>
                  <a:lnTo>
                    <a:pt x="82" y="223"/>
                  </a:lnTo>
                  <a:lnTo>
                    <a:pt x="82" y="495"/>
                  </a:lnTo>
                  <a:lnTo>
                    <a:pt x="82" y="336"/>
                  </a:lnTo>
                  <a:lnTo>
                    <a:pt x="86" y="286"/>
                  </a:lnTo>
                  <a:lnTo>
                    <a:pt x="86" y="468"/>
                  </a:lnTo>
                  <a:lnTo>
                    <a:pt x="91" y="209"/>
                  </a:lnTo>
                  <a:lnTo>
                    <a:pt x="91" y="531"/>
                  </a:lnTo>
                  <a:lnTo>
                    <a:pt x="95" y="331"/>
                  </a:lnTo>
                  <a:lnTo>
                    <a:pt x="95" y="604"/>
                  </a:lnTo>
                  <a:lnTo>
                    <a:pt x="95" y="263"/>
                  </a:lnTo>
                  <a:lnTo>
                    <a:pt x="100" y="277"/>
                  </a:lnTo>
                  <a:lnTo>
                    <a:pt x="100" y="658"/>
                  </a:lnTo>
                  <a:lnTo>
                    <a:pt x="100" y="209"/>
                  </a:lnTo>
                  <a:lnTo>
                    <a:pt x="105" y="304"/>
                  </a:lnTo>
                  <a:lnTo>
                    <a:pt x="105" y="549"/>
                  </a:lnTo>
                  <a:lnTo>
                    <a:pt x="105" y="318"/>
                  </a:lnTo>
                  <a:lnTo>
                    <a:pt x="109" y="263"/>
                  </a:lnTo>
                  <a:lnTo>
                    <a:pt x="109" y="431"/>
                  </a:lnTo>
                  <a:lnTo>
                    <a:pt x="109" y="413"/>
                  </a:lnTo>
                  <a:lnTo>
                    <a:pt x="114" y="241"/>
                  </a:lnTo>
                  <a:lnTo>
                    <a:pt x="114" y="477"/>
                  </a:lnTo>
                  <a:lnTo>
                    <a:pt x="118" y="227"/>
                  </a:lnTo>
                  <a:lnTo>
                    <a:pt x="118" y="495"/>
                  </a:lnTo>
                  <a:lnTo>
                    <a:pt x="123" y="617"/>
                  </a:lnTo>
                  <a:lnTo>
                    <a:pt x="123" y="245"/>
                  </a:lnTo>
                  <a:lnTo>
                    <a:pt x="123" y="272"/>
                  </a:lnTo>
                  <a:lnTo>
                    <a:pt x="127" y="577"/>
                  </a:lnTo>
                  <a:lnTo>
                    <a:pt x="127" y="531"/>
                  </a:lnTo>
                  <a:lnTo>
                    <a:pt x="132" y="182"/>
                  </a:lnTo>
                  <a:lnTo>
                    <a:pt x="132" y="73"/>
                  </a:lnTo>
                  <a:lnTo>
                    <a:pt x="132" y="127"/>
                  </a:lnTo>
                  <a:lnTo>
                    <a:pt x="136" y="150"/>
                  </a:lnTo>
                  <a:lnTo>
                    <a:pt x="136" y="73"/>
                  </a:lnTo>
                  <a:lnTo>
                    <a:pt x="136" y="132"/>
                  </a:lnTo>
                  <a:lnTo>
                    <a:pt x="141" y="572"/>
                  </a:lnTo>
                  <a:lnTo>
                    <a:pt x="141" y="282"/>
                  </a:lnTo>
                  <a:lnTo>
                    <a:pt x="141" y="350"/>
                  </a:lnTo>
                  <a:lnTo>
                    <a:pt x="145" y="613"/>
                  </a:lnTo>
                  <a:lnTo>
                    <a:pt x="145" y="400"/>
                  </a:lnTo>
                  <a:lnTo>
                    <a:pt x="150" y="109"/>
                  </a:lnTo>
                  <a:lnTo>
                    <a:pt x="150" y="268"/>
                  </a:lnTo>
                  <a:lnTo>
                    <a:pt x="150" y="164"/>
                  </a:lnTo>
                  <a:lnTo>
                    <a:pt x="154" y="227"/>
                  </a:lnTo>
                  <a:lnTo>
                    <a:pt x="154" y="0"/>
                  </a:lnTo>
                  <a:lnTo>
                    <a:pt x="154" y="209"/>
                  </a:lnTo>
                  <a:lnTo>
                    <a:pt x="159" y="554"/>
                  </a:lnTo>
                  <a:lnTo>
                    <a:pt x="159" y="359"/>
                  </a:lnTo>
                  <a:lnTo>
                    <a:pt x="164" y="236"/>
                  </a:lnTo>
                  <a:lnTo>
                    <a:pt x="164" y="754"/>
                  </a:lnTo>
                  <a:lnTo>
                    <a:pt x="168" y="245"/>
                  </a:lnTo>
                  <a:lnTo>
                    <a:pt x="168" y="100"/>
                  </a:lnTo>
                  <a:lnTo>
                    <a:pt x="173" y="127"/>
                  </a:lnTo>
                  <a:lnTo>
                    <a:pt x="173" y="132"/>
                  </a:lnTo>
                  <a:lnTo>
                    <a:pt x="173" y="95"/>
                  </a:lnTo>
                  <a:lnTo>
                    <a:pt x="177" y="109"/>
                  </a:lnTo>
                  <a:lnTo>
                    <a:pt x="177" y="150"/>
                  </a:lnTo>
                  <a:lnTo>
                    <a:pt x="177" y="141"/>
                  </a:lnTo>
                  <a:lnTo>
                    <a:pt x="182" y="132"/>
                  </a:lnTo>
                  <a:lnTo>
                    <a:pt x="182" y="100"/>
                  </a:lnTo>
                  <a:lnTo>
                    <a:pt x="182" y="386"/>
                  </a:lnTo>
                  <a:lnTo>
                    <a:pt x="186" y="876"/>
                  </a:lnTo>
                  <a:lnTo>
                    <a:pt x="186" y="141"/>
                  </a:lnTo>
                  <a:lnTo>
                    <a:pt x="191" y="150"/>
                  </a:lnTo>
                  <a:lnTo>
                    <a:pt x="191" y="127"/>
                  </a:lnTo>
                  <a:lnTo>
                    <a:pt x="195" y="132"/>
                  </a:lnTo>
                  <a:lnTo>
                    <a:pt x="195" y="127"/>
                  </a:lnTo>
                  <a:lnTo>
                    <a:pt x="200" y="154"/>
                  </a:lnTo>
                  <a:lnTo>
                    <a:pt x="200" y="141"/>
                  </a:lnTo>
                  <a:lnTo>
                    <a:pt x="204" y="136"/>
                  </a:lnTo>
                  <a:lnTo>
                    <a:pt x="204" y="109"/>
                  </a:lnTo>
                  <a:lnTo>
                    <a:pt x="204" y="164"/>
                  </a:lnTo>
                  <a:lnTo>
                    <a:pt x="209" y="440"/>
                  </a:lnTo>
                  <a:lnTo>
                    <a:pt x="209" y="95"/>
                  </a:lnTo>
                  <a:lnTo>
                    <a:pt x="214" y="114"/>
                  </a:lnTo>
                  <a:lnTo>
                    <a:pt x="214" y="604"/>
                  </a:lnTo>
                  <a:lnTo>
                    <a:pt x="218" y="577"/>
                  </a:lnTo>
                  <a:lnTo>
                    <a:pt x="218" y="840"/>
                  </a:lnTo>
                  <a:lnTo>
                    <a:pt x="218" y="395"/>
                  </a:lnTo>
                  <a:lnTo>
                    <a:pt x="223" y="59"/>
                  </a:lnTo>
                  <a:lnTo>
                    <a:pt x="223" y="136"/>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5" name="Freeform 67"/>
            <p:cNvSpPr>
              <a:spLocks noChangeAspect="1"/>
            </p:cNvSpPr>
            <p:nvPr/>
          </p:nvSpPr>
          <p:spPr bwMode="auto">
            <a:xfrm>
              <a:off x="1022070" y="1868079"/>
              <a:ext cx="70230" cy="495248"/>
            </a:xfrm>
            <a:custGeom>
              <a:avLst/>
              <a:gdLst>
                <a:gd name="T0" fmla="*/ 2 w 231"/>
                <a:gd name="T1" fmla="*/ 51 h 1108"/>
                <a:gd name="T2" fmla="*/ 5 w 231"/>
                <a:gd name="T3" fmla="*/ 62 h 1108"/>
                <a:gd name="T4" fmla="*/ 8 w 231"/>
                <a:gd name="T5" fmla="*/ 80 h 1108"/>
                <a:gd name="T6" fmla="*/ 11 w 231"/>
                <a:gd name="T7" fmla="*/ 62 h 1108"/>
                <a:gd name="T8" fmla="*/ 13 w 231"/>
                <a:gd name="T9" fmla="*/ 54 h 1108"/>
                <a:gd name="T10" fmla="*/ 19 w 231"/>
                <a:gd name="T11" fmla="*/ 62 h 1108"/>
                <a:gd name="T12" fmla="*/ 22 w 231"/>
                <a:gd name="T13" fmla="*/ 45 h 1108"/>
                <a:gd name="T14" fmla="*/ 24 w 231"/>
                <a:gd name="T15" fmla="*/ 370 h 1108"/>
                <a:gd name="T16" fmla="*/ 27 w 231"/>
                <a:gd name="T17" fmla="*/ 32 h 1108"/>
                <a:gd name="T18" fmla="*/ 30 w 231"/>
                <a:gd name="T19" fmla="*/ 62 h 1108"/>
                <a:gd name="T20" fmla="*/ 36 w 231"/>
                <a:gd name="T21" fmla="*/ 123 h 1108"/>
                <a:gd name="T22" fmla="*/ 38 w 231"/>
                <a:gd name="T23" fmla="*/ 86 h 1108"/>
                <a:gd name="T24" fmla="*/ 41 w 231"/>
                <a:gd name="T25" fmla="*/ 91 h 1108"/>
                <a:gd name="T26" fmla="*/ 43 w 231"/>
                <a:gd name="T27" fmla="*/ 59 h 1108"/>
                <a:gd name="T28" fmla="*/ 46 w 231"/>
                <a:gd name="T29" fmla="*/ 405 h 1108"/>
                <a:gd name="T30" fmla="*/ 49 w 231"/>
                <a:gd name="T31" fmla="*/ 51 h 1108"/>
                <a:gd name="T32" fmla="*/ 54 w 231"/>
                <a:gd name="T33" fmla="*/ 166 h 1108"/>
                <a:gd name="T34" fmla="*/ 57 w 231"/>
                <a:gd name="T35" fmla="*/ 75 h 1108"/>
                <a:gd name="T36" fmla="*/ 60 w 231"/>
                <a:gd name="T37" fmla="*/ 83 h 1108"/>
                <a:gd name="T38" fmla="*/ 63 w 231"/>
                <a:gd name="T39" fmla="*/ 335 h 1108"/>
                <a:gd name="T40" fmla="*/ 68 w 231"/>
                <a:gd name="T41" fmla="*/ 89 h 1108"/>
                <a:gd name="T42" fmla="*/ 71 w 231"/>
                <a:gd name="T43" fmla="*/ 509 h 1108"/>
                <a:gd name="T44" fmla="*/ 73 w 231"/>
                <a:gd name="T45" fmla="*/ 97 h 1108"/>
                <a:gd name="T46" fmla="*/ 76 w 231"/>
                <a:gd name="T47" fmla="*/ 78 h 1108"/>
                <a:gd name="T48" fmla="*/ 79 w 231"/>
                <a:gd name="T49" fmla="*/ 80 h 1108"/>
                <a:gd name="T50" fmla="*/ 84 w 231"/>
                <a:gd name="T51" fmla="*/ 73 h 1108"/>
                <a:gd name="T52" fmla="*/ 87 w 231"/>
                <a:gd name="T53" fmla="*/ 640 h 1108"/>
                <a:gd name="T54" fmla="*/ 90 w 231"/>
                <a:gd name="T55" fmla="*/ 297 h 1108"/>
                <a:gd name="T56" fmla="*/ 93 w 231"/>
                <a:gd name="T57" fmla="*/ 115 h 1108"/>
                <a:gd name="T58" fmla="*/ 95 w 231"/>
                <a:gd name="T59" fmla="*/ 292 h 1108"/>
                <a:gd name="T60" fmla="*/ 101 w 231"/>
                <a:gd name="T61" fmla="*/ 498 h 1108"/>
                <a:gd name="T62" fmla="*/ 103 w 231"/>
                <a:gd name="T63" fmla="*/ 70 h 1108"/>
                <a:gd name="T64" fmla="*/ 107 w 231"/>
                <a:gd name="T65" fmla="*/ 630 h 1108"/>
                <a:gd name="T66" fmla="*/ 109 w 231"/>
                <a:gd name="T67" fmla="*/ 557 h 1108"/>
                <a:gd name="T68" fmla="*/ 112 w 231"/>
                <a:gd name="T69" fmla="*/ 107 h 1108"/>
                <a:gd name="T70" fmla="*/ 117 w 231"/>
                <a:gd name="T71" fmla="*/ 637 h 1108"/>
                <a:gd name="T72" fmla="*/ 120 w 231"/>
                <a:gd name="T73" fmla="*/ 512 h 1108"/>
                <a:gd name="T74" fmla="*/ 123 w 231"/>
                <a:gd name="T75" fmla="*/ 107 h 1108"/>
                <a:gd name="T76" fmla="*/ 128 w 231"/>
                <a:gd name="T77" fmla="*/ 646 h 1108"/>
                <a:gd name="T78" fmla="*/ 131 w 231"/>
                <a:gd name="T79" fmla="*/ 512 h 1108"/>
                <a:gd name="T80" fmla="*/ 134 w 231"/>
                <a:gd name="T81" fmla="*/ 606 h 1108"/>
                <a:gd name="T82" fmla="*/ 137 w 231"/>
                <a:gd name="T83" fmla="*/ 584 h 110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1"/>
                <a:gd name="T127" fmla="*/ 0 h 1108"/>
                <a:gd name="T128" fmla="*/ 231 w 231"/>
                <a:gd name="T129" fmla="*/ 1108 h 110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1" h="1108">
                  <a:moveTo>
                    <a:pt x="0" y="136"/>
                  </a:moveTo>
                  <a:lnTo>
                    <a:pt x="0" y="109"/>
                  </a:lnTo>
                  <a:lnTo>
                    <a:pt x="4" y="86"/>
                  </a:lnTo>
                  <a:lnTo>
                    <a:pt x="4" y="150"/>
                  </a:lnTo>
                  <a:lnTo>
                    <a:pt x="4" y="132"/>
                  </a:lnTo>
                  <a:lnTo>
                    <a:pt x="9" y="105"/>
                  </a:lnTo>
                  <a:lnTo>
                    <a:pt x="9" y="808"/>
                  </a:lnTo>
                  <a:lnTo>
                    <a:pt x="13" y="391"/>
                  </a:lnTo>
                  <a:lnTo>
                    <a:pt x="13" y="136"/>
                  </a:lnTo>
                  <a:lnTo>
                    <a:pt x="18" y="118"/>
                  </a:lnTo>
                  <a:lnTo>
                    <a:pt x="18" y="86"/>
                  </a:lnTo>
                  <a:lnTo>
                    <a:pt x="18" y="105"/>
                  </a:lnTo>
                  <a:lnTo>
                    <a:pt x="22" y="100"/>
                  </a:lnTo>
                  <a:lnTo>
                    <a:pt x="22" y="73"/>
                  </a:lnTo>
                  <a:lnTo>
                    <a:pt x="22" y="91"/>
                  </a:lnTo>
                  <a:lnTo>
                    <a:pt x="27" y="595"/>
                  </a:lnTo>
                  <a:lnTo>
                    <a:pt x="27" y="304"/>
                  </a:lnTo>
                  <a:lnTo>
                    <a:pt x="31" y="105"/>
                  </a:lnTo>
                  <a:lnTo>
                    <a:pt x="31" y="123"/>
                  </a:lnTo>
                  <a:lnTo>
                    <a:pt x="31" y="86"/>
                  </a:lnTo>
                  <a:lnTo>
                    <a:pt x="36" y="77"/>
                  </a:lnTo>
                  <a:lnTo>
                    <a:pt x="36" y="68"/>
                  </a:lnTo>
                  <a:lnTo>
                    <a:pt x="36" y="141"/>
                  </a:lnTo>
                  <a:lnTo>
                    <a:pt x="40" y="627"/>
                  </a:lnTo>
                  <a:lnTo>
                    <a:pt x="40" y="245"/>
                  </a:lnTo>
                  <a:lnTo>
                    <a:pt x="45" y="667"/>
                  </a:lnTo>
                  <a:lnTo>
                    <a:pt x="45" y="55"/>
                  </a:lnTo>
                  <a:lnTo>
                    <a:pt x="45" y="164"/>
                  </a:lnTo>
                  <a:lnTo>
                    <a:pt x="50" y="259"/>
                  </a:lnTo>
                  <a:lnTo>
                    <a:pt x="50" y="105"/>
                  </a:lnTo>
                  <a:lnTo>
                    <a:pt x="54" y="177"/>
                  </a:lnTo>
                  <a:lnTo>
                    <a:pt x="54" y="858"/>
                  </a:lnTo>
                  <a:lnTo>
                    <a:pt x="59" y="209"/>
                  </a:lnTo>
                  <a:lnTo>
                    <a:pt x="59" y="86"/>
                  </a:lnTo>
                  <a:lnTo>
                    <a:pt x="63" y="123"/>
                  </a:lnTo>
                  <a:lnTo>
                    <a:pt x="63" y="145"/>
                  </a:lnTo>
                  <a:lnTo>
                    <a:pt x="63" y="141"/>
                  </a:lnTo>
                  <a:lnTo>
                    <a:pt x="68" y="150"/>
                  </a:lnTo>
                  <a:lnTo>
                    <a:pt x="68" y="154"/>
                  </a:lnTo>
                  <a:lnTo>
                    <a:pt x="68" y="132"/>
                  </a:lnTo>
                  <a:lnTo>
                    <a:pt x="72" y="127"/>
                  </a:lnTo>
                  <a:lnTo>
                    <a:pt x="72" y="100"/>
                  </a:lnTo>
                  <a:lnTo>
                    <a:pt x="72" y="472"/>
                  </a:lnTo>
                  <a:lnTo>
                    <a:pt x="77" y="486"/>
                  </a:lnTo>
                  <a:lnTo>
                    <a:pt x="77" y="686"/>
                  </a:lnTo>
                  <a:lnTo>
                    <a:pt x="77" y="313"/>
                  </a:lnTo>
                  <a:lnTo>
                    <a:pt x="81" y="14"/>
                  </a:lnTo>
                  <a:lnTo>
                    <a:pt x="81" y="86"/>
                  </a:lnTo>
                  <a:lnTo>
                    <a:pt x="86" y="50"/>
                  </a:lnTo>
                  <a:lnTo>
                    <a:pt x="86" y="890"/>
                  </a:lnTo>
                  <a:lnTo>
                    <a:pt x="90" y="282"/>
                  </a:lnTo>
                  <a:lnTo>
                    <a:pt x="90" y="95"/>
                  </a:lnTo>
                  <a:lnTo>
                    <a:pt x="95" y="105"/>
                  </a:lnTo>
                  <a:lnTo>
                    <a:pt x="95" y="127"/>
                  </a:lnTo>
                  <a:lnTo>
                    <a:pt x="95" y="86"/>
                  </a:lnTo>
                  <a:lnTo>
                    <a:pt x="99" y="95"/>
                  </a:lnTo>
                  <a:lnTo>
                    <a:pt x="99" y="141"/>
                  </a:lnTo>
                  <a:lnTo>
                    <a:pt x="104" y="518"/>
                  </a:lnTo>
                  <a:lnTo>
                    <a:pt x="104" y="590"/>
                  </a:lnTo>
                  <a:lnTo>
                    <a:pt x="104" y="568"/>
                  </a:lnTo>
                  <a:lnTo>
                    <a:pt x="109" y="722"/>
                  </a:lnTo>
                  <a:lnTo>
                    <a:pt x="109" y="127"/>
                  </a:lnTo>
                  <a:lnTo>
                    <a:pt x="113" y="150"/>
                  </a:lnTo>
                  <a:lnTo>
                    <a:pt x="113" y="114"/>
                  </a:lnTo>
                  <a:lnTo>
                    <a:pt x="118" y="681"/>
                  </a:lnTo>
                  <a:lnTo>
                    <a:pt x="118" y="863"/>
                  </a:lnTo>
                  <a:lnTo>
                    <a:pt x="118" y="227"/>
                  </a:lnTo>
                  <a:lnTo>
                    <a:pt x="122" y="150"/>
                  </a:lnTo>
                  <a:lnTo>
                    <a:pt x="122" y="164"/>
                  </a:lnTo>
                  <a:lnTo>
                    <a:pt x="122" y="141"/>
                  </a:lnTo>
                  <a:lnTo>
                    <a:pt x="127" y="150"/>
                  </a:lnTo>
                  <a:lnTo>
                    <a:pt x="127" y="132"/>
                  </a:lnTo>
                  <a:lnTo>
                    <a:pt x="131" y="114"/>
                  </a:lnTo>
                  <a:lnTo>
                    <a:pt x="131" y="168"/>
                  </a:lnTo>
                  <a:lnTo>
                    <a:pt x="131" y="136"/>
                  </a:lnTo>
                  <a:lnTo>
                    <a:pt x="136" y="141"/>
                  </a:lnTo>
                  <a:lnTo>
                    <a:pt x="136" y="132"/>
                  </a:lnTo>
                  <a:lnTo>
                    <a:pt x="140" y="123"/>
                  </a:lnTo>
                  <a:lnTo>
                    <a:pt x="140" y="486"/>
                  </a:lnTo>
                  <a:lnTo>
                    <a:pt x="145" y="808"/>
                  </a:lnTo>
                  <a:lnTo>
                    <a:pt x="145" y="1085"/>
                  </a:lnTo>
                  <a:lnTo>
                    <a:pt x="145" y="509"/>
                  </a:lnTo>
                  <a:lnTo>
                    <a:pt x="149" y="881"/>
                  </a:lnTo>
                  <a:lnTo>
                    <a:pt x="149" y="504"/>
                  </a:lnTo>
                  <a:lnTo>
                    <a:pt x="149" y="881"/>
                  </a:lnTo>
                  <a:lnTo>
                    <a:pt x="154" y="654"/>
                  </a:lnTo>
                  <a:lnTo>
                    <a:pt x="154" y="195"/>
                  </a:lnTo>
                  <a:lnTo>
                    <a:pt x="154" y="804"/>
                  </a:lnTo>
                  <a:lnTo>
                    <a:pt x="158" y="690"/>
                  </a:lnTo>
                  <a:lnTo>
                    <a:pt x="158" y="495"/>
                  </a:lnTo>
                  <a:lnTo>
                    <a:pt x="163" y="209"/>
                  </a:lnTo>
                  <a:lnTo>
                    <a:pt x="163" y="717"/>
                  </a:lnTo>
                  <a:lnTo>
                    <a:pt x="168" y="844"/>
                  </a:lnTo>
                  <a:lnTo>
                    <a:pt x="168" y="350"/>
                  </a:lnTo>
                  <a:lnTo>
                    <a:pt x="172" y="182"/>
                  </a:lnTo>
                  <a:lnTo>
                    <a:pt x="172" y="118"/>
                  </a:lnTo>
                  <a:lnTo>
                    <a:pt x="172" y="173"/>
                  </a:lnTo>
                  <a:lnTo>
                    <a:pt x="177" y="976"/>
                  </a:lnTo>
                  <a:lnTo>
                    <a:pt x="177" y="1067"/>
                  </a:lnTo>
                  <a:lnTo>
                    <a:pt x="177" y="1062"/>
                  </a:lnTo>
                  <a:lnTo>
                    <a:pt x="181" y="758"/>
                  </a:lnTo>
                  <a:lnTo>
                    <a:pt x="181" y="944"/>
                  </a:lnTo>
                  <a:lnTo>
                    <a:pt x="181" y="577"/>
                  </a:lnTo>
                  <a:lnTo>
                    <a:pt x="186" y="100"/>
                  </a:lnTo>
                  <a:lnTo>
                    <a:pt x="186" y="182"/>
                  </a:lnTo>
                  <a:lnTo>
                    <a:pt x="190" y="141"/>
                  </a:lnTo>
                  <a:lnTo>
                    <a:pt x="190" y="949"/>
                  </a:lnTo>
                  <a:lnTo>
                    <a:pt x="195" y="1080"/>
                  </a:lnTo>
                  <a:lnTo>
                    <a:pt x="195" y="1108"/>
                  </a:lnTo>
                  <a:lnTo>
                    <a:pt x="195" y="817"/>
                  </a:lnTo>
                  <a:lnTo>
                    <a:pt x="199" y="867"/>
                  </a:lnTo>
                  <a:lnTo>
                    <a:pt x="199" y="209"/>
                  </a:lnTo>
                  <a:lnTo>
                    <a:pt x="204" y="0"/>
                  </a:lnTo>
                  <a:lnTo>
                    <a:pt x="204" y="182"/>
                  </a:lnTo>
                  <a:lnTo>
                    <a:pt x="208" y="345"/>
                  </a:lnTo>
                  <a:lnTo>
                    <a:pt x="208" y="1103"/>
                  </a:lnTo>
                  <a:lnTo>
                    <a:pt x="213" y="1094"/>
                  </a:lnTo>
                  <a:lnTo>
                    <a:pt x="213" y="794"/>
                  </a:lnTo>
                  <a:lnTo>
                    <a:pt x="213" y="840"/>
                  </a:lnTo>
                  <a:lnTo>
                    <a:pt x="217" y="867"/>
                  </a:lnTo>
                  <a:lnTo>
                    <a:pt x="217" y="1021"/>
                  </a:lnTo>
                  <a:lnTo>
                    <a:pt x="217" y="1012"/>
                  </a:lnTo>
                  <a:lnTo>
                    <a:pt x="222" y="1026"/>
                  </a:lnTo>
                  <a:lnTo>
                    <a:pt x="222" y="1108"/>
                  </a:lnTo>
                  <a:lnTo>
                    <a:pt x="227" y="1058"/>
                  </a:lnTo>
                  <a:lnTo>
                    <a:pt x="227" y="990"/>
                  </a:lnTo>
                  <a:lnTo>
                    <a:pt x="227" y="1058"/>
                  </a:lnTo>
                  <a:lnTo>
                    <a:pt x="231" y="999"/>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6" name="Freeform 68"/>
            <p:cNvSpPr>
              <a:spLocks noChangeAspect="1"/>
            </p:cNvSpPr>
            <p:nvPr/>
          </p:nvSpPr>
          <p:spPr bwMode="auto">
            <a:xfrm>
              <a:off x="1092300" y="1568962"/>
              <a:ext cx="68209" cy="773919"/>
            </a:xfrm>
            <a:custGeom>
              <a:avLst/>
              <a:gdLst>
                <a:gd name="T0" fmla="*/ 0 w 227"/>
                <a:gd name="T1" fmla="*/ 1006 h 1729"/>
                <a:gd name="T2" fmla="*/ 5 w 227"/>
                <a:gd name="T3" fmla="*/ 950 h 1729"/>
                <a:gd name="T4" fmla="*/ 11 w 227"/>
                <a:gd name="T5" fmla="*/ 319 h 1729"/>
                <a:gd name="T6" fmla="*/ 14 w 227"/>
                <a:gd name="T7" fmla="*/ 276 h 1729"/>
                <a:gd name="T8" fmla="*/ 16 w 227"/>
                <a:gd name="T9" fmla="*/ 46 h 1729"/>
                <a:gd name="T10" fmla="*/ 21 w 227"/>
                <a:gd name="T11" fmla="*/ 48 h 1729"/>
                <a:gd name="T12" fmla="*/ 24 w 227"/>
                <a:gd name="T13" fmla="*/ 59 h 1729"/>
                <a:gd name="T14" fmla="*/ 27 w 227"/>
                <a:gd name="T15" fmla="*/ 61 h 1729"/>
                <a:gd name="T16" fmla="*/ 33 w 227"/>
                <a:gd name="T17" fmla="*/ 263 h 1729"/>
                <a:gd name="T18" fmla="*/ 35 w 227"/>
                <a:gd name="T19" fmla="*/ 83 h 1729"/>
                <a:gd name="T20" fmla="*/ 38 w 227"/>
                <a:gd name="T21" fmla="*/ 91 h 1729"/>
                <a:gd name="T22" fmla="*/ 40 w 227"/>
                <a:gd name="T23" fmla="*/ 32 h 1729"/>
                <a:gd name="T24" fmla="*/ 43 w 227"/>
                <a:gd name="T25" fmla="*/ 80 h 1729"/>
                <a:gd name="T26" fmla="*/ 46 w 227"/>
                <a:gd name="T27" fmla="*/ 30 h 1729"/>
                <a:gd name="T28" fmla="*/ 51 w 227"/>
                <a:gd name="T29" fmla="*/ 928 h 1729"/>
                <a:gd name="T30" fmla="*/ 54 w 227"/>
                <a:gd name="T31" fmla="*/ 789 h 1729"/>
                <a:gd name="T32" fmla="*/ 56 w 227"/>
                <a:gd name="T33" fmla="*/ 759 h 1729"/>
                <a:gd name="T34" fmla="*/ 59 w 227"/>
                <a:gd name="T35" fmla="*/ 802 h 1729"/>
                <a:gd name="T36" fmla="*/ 62 w 227"/>
                <a:gd name="T37" fmla="*/ 137 h 1729"/>
                <a:gd name="T38" fmla="*/ 65 w 227"/>
                <a:gd name="T39" fmla="*/ 974 h 1729"/>
                <a:gd name="T40" fmla="*/ 68 w 227"/>
                <a:gd name="T41" fmla="*/ 596 h 1729"/>
                <a:gd name="T42" fmla="*/ 70 w 227"/>
                <a:gd name="T43" fmla="*/ 579 h 1729"/>
                <a:gd name="T44" fmla="*/ 73 w 227"/>
                <a:gd name="T45" fmla="*/ 89 h 1729"/>
                <a:gd name="T46" fmla="*/ 79 w 227"/>
                <a:gd name="T47" fmla="*/ 24 h 1729"/>
                <a:gd name="T48" fmla="*/ 81 w 227"/>
                <a:gd name="T49" fmla="*/ 124 h 1729"/>
                <a:gd name="T50" fmla="*/ 84 w 227"/>
                <a:gd name="T51" fmla="*/ 137 h 1729"/>
                <a:gd name="T52" fmla="*/ 86 w 227"/>
                <a:gd name="T53" fmla="*/ 59 h 1729"/>
                <a:gd name="T54" fmla="*/ 89 w 227"/>
                <a:gd name="T55" fmla="*/ 107 h 1729"/>
                <a:gd name="T56" fmla="*/ 92 w 227"/>
                <a:gd name="T57" fmla="*/ 298 h 1729"/>
                <a:gd name="T58" fmla="*/ 97 w 227"/>
                <a:gd name="T59" fmla="*/ 110 h 1729"/>
                <a:gd name="T60" fmla="*/ 100 w 227"/>
                <a:gd name="T61" fmla="*/ 96 h 1729"/>
                <a:gd name="T62" fmla="*/ 103 w 227"/>
                <a:gd name="T63" fmla="*/ 80 h 1729"/>
                <a:gd name="T64" fmla="*/ 105 w 227"/>
                <a:gd name="T65" fmla="*/ 974 h 1729"/>
                <a:gd name="T66" fmla="*/ 108 w 227"/>
                <a:gd name="T67" fmla="*/ 96 h 1729"/>
                <a:gd name="T68" fmla="*/ 111 w 227"/>
                <a:gd name="T69" fmla="*/ 24 h 1729"/>
                <a:gd name="T70" fmla="*/ 114 w 227"/>
                <a:gd name="T71" fmla="*/ 30 h 1729"/>
                <a:gd name="T72" fmla="*/ 116 w 227"/>
                <a:gd name="T73" fmla="*/ 59 h 1729"/>
                <a:gd name="T74" fmla="*/ 119 w 227"/>
                <a:gd name="T75" fmla="*/ 46 h 1729"/>
                <a:gd name="T76" fmla="*/ 121 w 227"/>
                <a:gd name="T77" fmla="*/ 43 h 1729"/>
                <a:gd name="T78" fmla="*/ 127 w 227"/>
                <a:gd name="T79" fmla="*/ 70 h 1729"/>
                <a:gd name="T80" fmla="*/ 130 w 227"/>
                <a:gd name="T81" fmla="*/ 48 h 1729"/>
                <a:gd name="T82" fmla="*/ 132 w 227"/>
                <a:gd name="T83" fmla="*/ 703 h 17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7"/>
                <a:gd name="T127" fmla="*/ 0 h 1729"/>
                <a:gd name="T128" fmla="*/ 227 w 227"/>
                <a:gd name="T129" fmla="*/ 1729 h 172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7" h="1729">
                  <a:moveTo>
                    <a:pt x="0" y="1666"/>
                  </a:moveTo>
                  <a:lnTo>
                    <a:pt x="0" y="1729"/>
                  </a:lnTo>
                  <a:lnTo>
                    <a:pt x="0" y="1702"/>
                  </a:lnTo>
                  <a:lnTo>
                    <a:pt x="5" y="1330"/>
                  </a:lnTo>
                  <a:lnTo>
                    <a:pt x="5" y="1607"/>
                  </a:lnTo>
                  <a:lnTo>
                    <a:pt x="9" y="1607"/>
                  </a:lnTo>
                  <a:lnTo>
                    <a:pt x="14" y="1607"/>
                  </a:lnTo>
                  <a:lnTo>
                    <a:pt x="18" y="1607"/>
                  </a:lnTo>
                  <a:lnTo>
                    <a:pt x="18" y="540"/>
                  </a:lnTo>
                  <a:lnTo>
                    <a:pt x="23" y="445"/>
                  </a:lnTo>
                  <a:lnTo>
                    <a:pt x="23" y="427"/>
                  </a:lnTo>
                  <a:lnTo>
                    <a:pt x="23" y="467"/>
                  </a:lnTo>
                  <a:lnTo>
                    <a:pt x="27" y="172"/>
                  </a:lnTo>
                  <a:lnTo>
                    <a:pt x="27" y="63"/>
                  </a:lnTo>
                  <a:lnTo>
                    <a:pt x="27" y="77"/>
                  </a:lnTo>
                  <a:lnTo>
                    <a:pt x="32" y="63"/>
                  </a:lnTo>
                  <a:lnTo>
                    <a:pt x="32" y="18"/>
                  </a:lnTo>
                  <a:lnTo>
                    <a:pt x="36" y="82"/>
                  </a:lnTo>
                  <a:lnTo>
                    <a:pt x="36" y="27"/>
                  </a:lnTo>
                  <a:lnTo>
                    <a:pt x="41" y="50"/>
                  </a:lnTo>
                  <a:lnTo>
                    <a:pt x="41" y="100"/>
                  </a:lnTo>
                  <a:lnTo>
                    <a:pt x="41" y="41"/>
                  </a:lnTo>
                  <a:lnTo>
                    <a:pt x="45" y="54"/>
                  </a:lnTo>
                  <a:lnTo>
                    <a:pt x="45" y="104"/>
                  </a:lnTo>
                  <a:lnTo>
                    <a:pt x="50" y="36"/>
                  </a:lnTo>
                  <a:lnTo>
                    <a:pt x="50" y="336"/>
                  </a:lnTo>
                  <a:lnTo>
                    <a:pt x="55" y="445"/>
                  </a:lnTo>
                  <a:lnTo>
                    <a:pt x="55" y="100"/>
                  </a:lnTo>
                  <a:lnTo>
                    <a:pt x="55" y="118"/>
                  </a:lnTo>
                  <a:lnTo>
                    <a:pt x="59" y="141"/>
                  </a:lnTo>
                  <a:lnTo>
                    <a:pt x="59" y="45"/>
                  </a:lnTo>
                  <a:lnTo>
                    <a:pt x="64" y="77"/>
                  </a:lnTo>
                  <a:lnTo>
                    <a:pt x="64" y="154"/>
                  </a:lnTo>
                  <a:lnTo>
                    <a:pt x="64" y="45"/>
                  </a:lnTo>
                  <a:lnTo>
                    <a:pt x="68" y="86"/>
                  </a:lnTo>
                  <a:lnTo>
                    <a:pt x="68" y="54"/>
                  </a:lnTo>
                  <a:lnTo>
                    <a:pt x="68" y="163"/>
                  </a:lnTo>
                  <a:lnTo>
                    <a:pt x="73" y="141"/>
                  </a:lnTo>
                  <a:lnTo>
                    <a:pt x="73" y="136"/>
                  </a:lnTo>
                  <a:lnTo>
                    <a:pt x="73" y="177"/>
                  </a:lnTo>
                  <a:lnTo>
                    <a:pt x="77" y="186"/>
                  </a:lnTo>
                  <a:lnTo>
                    <a:pt x="77" y="50"/>
                  </a:lnTo>
                  <a:lnTo>
                    <a:pt x="82" y="82"/>
                  </a:lnTo>
                  <a:lnTo>
                    <a:pt x="82" y="1484"/>
                  </a:lnTo>
                  <a:lnTo>
                    <a:pt x="86" y="1570"/>
                  </a:lnTo>
                  <a:lnTo>
                    <a:pt x="86" y="1652"/>
                  </a:lnTo>
                  <a:lnTo>
                    <a:pt x="86" y="1530"/>
                  </a:lnTo>
                  <a:lnTo>
                    <a:pt x="91" y="1334"/>
                  </a:lnTo>
                  <a:lnTo>
                    <a:pt x="91" y="1321"/>
                  </a:lnTo>
                  <a:lnTo>
                    <a:pt x="91" y="1348"/>
                  </a:lnTo>
                  <a:lnTo>
                    <a:pt x="95" y="1284"/>
                  </a:lnTo>
                  <a:lnTo>
                    <a:pt x="95" y="862"/>
                  </a:lnTo>
                  <a:lnTo>
                    <a:pt x="95" y="1275"/>
                  </a:lnTo>
                  <a:lnTo>
                    <a:pt x="100" y="1357"/>
                  </a:lnTo>
                  <a:lnTo>
                    <a:pt x="100" y="1625"/>
                  </a:lnTo>
                  <a:lnTo>
                    <a:pt x="100" y="1475"/>
                  </a:lnTo>
                  <a:lnTo>
                    <a:pt x="104" y="231"/>
                  </a:lnTo>
                  <a:lnTo>
                    <a:pt x="104" y="1398"/>
                  </a:lnTo>
                  <a:lnTo>
                    <a:pt x="109" y="1561"/>
                  </a:lnTo>
                  <a:lnTo>
                    <a:pt x="109" y="1648"/>
                  </a:lnTo>
                  <a:lnTo>
                    <a:pt x="109" y="1589"/>
                  </a:lnTo>
                  <a:lnTo>
                    <a:pt x="114" y="976"/>
                  </a:lnTo>
                  <a:lnTo>
                    <a:pt x="114" y="1008"/>
                  </a:lnTo>
                  <a:lnTo>
                    <a:pt x="114" y="272"/>
                  </a:lnTo>
                  <a:lnTo>
                    <a:pt x="118" y="849"/>
                  </a:lnTo>
                  <a:lnTo>
                    <a:pt x="118" y="980"/>
                  </a:lnTo>
                  <a:lnTo>
                    <a:pt x="118" y="958"/>
                  </a:lnTo>
                  <a:lnTo>
                    <a:pt x="123" y="949"/>
                  </a:lnTo>
                  <a:lnTo>
                    <a:pt x="123" y="150"/>
                  </a:lnTo>
                  <a:lnTo>
                    <a:pt x="127" y="0"/>
                  </a:lnTo>
                  <a:lnTo>
                    <a:pt x="127" y="72"/>
                  </a:lnTo>
                  <a:lnTo>
                    <a:pt x="132" y="41"/>
                  </a:lnTo>
                  <a:lnTo>
                    <a:pt x="132" y="177"/>
                  </a:lnTo>
                  <a:lnTo>
                    <a:pt x="136" y="191"/>
                  </a:lnTo>
                  <a:lnTo>
                    <a:pt x="136" y="209"/>
                  </a:lnTo>
                  <a:lnTo>
                    <a:pt x="136" y="168"/>
                  </a:lnTo>
                  <a:lnTo>
                    <a:pt x="141" y="113"/>
                  </a:lnTo>
                  <a:lnTo>
                    <a:pt x="141" y="231"/>
                  </a:lnTo>
                  <a:lnTo>
                    <a:pt x="145" y="82"/>
                  </a:lnTo>
                  <a:lnTo>
                    <a:pt x="145" y="154"/>
                  </a:lnTo>
                  <a:lnTo>
                    <a:pt x="145" y="100"/>
                  </a:lnTo>
                  <a:lnTo>
                    <a:pt x="150" y="985"/>
                  </a:lnTo>
                  <a:lnTo>
                    <a:pt x="150" y="127"/>
                  </a:lnTo>
                  <a:lnTo>
                    <a:pt x="150" y="181"/>
                  </a:lnTo>
                  <a:lnTo>
                    <a:pt x="154" y="100"/>
                  </a:lnTo>
                  <a:lnTo>
                    <a:pt x="154" y="685"/>
                  </a:lnTo>
                  <a:lnTo>
                    <a:pt x="154" y="504"/>
                  </a:lnTo>
                  <a:lnTo>
                    <a:pt x="159" y="236"/>
                  </a:lnTo>
                  <a:lnTo>
                    <a:pt x="159" y="363"/>
                  </a:lnTo>
                  <a:lnTo>
                    <a:pt x="163" y="186"/>
                  </a:lnTo>
                  <a:lnTo>
                    <a:pt x="163" y="526"/>
                  </a:lnTo>
                  <a:lnTo>
                    <a:pt x="163" y="390"/>
                  </a:lnTo>
                  <a:lnTo>
                    <a:pt x="168" y="163"/>
                  </a:lnTo>
                  <a:lnTo>
                    <a:pt x="168" y="154"/>
                  </a:lnTo>
                  <a:lnTo>
                    <a:pt x="168" y="159"/>
                  </a:lnTo>
                  <a:lnTo>
                    <a:pt x="173" y="136"/>
                  </a:lnTo>
                  <a:lnTo>
                    <a:pt x="173" y="1239"/>
                  </a:lnTo>
                  <a:lnTo>
                    <a:pt x="177" y="1629"/>
                  </a:lnTo>
                  <a:lnTo>
                    <a:pt x="177" y="1648"/>
                  </a:lnTo>
                  <a:lnTo>
                    <a:pt x="177" y="286"/>
                  </a:lnTo>
                  <a:lnTo>
                    <a:pt x="182" y="77"/>
                  </a:lnTo>
                  <a:lnTo>
                    <a:pt x="182" y="163"/>
                  </a:lnTo>
                  <a:lnTo>
                    <a:pt x="182" y="150"/>
                  </a:lnTo>
                  <a:lnTo>
                    <a:pt x="186" y="59"/>
                  </a:lnTo>
                  <a:lnTo>
                    <a:pt x="186" y="41"/>
                  </a:lnTo>
                  <a:lnTo>
                    <a:pt x="186" y="113"/>
                  </a:lnTo>
                  <a:lnTo>
                    <a:pt x="191" y="150"/>
                  </a:lnTo>
                  <a:lnTo>
                    <a:pt x="191" y="50"/>
                  </a:lnTo>
                  <a:lnTo>
                    <a:pt x="191" y="177"/>
                  </a:lnTo>
                  <a:lnTo>
                    <a:pt x="195" y="86"/>
                  </a:lnTo>
                  <a:lnTo>
                    <a:pt x="195" y="100"/>
                  </a:lnTo>
                  <a:lnTo>
                    <a:pt x="195" y="77"/>
                  </a:lnTo>
                  <a:lnTo>
                    <a:pt x="200" y="18"/>
                  </a:lnTo>
                  <a:lnTo>
                    <a:pt x="200" y="77"/>
                  </a:lnTo>
                  <a:lnTo>
                    <a:pt x="200" y="72"/>
                  </a:lnTo>
                  <a:lnTo>
                    <a:pt x="204" y="18"/>
                  </a:lnTo>
                  <a:lnTo>
                    <a:pt x="204" y="72"/>
                  </a:lnTo>
                  <a:lnTo>
                    <a:pt x="209" y="54"/>
                  </a:lnTo>
                  <a:lnTo>
                    <a:pt x="209" y="18"/>
                  </a:lnTo>
                  <a:lnTo>
                    <a:pt x="213" y="118"/>
                  </a:lnTo>
                  <a:lnTo>
                    <a:pt x="213" y="27"/>
                  </a:lnTo>
                  <a:lnTo>
                    <a:pt x="218" y="45"/>
                  </a:lnTo>
                  <a:lnTo>
                    <a:pt x="218" y="82"/>
                  </a:lnTo>
                  <a:lnTo>
                    <a:pt x="218" y="13"/>
                  </a:lnTo>
                  <a:lnTo>
                    <a:pt x="222" y="635"/>
                  </a:lnTo>
                  <a:lnTo>
                    <a:pt x="222" y="1189"/>
                  </a:lnTo>
                  <a:lnTo>
                    <a:pt x="222" y="1107"/>
                  </a:lnTo>
                  <a:lnTo>
                    <a:pt x="227" y="667"/>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7" name="Freeform 69"/>
            <p:cNvSpPr>
              <a:spLocks noChangeAspect="1"/>
            </p:cNvSpPr>
            <p:nvPr/>
          </p:nvSpPr>
          <p:spPr bwMode="auto">
            <a:xfrm>
              <a:off x="1160508" y="1581835"/>
              <a:ext cx="67198" cy="724697"/>
            </a:xfrm>
            <a:custGeom>
              <a:avLst/>
              <a:gdLst>
                <a:gd name="T0" fmla="*/ 0 w 222"/>
                <a:gd name="T1" fmla="*/ 254 h 1621"/>
                <a:gd name="T2" fmla="*/ 3 w 222"/>
                <a:gd name="T3" fmla="*/ 123 h 1621"/>
                <a:gd name="T4" fmla="*/ 5 w 222"/>
                <a:gd name="T5" fmla="*/ 239 h 1621"/>
                <a:gd name="T6" fmla="*/ 11 w 222"/>
                <a:gd name="T7" fmla="*/ 99 h 1621"/>
                <a:gd name="T8" fmla="*/ 14 w 222"/>
                <a:gd name="T9" fmla="*/ 115 h 1621"/>
                <a:gd name="T10" fmla="*/ 16 w 222"/>
                <a:gd name="T11" fmla="*/ 83 h 1621"/>
                <a:gd name="T12" fmla="*/ 19 w 222"/>
                <a:gd name="T13" fmla="*/ 27 h 1621"/>
                <a:gd name="T14" fmla="*/ 22 w 222"/>
                <a:gd name="T15" fmla="*/ 207 h 1621"/>
                <a:gd name="T16" fmla="*/ 25 w 222"/>
                <a:gd name="T17" fmla="*/ 64 h 1621"/>
                <a:gd name="T18" fmla="*/ 27 w 222"/>
                <a:gd name="T19" fmla="*/ 45 h 1621"/>
                <a:gd name="T20" fmla="*/ 30 w 222"/>
                <a:gd name="T21" fmla="*/ 75 h 1621"/>
                <a:gd name="T22" fmla="*/ 35 w 222"/>
                <a:gd name="T23" fmla="*/ 209 h 1621"/>
                <a:gd name="T24" fmla="*/ 38 w 222"/>
                <a:gd name="T25" fmla="*/ 228 h 1621"/>
                <a:gd name="T26" fmla="*/ 41 w 222"/>
                <a:gd name="T27" fmla="*/ 182 h 1621"/>
                <a:gd name="T28" fmla="*/ 44 w 222"/>
                <a:gd name="T29" fmla="*/ 166 h 1621"/>
                <a:gd name="T30" fmla="*/ 46 w 222"/>
                <a:gd name="T31" fmla="*/ 139 h 1621"/>
                <a:gd name="T32" fmla="*/ 52 w 222"/>
                <a:gd name="T33" fmla="*/ 182 h 1621"/>
                <a:gd name="T34" fmla="*/ 55 w 222"/>
                <a:gd name="T35" fmla="*/ 188 h 1621"/>
                <a:gd name="T36" fmla="*/ 57 w 222"/>
                <a:gd name="T37" fmla="*/ 201 h 1621"/>
                <a:gd name="T38" fmla="*/ 60 w 222"/>
                <a:gd name="T39" fmla="*/ 239 h 1621"/>
                <a:gd name="T40" fmla="*/ 65 w 222"/>
                <a:gd name="T41" fmla="*/ 161 h 1621"/>
                <a:gd name="T42" fmla="*/ 68 w 222"/>
                <a:gd name="T43" fmla="*/ 201 h 1621"/>
                <a:gd name="T44" fmla="*/ 71 w 222"/>
                <a:gd name="T45" fmla="*/ 182 h 1621"/>
                <a:gd name="T46" fmla="*/ 74 w 222"/>
                <a:gd name="T47" fmla="*/ 137 h 1621"/>
                <a:gd name="T48" fmla="*/ 79 w 222"/>
                <a:gd name="T49" fmla="*/ 522 h 1621"/>
                <a:gd name="T50" fmla="*/ 81 w 222"/>
                <a:gd name="T51" fmla="*/ 198 h 1621"/>
                <a:gd name="T52" fmla="*/ 84 w 222"/>
                <a:gd name="T53" fmla="*/ 166 h 1621"/>
                <a:gd name="T54" fmla="*/ 87 w 222"/>
                <a:gd name="T55" fmla="*/ 214 h 1621"/>
                <a:gd name="T56" fmla="*/ 90 w 222"/>
                <a:gd name="T57" fmla="*/ 155 h 1621"/>
                <a:gd name="T58" fmla="*/ 92 w 222"/>
                <a:gd name="T59" fmla="*/ 158 h 1621"/>
                <a:gd name="T60" fmla="*/ 95 w 222"/>
                <a:gd name="T61" fmla="*/ 214 h 1621"/>
                <a:gd name="T62" fmla="*/ 101 w 222"/>
                <a:gd name="T63" fmla="*/ 172 h 1621"/>
                <a:gd name="T64" fmla="*/ 104 w 222"/>
                <a:gd name="T65" fmla="*/ 188 h 1621"/>
                <a:gd name="T66" fmla="*/ 106 w 222"/>
                <a:gd name="T67" fmla="*/ 164 h 1621"/>
                <a:gd name="T68" fmla="*/ 109 w 222"/>
                <a:gd name="T69" fmla="*/ 150 h 1621"/>
                <a:gd name="T70" fmla="*/ 111 w 222"/>
                <a:gd name="T71" fmla="*/ 195 h 1621"/>
                <a:gd name="T72" fmla="*/ 114 w 222"/>
                <a:gd name="T73" fmla="*/ 230 h 1621"/>
                <a:gd name="T74" fmla="*/ 117 w 222"/>
                <a:gd name="T75" fmla="*/ 179 h 1621"/>
                <a:gd name="T76" fmla="*/ 120 w 222"/>
                <a:gd name="T77" fmla="*/ 230 h 1621"/>
                <a:gd name="T78" fmla="*/ 122 w 222"/>
                <a:gd name="T79" fmla="*/ 230 h 1621"/>
                <a:gd name="T80" fmla="*/ 128 w 222"/>
                <a:gd name="T81" fmla="*/ 80 h 1621"/>
                <a:gd name="T82" fmla="*/ 131 w 222"/>
                <a:gd name="T83" fmla="*/ 110 h 16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2"/>
                <a:gd name="T127" fmla="*/ 0 h 1621"/>
                <a:gd name="T128" fmla="*/ 222 w 222"/>
                <a:gd name="T129" fmla="*/ 1621 h 16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2" h="1621">
                  <a:moveTo>
                    <a:pt x="0" y="640"/>
                  </a:moveTo>
                  <a:lnTo>
                    <a:pt x="0" y="186"/>
                  </a:lnTo>
                  <a:lnTo>
                    <a:pt x="0" y="431"/>
                  </a:lnTo>
                  <a:lnTo>
                    <a:pt x="5" y="109"/>
                  </a:lnTo>
                  <a:lnTo>
                    <a:pt x="5" y="218"/>
                  </a:lnTo>
                  <a:lnTo>
                    <a:pt x="5" y="209"/>
                  </a:lnTo>
                  <a:lnTo>
                    <a:pt x="9" y="967"/>
                  </a:lnTo>
                  <a:lnTo>
                    <a:pt x="9" y="386"/>
                  </a:lnTo>
                  <a:lnTo>
                    <a:pt x="9" y="404"/>
                  </a:lnTo>
                  <a:lnTo>
                    <a:pt x="14" y="82"/>
                  </a:lnTo>
                  <a:lnTo>
                    <a:pt x="14" y="232"/>
                  </a:lnTo>
                  <a:lnTo>
                    <a:pt x="18" y="168"/>
                  </a:lnTo>
                  <a:lnTo>
                    <a:pt x="18" y="200"/>
                  </a:lnTo>
                  <a:lnTo>
                    <a:pt x="18" y="68"/>
                  </a:lnTo>
                  <a:lnTo>
                    <a:pt x="23" y="195"/>
                  </a:lnTo>
                  <a:lnTo>
                    <a:pt x="23" y="32"/>
                  </a:lnTo>
                  <a:lnTo>
                    <a:pt x="23" y="1008"/>
                  </a:lnTo>
                  <a:lnTo>
                    <a:pt x="27" y="141"/>
                  </a:lnTo>
                  <a:lnTo>
                    <a:pt x="27" y="82"/>
                  </a:lnTo>
                  <a:lnTo>
                    <a:pt x="27" y="359"/>
                  </a:lnTo>
                  <a:lnTo>
                    <a:pt x="32" y="45"/>
                  </a:lnTo>
                  <a:lnTo>
                    <a:pt x="32" y="318"/>
                  </a:lnTo>
                  <a:lnTo>
                    <a:pt x="36" y="164"/>
                  </a:lnTo>
                  <a:lnTo>
                    <a:pt x="36" y="350"/>
                  </a:lnTo>
                  <a:lnTo>
                    <a:pt x="36" y="336"/>
                  </a:lnTo>
                  <a:lnTo>
                    <a:pt x="41" y="64"/>
                  </a:lnTo>
                  <a:lnTo>
                    <a:pt x="41" y="109"/>
                  </a:lnTo>
                  <a:lnTo>
                    <a:pt x="45" y="9"/>
                  </a:lnTo>
                  <a:lnTo>
                    <a:pt x="45" y="5"/>
                  </a:lnTo>
                  <a:lnTo>
                    <a:pt x="45" y="77"/>
                  </a:lnTo>
                  <a:lnTo>
                    <a:pt x="50" y="50"/>
                  </a:lnTo>
                  <a:lnTo>
                    <a:pt x="50" y="0"/>
                  </a:lnTo>
                  <a:lnTo>
                    <a:pt x="50" y="127"/>
                  </a:lnTo>
                  <a:lnTo>
                    <a:pt x="54" y="767"/>
                  </a:lnTo>
                  <a:lnTo>
                    <a:pt x="54" y="427"/>
                  </a:lnTo>
                  <a:lnTo>
                    <a:pt x="59" y="354"/>
                  </a:lnTo>
                  <a:lnTo>
                    <a:pt x="59" y="418"/>
                  </a:lnTo>
                  <a:lnTo>
                    <a:pt x="59" y="213"/>
                  </a:lnTo>
                  <a:lnTo>
                    <a:pt x="64" y="386"/>
                  </a:lnTo>
                  <a:lnTo>
                    <a:pt x="64" y="418"/>
                  </a:lnTo>
                  <a:lnTo>
                    <a:pt x="64" y="372"/>
                  </a:lnTo>
                  <a:lnTo>
                    <a:pt x="68" y="309"/>
                  </a:lnTo>
                  <a:lnTo>
                    <a:pt x="68" y="227"/>
                  </a:lnTo>
                  <a:lnTo>
                    <a:pt x="73" y="440"/>
                  </a:lnTo>
                  <a:lnTo>
                    <a:pt x="73" y="282"/>
                  </a:lnTo>
                  <a:lnTo>
                    <a:pt x="77" y="277"/>
                  </a:lnTo>
                  <a:lnTo>
                    <a:pt x="77" y="363"/>
                  </a:lnTo>
                  <a:lnTo>
                    <a:pt x="77" y="236"/>
                  </a:lnTo>
                  <a:lnTo>
                    <a:pt x="82" y="359"/>
                  </a:lnTo>
                  <a:lnTo>
                    <a:pt x="82" y="318"/>
                  </a:lnTo>
                  <a:lnTo>
                    <a:pt x="86" y="309"/>
                  </a:lnTo>
                  <a:lnTo>
                    <a:pt x="86" y="354"/>
                  </a:lnTo>
                  <a:lnTo>
                    <a:pt x="86" y="232"/>
                  </a:lnTo>
                  <a:lnTo>
                    <a:pt x="91" y="318"/>
                  </a:lnTo>
                  <a:lnTo>
                    <a:pt x="91" y="377"/>
                  </a:lnTo>
                  <a:lnTo>
                    <a:pt x="91" y="282"/>
                  </a:lnTo>
                  <a:lnTo>
                    <a:pt x="95" y="341"/>
                  </a:lnTo>
                  <a:lnTo>
                    <a:pt x="95" y="241"/>
                  </a:lnTo>
                  <a:lnTo>
                    <a:pt x="100" y="1226"/>
                  </a:lnTo>
                  <a:lnTo>
                    <a:pt x="100" y="404"/>
                  </a:lnTo>
                  <a:lnTo>
                    <a:pt x="104" y="313"/>
                  </a:lnTo>
                  <a:lnTo>
                    <a:pt x="104" y="368"/>
                  </a:lnTo>
                  <a:lnTo>
                    <a:pt x="109" y="272"/>
                  </a:lnTo>
                  <a:lnTo>
                    <a:pt x="109" y="363"/>
                  </a:lnTo>
                  <a:lnTo>
                    <a:pt x="109" y="309"/>
                  </a:lnTo>
                  <a:lnTo>
                    <a:pt x="114" y="341"/>
                  </a:lnTo>
                  <a:lnTo>
                    <a:pt x="114" y="209"/>
                  </a:lnTo>
                  <a:lnTo>
                    <a:pt x="118" y="336"/>
                  </a:lnTo>
                  <a:lnTo>
                    <a:pt x="118" y="309"/>
                  </a:lnTo>
                  <a:lnTo>
                    <a:pt x="118" y="404"/>
                  </a:lnTo>
                  <a:lnTo>
                    <a:pt x="123" y="286"/>
                  </a:lnTo>
                  <a:lnTo>
                    <a:pt x="123" y="232"/>
                  </a:lnTo>
                  <a:lnTo>
                    <a:pt x="127" y="953"/>
                  </a:lnTo>
                  <a:lnTo>
                    <a:pt x="127" y="1621"/>
                  </a:lnTo>
                  <a:lnTo>
                    <a:pt x="132" y="885"/>
                  </a:lnTo>
                  <a:lnTo>
                    <a:pt x="132" y="477"/>
                  </a:lnTo>
                  <a:lnTo>
                    <a:pt x="132" y="631"/>
                  </a:lnTo>
                  <a:lnTo>
                    <a:pt x="136" y="336"/>
                  </a:lnTo>
                  <a:lnTo>
                    <a:pt x="136" y="291"/>
                  </a:lnTo>
                  <a:lnTo>
                    <a:pt x="136" y="368"/>
                  </a:lnTo>
                  <a:lnTo>
                    <a:pt x="141" y="282"/>
                  </a:lnTo>
                  <a:lnTo>
                    <a:pt x="141" y="386"/>
                  </a:lnTo>
                  <a:lnTo>
                    <a:pt x="145" y="327"/>
                  </a:lnTo>
                  <a:lnTo>
                    <a:pt x="145" y="363"/>
                  </a:lnTo>
                  <a:lnTo>
                    <a:pt x="145" y="336"/>
                  </a:lnTo>
                  <a:lnTo>
                    <a:pt x="150" y="268"/>
                  </a:lnTo>
                  <a:lnTo>
                    <a:pt x="150" y="263"/>
                  </a:lnTo>
                  <a:lnTo>
                    <a:pt x="150" y="440"/>
                  </a:lnTo>
                  <a:lnTo>
                    <a:pt x="154" y="318"/>
                  </a:lnTo>
                  <a:lnTo>
                    <a:pt x="154" y="268"/>
                  </a:lnTo>
                  <a:lnTo>
                    <a:pt x="159" y="318"/>
                  </a:lnTo>
                  <a:lnTo>
                    <a:pt x="159" y="250"/>
                  </a:lnTo>
                  <a:lnTo>
                    <a:pt x="159" y="363"/>
                  </a:lnTo>
                  <a:lnTo>
                    <a:pt x="163" y="318"/>
                  </a:lnTo>
                  <a:lnTo>
                    <a:pt x="163" y="245"/>
                  </a:lnTo>
                  <a:lnTo>
                    <a:pt x="168" y="291"/>
                  </a:lnTo>
                  <a:lnTo>
                    <a:pt x="168" y="259"/>
                  </a:lnTo>
                  <a:lnTo>
                    <a:pt x="168" y="359"/>
                  </a:lnTo>
                  <a:lnTo>
                    <a:pt x="173" y="318"/>
                  </a:lnTo>
                  <a:lnTo>
                    <a:pt x="173" y="250"/>
                  </a:lnTo>
                  <a:lnTo>
                    <a:pt x="173" y="359"/>
                  </a:lnTo>
                  <a:lnTo>
                    <a:pt x="177" y="277"/>
                  </a:lnTo>
                  <a:lnTo>
                    <a:pt x="177" y="268"/>
                  </a:lnTo>
                  <a:lnTo>
                    <a:pt x="182" y="377"/>
                  </a:lnTo>
                  <a:lnTo>
                    <a:pt x="182" y="254"/>
                  </a:lnTo>
                  <a:lnTo>
                    <a:pt x="182" y="309"/>
                  </a:lnTo>
                  <a:lnTo>
                    <a:pt x="186" y="277"/>
                  </a:lnTo>
                  <a:lnTo>
                    <a:pt x="186" y="331"/>
                  </a:lnTo>
                  <a:lnTo>
                    <a:pt x="186" y="223"/>
                  </a:lnTo>
                  <a:lnTo>
                    <a:pt x="191" y="318"/>
                  </a:lnTo>
                  <a:lnTo>
                    <a:pt x="191" y="390"/>
                  </a:lnTo>
                  <a:lnTo>
                    <a:pt x="191" y="331"/>
                  </a:lnTo>
                  <a:lnTo>
                    <a:pt x="195" y="282"/>
                  </a:lnTo>
                  <a:lnTo>
                    <a:pt x="195" y="304"/>
                  </a:lnTo>
                  <a:lnTo>
                    <a:pt x="195" y="291"/>
                  </a:lnTo>
                  <a:lnTo>
                    <a:pt x="200" y="236"/>
                  </a:lnTo>
                  <a:lnTo>
                    <a:pt x="200" y="390"/>
                  </a:lnTo>
                  <a:lnTo>
                    <a:pt x="204" y="331"/>
                  </a:lnTo>
                  <a:lnTo>
                    <a:pt x="204" y="731"/>
                  </a:lnTo>
                  <a:lnTo>
                    <a:pt x="204" y="390"/>
                  </a:lnTo>
                  <a:lnTo>
                    <a:pt x="209" y="309"/>
                  </a:lnTo>
                  <a:lnTo>
                    <a:pt x="209" y="254"/>
                  </a:lnTo>
                  <a:lnTo>
                    <a:pt x="213" y="136"/>
                  </a:lnTo>
                  <a:lnTo>
                    <a:pt x="213" y="132"/>
                  </a:lnTo>
                  <a:lnTo>
                    <a:pt x="213" y="136"/>
                  </a:lnTo>
                  <a:lnTo>
                    <a:pt x="218" y="186"/>
                  </a:lnTo>
                  <a:lnTo>
                    <a:pt x="218" y="95"/>
                  </a:lnTo>
                  <a:lnTo>
                    <a:pt x="222" y="91"/>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8" name="Freeform 70"/>
            <p:cNvSpPr>
              <a:spLocks noChangeAspect="1"/>
            </p:cNvSpPr>
            <p:nvPr/>
          </p:nvSpPr>
          <p:spPr bwMode="auto">
            <a:xfrm>
              <a:off x="1227707" y="1606067"/>
              <a:ext cx="64167" cy="408163"/>
            </a:xfrm>
            <a:custGeom>
              <a:avLst/>
              <a:gdLst>
                <a:gd name="T0" fmla="*/ 3 w 214"/>
                <a:gd name="T1" fmla="*/ 13 h 912"/>
                <a:gd name="T2" fmla="*/ 6 w 214"/>
                <a:gd name="T3" fmla="*/ 43 h 912"/>
                <a:gd name="T4" fmla="*/ 8 w 214"/>
                <a:gd name="T5" fmla="*/ 46 h 912"/>
                <a:gd name="T6" fmla="*/ 11 w 214"/>
                <a:gd name="T7" fmla="*/ 56 h 912"/>
                <a:gd name="T8" fmla="*/ 14 w 214"/>
                <a:gd name="T9" fmla="*/ 281 h 912"/>
                <a:gd name="T10" fmla="*/ 19 w 214"/>
                <a:gd name="T11" fmla="*/ 16 h 912"/>
                <a:gd name="T12" fmla="*/ 22 w 214"/>
                <a:gd name="T13" fmla="*/ 48 h 912"/>
                <a:gd name="T14" fmla="*/ 24 w 214"/>
                <a:gd name="T15" fmla="*/ 147 h 912"/>
                <a:gd name="T16" fmla="*/ 27 w 214"/>
                <a:gd name="T17" fmla="*/ 356 h 912"/>
                <a:gd name="T18" fmla="*/ 30 w 214"/>
                <a:gd name="T19" fmla="*/ 142 h 912"/>
                <a:gd name="T20" fmla="*/ 33 w 214"/>
                <a:gd name="T21" fmla="*/ 373 h 912"/>
                <a:gd name="T22" fmla="*/ 35 w 214"/>
                <a:gd name="T23" fmla="*/ 193 h 912"/>
                <a:gd name="T24" fmla="*/ 38 w 214"/>
                <a:gd name="T25" fmla="*/ 61 h 912"/>
                <a:gd name="T26" fmla="*/ 41 w 214"/>
                <a:gd name="T27" fmla="*/ 102 h 912"/>
                <a:gd name="T28" fmla="*/ 43 w 214"/>
                <a:gd name="T29" fmla="*/ 96 h 912"/>
                <a:gd name="T30" fmla="*/ 46 w 214"/>
                <a:gd name="T31" fmla="*/ 128 h 912"/>
                <a:gd name="T32" fmla="*/ 49 w 214"/>
                <a:gd name="T33" fmla="*/ 93 h 912"/>
                <a:gd name="T34" fmla="*/ 54 w 214"/>
                <a:gd name="T35" fmla="*/ 40 h 912"/>
                <a:gd name="T36" fmla="*/ 57 w 214"/>
                <a:gd name="T37" fmla="*/ 239 h 912"/>
                <a:gd name="T38" fmla="*/ 59 w 214"/>
                <a:gd name="T39" fmla="*/ 287 h 912"/>
                <a:gd name="T40" fmla="*/ 62 w 214"/>
                <a:gd name="T41" fmla="*/ 59 h 912"/>
                <a:gd name="T42" fmla="*/ 65 w 214"/>
                <a:gd name="T43" fmla="*/ 48 h 912"/>
                <a:gd name="T44" fmla="*/ 68 w 214"/>
                <a:gd name="T45" fmla="*/ 40 h 912"/>
                <a:gd name="T46" fmla="*/ 70 w 214"/>
                <a:gd name="T47" fmla="*/ 394 h 912"/>
                <a:gd name="T48" fmla="*/ 73 w 214"/>
                <a:gd name="T49" fmla="*/ 402 h 912"/>
                <a:gd name="T50" fmla="*/ 76 w 214"/>
                <a:gd name="T51" fmla="*/ 421 h 912"/>
                <a:gd name="T52" fmla="*/ 78 w 214"/>
                <a:gd name="T53" fmla="*/ 394 h 912"/>
                <a:gd name="T54" fmla="*/ 81 w 214"/>
                <a:gd name="T55" fmla="*/ 402 h 912"/>
                <a:gd name="T56" fmla="*/ 87 w 214"/>
                <a:gd name="T57" fmla="*/ 415 h 912"/>
                <a:gd name="T58" fmla="*/ 89 w 214"/>
                <a:gd name="T59" fmla="*/ 418 h 912"/>
                <a:gd name="T60" fmla="*/ 92 w 214"/>
                <a:gd name="T61" fmla="*/ 408 h 912"/>
                <a:gd name="T62" fmla="*/ 94 w 214"/>
                <a:gd name="T63" fmla="*/ 429 h 912"/>
                <a:gd name="T64" fmla="*/ 97 w 214"/>
                <a:gd name="T65" fmla="*/ 410 h 912"/>
                <a:gd name="T66" fmla="*/ 103 w 214"/>
                <a:gd name="T67" fmla="*/ 405 h 912"/>
                <a:gd name="T68" fmla="*/ 105 w 214"/>
                <a:gd name="T69" fmla="*/ 405 h 912"/>
                <a:gd name="T70" fmla="*/ 108 w 214"/>
                <a:gd name="T71" fmla="*/ 384 h 912"/>
                <a:gd name="T72" fmla="*/ 111 w 214"/>
                <a:gd name="T73" fmla="*/ 386 h 912"/>
                <a:gd name="T74" fmla="*/ 113 w 214"/>
                <a:gd name="T75" fmla="*/ 418 h 912"/>
                <a:gd name="T76" fmla="*/ 116 w 214"/>
                <a:gd name="T77" fmla="*/ 429 h 912"/>
                <a:gd name="T78" fmla="*/ 119 w 214"/>
                <a:gd name="T79" fmla="*/ 402 h 912"/>
                <a:gd name="T80" fmla="*/ 124 w 214"/>
                <a:gd name="T81" fmla="*/ 410 h 912"/>
                <a:gd name="T82" fmla="*/ 127 w 214"/>
                <a:gd name="T83" fmla="*/ 415 h 9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912"/>
                <a:gd name="T128" fmla="*/ 214 w 214"/>
                <a:gd name="T129" fmla="*/ 912 h 9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912">
                  <a:moveTo>
                    <a:pt x="0" y="36"/>
                  </a:moveTo>
                  <a:lnTo>
                    <a:pt x="0" y="49"/>
                  </a:lnTo>
                  <a:lnTo>
                    <a:pt x="5" y="22"/>
                  </a:lnTo>
                  <a:lnTo>
                    <a:pt x="5" y="59"/>
                  </a:lnTo>
                  <a:lnTo>
                    <a:pt x="10" y="49"/>
                  </a:lnTo>
                  <a:lnTo>
                    <a:pt x="10" y="72"/>
                  </a:lnTo>
                  <a:lnTo>
                    <a:pt x="10" y="59"/>
                  </a:lnTo>
                  <a:lnTo>
                    <a:pt x="14" y="31"/>
                  </a:lnTo>
                  <a:lnTo>
                    <a:pt x="14" y="77"/>
                  </a:lnTo>
                  <a:lnTo>
                    <a:pt x="14" y="59"/>
                  </a:lnTo>
                  <a:lnTo>
                    <a:pt x="19" y="22"/>
                  </a:lnTo>
                  <a:lnTo>
                    <a:pt x="19" y="95"/>
                  </a:lnTo>
                  <a:lnTo>
                    <a:pt x="23" y="77"/>
                  </a:lnTo>
                  <a:lnTo>
                    <a:pt x="23" y="603"/>
                  </a:lnTo>
                  <a:lnTo>
                    <a:pt x="23" y="476"/>
                  </a:lnTo>
                  <a:lnTo>
                    <a:pt x="28" y="9"/>
                  </a:lnTo>
                  <a:lnTo>
                    <a:pt x="28" y="63"/>
                  </a:lnTo>
                  <a:lnTo>
                    <a:pt x="32" y="27"/>
                  </a:lnTo>
                  <a:lnTo>
                    <a:pt x="32" y="0"/>
                  </a:lnTo>
                  <a:lnTo>
                    <a:pt x="32" y="90"/>
                  </a:lnTo>
                  <a:lnTo>
                    <a:pt x="37" y="81"/>
                  </a:lnTo>
                  <a:lnTo>
                    <a:pt x="37" y="4"/>
                  </a:lnTo>
                  <a:lnTo>
                    <a:pt x="37" y="95"/>
                  </a:lnTo>
                  <a:lnTo>
                    <a:pt x="41" y="249"/>
                  </a:lnTo>
                  <a:lnTo>
                    <a:pt x="41" y="77"/>
                  </a:lnTo>
                  <a:lnTo>
                    <a:pt x="46" y="90"/>
                  </a:lnTo>
                  <a:lnTo>
                    <a:pt x="46" y="603"/>
                  </a:lnTo>
                  <a:lnTo>
                    <a:pt x="50" y="249"/>
                  </a:lnTo>
                  <a:lnTo>
                    <a:pt x="50" y="431"/>
                  </a:lnTo>
                  <a:lnTo>
                    <a:pt x="50" y="240"/>
                  </a:lnTo>
                  <a:lnTo>
                    <a:pt x="55" y="408"/>
                  </a:lnTo>
                  <a:lnTo>
                    <a:pt x="55" y="267"/>
                  </a:lnTo>
                  <a:lnTo>
                    <a:pt x="55" y="631"/>
                  </a:lnTo>
                  <a:lnTo>
                    <a:pt x="59" y="345"/>
                  </a:lnTo>
                  <a:lnTo>
                    <a:pt x="59" y="276"/>
                  </a:lnTo>
                  <a:lnTo>
                    <a:pt x="59" y="326"/>
                  </a:lnTo>
                  <a:lnTo>
                    <a:pt x="64" y="109"/>
                  </a:lnTo>
                  <a:lnTo>
                    <a:pt x="64" y="195"/>
                  </a:lnTo>
                  <a:lnTo>
                    <a:pt x="64" y="104"/>
                  </a:lnTo>
                  <a:lnTo>
                    <a:pt x="69" y="190"/>
                  </a:lnTo>
                  <a:lnTo>
                    <a:pt x="69" y="149"/>
                  </a:lnTo>
                  <a:lnTo>
                    <a:pt x="69" y="172"/>
                  </a:lnTo>
                  <a:lnTo>
                    <a:pt x="73" y="190"/>
                  </a:lnTo>
                  <a:lnTo>
                    <a:pt x="73" y="213"/>
                  </a:lnTo>
                  <a:lnTo>
                    <a:pt x="73" y="163"/>
                  </a:lnTo>
                  <a:lnTo>
                    <a:pt x="73" y="168"/>
                  </a:lnTo>
                  <a:lnTo>
                    <a:pt x="78" y="181"/>
                  </a:lnTo>
                  <a:lnTo>
                    <a:pt x="78" y="217"/>
                  </a:lnTo>
                  <a:lnTo>
                    <a:pt x="82" y="163"/>
                  </a:lnTo>
                  <a:lnTo>
                    <a:pt x="82" y="154"/>
                  </a:lnTo>
                  <a:lnTo>
                    <a:pt x="82" y="158"/>
                  </a:lnTo>
                  <a:lnTo>
                    <a:pt x="87" y="131"/>
                  </a:lnTo>
                  <a:lnTo>
                    <a:pt x="87" y="186"/>
                  </a:lnTo>
                  <a:lnTo>
                    <a:pt x="91" y="68"/>
                  </a:lnTo>
                  <a:lnTo>
                    <a:pt x="91" y="299"/>
                  </a:lnTo>
                  <a:lnTo>
                    <a:pt x="91" y="286"/>
                  </a:lnTo>
                  <a:lnTo>
                    <a:pt x="96" y="404"/>
                  </a:lnTo>
                  <a:lnTo>
                    <a:pt x="96" y="912"/>
                  </a:lnTo>
                  <a:lnTo>
                    <a:pt x="96" y="95"/>
                  </a:lnTo>
                  <a:lnTo>
                    <a:pt x="100" y="485"/>
                  </a:lnTo>
                  <a:lnTo>
                    <a:pt x="100" y="54"/>
                  </a:lnTo>
                  <a:lnTo>
                    <a:pt x="100" y="113"/>
                  </a:lnTo>
                  <a:lnTo>
                    <a:pt x="105" y="99"/>
                  </a:lnTo>
                  <a:lnTo>
                    <a:pt x="105" y="40"/>
                  </a:lnTo>
                  <a:lnTo>
                    <a:pt x="109" y="63"/>
                  </a:lnTo>
                  <a:lnTo>
                    <a:pt x="109" y="81"/>
                  </a:lnTo>
                  <a:lnTo>
                    <a:pt x="109" y="31"/>
                  </a:lnTo>
                  <a:lnTo>
                    <a:pt x="114" y="81"/>
                  </a:lnTo>
                  <a:lnTo>
                    <a:pt x="114" y="68"/>
                  </a:lnTo>
                  <a:lnTo>
                    <a:pt x="114" y="99"/>
                  </a:lnTo>
                  <a:lnTo>
                    <a:pt x="118" y="771"/>
                  </a:lnTo>
                  <a:lnTo>
                    <a:pt x="118" y="667"/>
                  </a:lnTo>
                  <a:lnTo>
                    <a:pt x="118" y="690"/>
                  </a:lnTo>
                  <a:lnTo>
                    <a:pt x="123" y="685"/>
                  </a:lnTo>
                  <a:lnTo>
                    <a:pt x="123" y="680"/>
                  </a:lnTo>
                  <a:lnTo>
                    <a:pt x="123" y="712"/>
                  </a:lnTo>
                  <a:lnTo>
                    <a:pt x="128" y="717"/>
                  </a:lnTo>
                  <a:lnTo>
                    <a:pt x="128" y="712"/>
                  </a:lnTo>
                  <a:lnTo>
                    <a:pt x="128" y="717"/>
                  </a:lnTo>
                  <a:lnTo>
                    <a:pt x="132" y="690"/>
                  </a:lnTo>
                  <a:lnTo>
                    <a:pt x="132" y="667"/>
                  </a:lnTo>
                  <a:lnTo>
                    <a:pt x="137" y="680"/>
                  </a:lnTo>
                  <a:lnTo>
                    <a:pt x="137" y="676"/>
                  </a:lnTo>
                  <a:lnTo>
                    <a:pt x="137" y="680"/>
                  </a:lnTo>
                  <a:lnTo>
                    <a:pt x="141" y="676"/>
                  </a:lnTo>
                  <a:lnTo>
                    <a:pt x="141" y="703"/>
                  </a:lnTo>
                  <a:lnTo>
                    <a:pt x="146" y="703"/>
                  </a:lnTo>
                  <a:lnTo>
                    <a:pt x="146" y="621"/>
                  </a:lnTo>
                  <a:lnTo>
                    <a:pt x="146" y="685"/>
                  </a:lnTo>
                  <a:lnTo>
                    <a:pt x="150" y="708"/>
                  </a:lnTo>
                  <a:lnTo>
                    <a:pt x="150" y="653"/>
                  </a:lnTo>
                  <a:lnTo>
                    <a:pt x="155" y="671"/>
                  </a:lnTo>
                  <a:lnTo>
                    <a:pt x="155" y="690"/>
                  </a:lnTo>
                  <a:lnTo>
                    <a:pt x="155" y="685"/>
                  </a:lnTo>
                  <a:lnTo>
                    <a:pt x="159" y="680"/>
                  </a:lnTo>
                  <a:lnTo>
                    <a:pt x="159" y="726"/>
                  </a:lnTo>
                  <a:lnTo>
                    <a:pt x="164" y="712"/>
                  </a:lnTo>
                  <a:lnTo>
                    <a:pt x="164" y="717"/>
                  </a:lnTo>
                  <a:lnTo>
                    <a:pt x="164" y="694"/>
                  </a:lnTo>
                  <a:lnTo>
                    <a:pt x="168" y="680"/>
                  </a:lnTo>
                  <a:lnTo>
                    <a:pt x="168" y="676"/>
                  </a:lnTo>
                  <a:lnTo>
                    <a:pt x="173" y="685"/>
                  </a:lnTo>
                  <a:lnTo>
                    <a:pt x="173" y="690"/>
                  </a:lnTo>
                  <a:lnTo>
                    <a:pt x="173" y="685"/>
                  </a:lnTo>
                  <a:lnTo>
                    <a:pt x="177" y="685"/>
                  </a:lnTo>
                  <a:lnTo>
                    <a:pt x="177" y="712"/>
                  </a:lnTo>
                  <a:lnTo>
                    <a:pt x="182" y="662"/>
                  </a:lnTo>
                  <a:lnTo>
                    <a:pt x="182" y="649"/>
                  </a:lnTo>
                  <a:lnTo>
                    <a:pt x="182" y="703"/>
                  </a:lnTo>
                  <a:lnTo>
                    <a:pt x="187" y="671"/>
                  </a:lnTo>
                  <a:lnTo>
                    <a:pt x="187" y="653"/>
                  </a:lnTo>
                  <a:lnTo>
                    <a:pt x="187" y="667"/>
                  </a:lnTo>
                  <a:lnTo>
                    <a:pt x="191" y="676"/>
                  </a:lnTo>
                  <a:lnTo>
                    <a:pt x="191" y="708"/>
                  </a:lnTo>
                  <a:lnTo>
                    <a:pt x="191" y="680"/>
                  </a:lnTo>
                  <a:lnTo>
                    <a:pt x="196" y="685"/>
                  </a:lnTo>
                  <a:lnTo>
                    <a:pt x="196" y="726"/>
                  </a:lnTo>
                  <a:lnTo>
                    <a:pt x="196" y="708"/>
                  </a:lnTo>
                  <a:lnTo>
                    <a:pt x="200" y="717"/>
                  </a:lnTo>
                  <a:lnTo>
                    <a:pt x="200" y="680"/>
                  </a:lnTo>
                  <a:lnTo>
                    <a:pt x="205" y="671"/>
                  </a:lnTo>
                  <a:lnTo>
                    <a:pt x="205" y="680"/>
                  </a:lnTo>
                  <a:lnTo>
                    <a:pt x="209" y="694"/>
                  </a:lnTo>
                  <a:lnTo>
                    <a:pt x="209" y="690"/>
                  </a:lnTo>
                  <a:lnTo>
                    <a:pt x="209" y="694"/>
                  </a:lnTo>
                  <a:lnTo>
                    <a:pt x="214" y="703"/>
                  </a:lnTo>
                  <a:lnTo>
                    <a:pt x="214" y="712"/>
                  </a:lnTo>
                  <a:lnTo>
                    <a:pt x="214" y="680"/>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89" name="Freeform 71"/>
            <p:cNvSpPr>
              <a:spLocks noChangeAspect="1"/>
            </p:cNvSpPr>
            <p:nvPr/>
          </p:nvSpPr>
          <p:spPr bwMode="auto">
            <a:xfrm>
              <a:off x="1291873" y="1835517"/>
              <a:ext cx="71746" cy="211275"/>
            </a:xfrm>
            <a:custGeom>
              <a:avLst/>
              <a:gdLst>
                <a:gd name="T0" fmla="*/ 2 w 236"/>
                <a:gd name="T1" fmla="*/ 126 h 472"/>
                <a:gd name="T2" fmla="*/ 5 w 236"/>
                <a:gd name="T3" fmla="*/ 86 h 472"/>
                <a:gd name="T4" fmla="*/ 8 w 236"/>
                <a:gd name="T5" fmla="*/ 99 h 472"/>
                <a:gd name="T6" fmla="*/ 11 w 236"/>
                <a:gd name="T7" fmla="*/ 118 h 472"/>
                <a:gd name="T8" fmla="*/ 16 w 236"/>
                <a:gd name="T9" fmla="*/ 93 h 472"/>
                <a:gd name="T10" fmla="*/ 19 w 236"/>
                <a:gd name="T11" fmla="*/ 107 h 472"/>
                <a:gd name="T12" fmla="*/ 25 w 236"/>
                <a:gd name="T13" fmla="*/ 107 h 472"/>
                <a:gd name="T14" fmla="*/ 27 w 236"/>
                <a:gd name="T15" fmla="*/ 0 h 472"/>
                <a:gd name="T16" fmla="*/ 30 w 236"/>
                <a:gd name="T17" fmla="*/ 131 h 472"/>
                <a:gd name="T18" fmla="*/ 32 w 236"/>
                <a:gd name="T19" fmla="*/ 131 h 472"/>
                <a:gd name="T20" fmla="*/ 36 w 236"/>
                <a:gd name="T21" fmla="*/ 126 h 472"/>
                <a:gd name="T22" fmla="*/ 41 w 236"/>
                <a:gd name="T23" fmla="*/ 134 h 472"/>
                <a:gd name="T24" fmla="*/ 43 w 236"/>
                <a:gd name="T25" fmla="*/ 134 h 472"/>
                <a:gd name="T26" fmla="*/ 46 w 236"/>
                <a:gd name="T27" fmla="*/ 137 h 472"/>
                <a:gd name="T28" fmla="*/ 49 w 236"/>
                <a:gd name="T29" fmla="*/ 126 h 472"/>
                <a:gd name="T30" fmla="*/ 55 w 236"/>
                <a:gd name="T31" fmla="*/ 121 h 472"/>
                <a:gd name="T32" fmla="*/ 57 w 236"/>
                <a:gd name="T33" fmla="*/ 131 h 472"/>
                <a:gd name="T34" fmla="*/ 60 w 236"/>
                <a:gd name="T35" fmla="*/ 126 h 472"/>
                <a:gd name="T36" fmla="*/ 63 w 236"/>
                <a:gd name="T37" fmla="*/ 131 h 472"/>
                <a:gd name="T38" fmla="*/ 66 w 236"/>
                <a:gd name="T39" fmla="*/ 126 h 472"/>
                <a:gd name="T40" fmla="*/ 71 w 236"/>
                <a:gd name="T41" fmla="*/ 121 h 472"/>
                <a:gd name="T42" fmla="*/ 73 w 236"/>
                <a:gd name="T43" fmla="*/ 46 h 472"/>
                <a:gd name="T44" fmla="*/ 76 w 236"/>
                <a:gd name="T45" fmla="*/ 35 h 472"/>
                <a:gd name="T46" fmla="*/ 79 w 236"/>
                <a:gd name="T47" fmla="*/ 67 h 472"/>
                <a:gd name="T48" fmla="*/ 82 w 236"/>
                <a:gd name="T49" fmla="*/ 37 h 472"/>
                <a:gd name="T50" fmla="*/ 84 w 236"/>
                <a:gd name="T51" fmla="*/ 61 h 472"/>
                <a:gd name="T52" fmla="*/ 87 w 236"/>
                <a:gd name="T53" fmla="*/ 70 h 472"/>
                <a:gd name="T54" fmla="*/ 93 w 236"/>
                <a:gd name="T55" fmla="*/ 279 h 472"/>
                <a:gd name="T56" fmla="*/ 96 w 236"/>
                <a:gd name="T57" fmla="*/ 222 h 472"/>
                <a:gd name="T58" fmla="*/ 98 w 236"/>
                <a:gd name="T59" fmla="*/ 217 h 472"/>
                <a:gd name="T60" fmla="*/ 101 w 236"/>
                <a:gd name="T61" fmla="*/ 220 h 472"/>
                <a:gd name="T62" fmla="*/ 107 w 236"/>
                <a:gd name="T63" fmla="*/ 206 h 472"/>
                <a:gd name="T64" fmla="*/ 109 w 236"/>
                <a:gd name="T65" fmla="*/ 225 h 472"/>
                <a:gd name="T66" fmla="*/ 112 w 236"/>
                <a:gd name="T67" fmla="*/ 220 h 472"/>
                <a:gd name="T68" fmla="*/ 114 w 236"/>
                <a:gd name="T69" fmla="*/ 215 h 472"/>
                <a:gd name="T70" fmla="*/ 120 w 236"/>
                <a:gd name="T71" fmla="*/ 217 h 472"/>
                <a:gd name="T72" fmla="*/ 123 w 236"/>
                <a:gd name="T73" fmla="*/ 225 h 472"/>
                <a:gd name="T74" fmla="*/ 126 w 236"/>
                <a:gd name="T75" fmla="*/ 220 h 472"/>
                <a:gd name="T76" fmla="*/ 128 w 236"/>
                <a:gd name="T77" fmla="*/ 222 h 472"/>
                <a:gd name="T78" fmla="*/ 134 w 236"/>
                <a:gd name="T79" fmla="*/ 215 h 472"/>
                <a:gd name="T80" fmla="*/ 137 w 236"/>
                <a:gd name="T81" fmla="*/ 222 h 472"/>
                <a:gd name="T82" fmla="*/ 139 w 236"/>
                <a:gd name="T83" fmla="*/ 220 h 4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6"/>
                <a:gd name="T127" fmla="*/ 0 h 472"/>
                <a:gd name="T128" fmla="*/ 236 w 236"/>
                <a:gd name="T129" fmla="*/ 472 h 4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6" h="472">
                  <a:moveTo>
                    <a:pt x="0" y="167"/>
                  </a:moveTo>
                  <a:lnTo>
                    <a:pt x="4" y="127"/>
                  </a:lnTo>
                  <a:lnTo>
                    <a:pt x="4" y="213"/>
                  </a:lnTo>
                  <a:lnTo>
                    <a:pt x="4" y="158"/>
                  </a:lnTo>
                  <a:lnTo>
                    <a:pt x="9" y="154"/>
                  </a:lnTo>
                  <a:lnTo>
                    <a:pt x="9" y="145"/>
                  </a:lnTo>
                  <a:lnTo>
                    <a:pt x="9" y="167"/>
                  </a:lnTo>
                  <a:lnTo>
                    <a:pt x="13" y="186"/>
                  </a:lnTo>
                  <a:lnTo>
                    <a:pt x="13" y="167"/>
                  </a:lnTo>
                  <a:lnTo>
                    <a:pt x="13" y="172"/>
                  </a:lnTo>
                  <a:lnTo>
                    <a:pt x="18" y="204"/>
                  </a:lnTo>
                  <a:lnTo>
                    <a:pt x="18" y="199"/>
                  </a:lnTo>
                  <a:lnTo>
                    <a:pt x="22" y="195"/>
                  </a:lnTo>
                  <a:lnTo>
                    <a:pt x="22" y="149"/>
                  </a:lnTo>
                  <a:lnTo>
                    <a:pt x="27" y="158"/>
                  </a:lnTo>
                  <a:lnTo>
                    <a:pt x="27" y="163"/>
                  </a:lnTo>
                  <a:lnTo>
                    <a:pt x="32" y="167"/>
                  </a:lnTo>
                  <a:lnTo>
                    <a:pt x="32" y="181"/>
                  </a:lnTo>
                  <a:lnTo>
                    <a:pt x="36" y="190"/>
                  </a:lnTo>
                  <a:lnTo>
                    <a:pt x="36" y="113"/>
                  </a:lnTo>
                  <a:lnTo>
                    <a:pt x="41" y="181"/>
                  </a:lnTo>
                  <a:lnTo>
                    <a:pt x="41" y="149"/>
                  </a:lnTo>
                  <a:lnTo>
                    <a:pt x="45" y="90"/>
                  </a:lnTo>
                  <a:lnTo>
                    <a:pt x="45" y="0"/>
                  </a:lnTo>
                  <a:lnTo>
                    <a:pt x="45" y="249"/>
                  </a:lnTo>
                  <a:lnTo>
                    <a:pt x="50" y="222"/>
                  </a:lnTo>
                  <a:lnTo>
                    <a:pt x="50" y="213"/>
                  </a:lnTo>
                  <a:lnTo>
                    <a:pt x="54" y="208"/>
                  </a:lnTo>
                  <a:lnTo>
                    <a:pt x="54" y="222"/>
                  </a:lnTo>
                  <a:lnTo>
                    <a:pt x="59" y="226"/>
                  </a:lnTo>
                  <a:lnTo>
                    <a:pt x="59" y="204"/>
                  </a:lnTo>
                  <a:lnTo>
                    <a:pt x="59" y="213"/>
                  </a:lnTo>
                  <a:lnTo>
                    <a:pt x="63" y="236"/>
                  </a:lnTo>
                  <a:lnTo>
                    <a:pt x="63" y="213"/>
                  </a:lnTo>
                  <a:lnTo>
                    <a:pt x="68" y="226"/>
                  </a:lnTo>
                  <a:lnTo>
                    <a:pt x="68" y="222"/>
                  </a:lnTo>
                  <a:lnTo>
                    <a:pt x="68" y="226"/>
                  </a:lnTo>
                  <a:lnTo>
                    <a:pt x="72" y="226"/>
                  </a:lnTo>
                  <a:lnTo>
                    <a:pt x="72" y="217"/>
                  </a:lnTo>
                  <a:lnTo>
                    <a:pt x="72" y="231"/>
                  </a:lnTo>
                  <a:lnTo>
                    <a:pt x="77" y="231"/>
                  </a:lnTo>
                  <a:lnTo>
                    <a:pt x="77" y="222"/>
                  </a:lnTo>
                  <a:lnTo>
                    <a:pt x="81" y="217"/>
                  </a:lnTo>
                  <a:lnTo>
                    <a:pt x="81" y="213"/>
                  </a:lnTo>
                  <a:lnTo>
                    <a:pt x="81" y="217"/>
                  </a:lnTo>
                  <a:lnTo>
                    <a:pt x="86" y="217"/>
                  </a:lnTo>
                  <a:lnTo>
                    <a:pt x="91" y="204"/>
                  </a:lnTo>
                  <a:lnTo>
                    <a:pt x="91" y="222"/>
                  </a:lnTo>
                  <a:lnTo>
                    <a:pt x="91" y="217"/>
                  </a:lnTo>
                  <a:lnTo>
                    <a:pt x="95" y="222"/>
                  </a:lnTo>
                  <a:lnTo>
                    <a:pt x="95" y="213"/>
                  </a:lnTo>
                  <a:lnTo>
                    <a:pt x="100" y="222"/>
                  </a:lnTo>
                  <a:lnTo>
                    <a:pt x="100" y="213"/>
                  </a:lnTo>
                  <a:lnTo>
                    <a:pt x="100" y="222"/>
                  </a:lnTo>
                  <a:lnTo>
                    <a:pt x="104" y="226"/>
                  </a:lnTo>
                  <a:lnTo>
                    <a:pt x="104" y="222"/>
                  </a:lnTo>
                  <a:lnTo>
                    <a:pt x="104" y="231"/>
                  </a:lnTo>
                  <a:lnTo>
                    <a:pt x="109" y="236"/>
                  </a:lnTo>
                  <a:lnTo>
                    <a:pt x="109" y="213"/>
                  </a:lnTo>
                  <a:lnTo>
                    <a:pt x="113" y="217"/>
                  </a:lnTo>
                  <a:lnTo>
                    <a:pt x="113" y="208"/>
                  </a:lnTo>
                  <a:lnTo>
                    <a:pt x="118" y="204"/>
                  </a:lnTo>
                  <a:lnTo>
                    <a:pt x="118" y="226"/>
                  </a:lnTo>
                  <a:lnTo>
                    <a:pt x="122" y="149"/>
                  </a:lnTo>
                  <a:lnTo>
                    <a:pt x="122" y="77"/>
                  </a:lnTo>
                  <a:lnTo>
                    <a:pt x="122" y="95"/>
                  </a:lnTo>
                  <a:lnTo>
                    <a:pt x="127" y="113"/>
                  </a:lnTo>
                  <a:lnTo>
                    <a:pt x="127" y="59"/>
                  </a:lnTo>
                  <a:lnTo>
                    <a:pt x="127" y="118"/>
                  </a:lnTo>
                  <a:lnTo>
                    <a:pt x="131" y="54"/>
                  </a:lnTo>
                  <a:lnTo>
                    <a:pt x="131" y="113"/>
                  </a:lnTo>
                  <a:lnTo>
                    <a:pt x="136" y="59"/>
                  </a:lnTo>
                  <a:lnTo>
                    <a:pt x="136" y="122"/>
                  </a:lnTo>
                  <a:lnTo>
                    <a:pt x="136" y="63"/>
                  </a:lnTo>
                  <a:lnTo>
                    <a:pt x="140" y="113"/>
                  </a:lnTo>
                  <a:lnTo>
                    <a:pt x="140" y="77"/>
                  </a:lnTo>
                  <a:lnTo>
                    <a:pt x="140" y="104"/>
                  </a:lnTo>
                  <a:lnTo>
                    <a:pt x="145" y="118"/>
                  </a:lnTo>
                  <a:lnTo>
                    <a:pt x="145" y="59"/>
                  </a:lnTo>
                  <a:lnTo>
                    <a:pt x="145" y="118"/>
                  </a:lnTo>
                  <a:lnTo>
                    <a:pt x="150" y="59"/>
                  </a:lnTo>
                  <a:lnTo>
                    <a:pt x="150" y="213"/>
                  </a:lnTo>
                  <a:lnTo>
                    <a:pt x="154" y="472"/>
                  </a:lnTo>
                  <a:lnTo>
                    <a:pt x="154" y="358"/>
                  </a:lnTo>
                  <a:lnTo>
                    <a:pt x="159" y="363"/>
                  </a:lnTo>
                  <a:lnTo>
                    <a:pt x="159" y="376"/>
                  </a:lnTo>
                  <a:lnTo>
                    <a:pt x="163" y="367"/>
                  </a:lnTo>
                  <a:lnTo>
                    <a:pt x="163" y="376"/>
                  </a:lnTo>
                  <a:lnTo>
                    <a:pt x="163" y="367"/>
                  </a:lnTo>
                  <a:lnTo>
                    <a:pt x="168" y="372"/>
                  </a:lnTo>
                  <a:lnTo>
                    <a:pt x="168" y="363"/>
                  </a:lnTo>
                  <a:lnTo>
                    <a:pt x="168" y="372"/>
                  </a:lnTo>
                  <a:lnTo>
                    <a:pt x="172" y="367"/>
                  </a:lnTo>
                  <a:lnTo>
                    <a:pt x="172" y="354"/>
                  </a:lnTo>
                  <a:lnTo>
                    <a:pt x="177" y="349"/>
                  </a:lnTo>
                  <a:lnTo>
                    <a:pt x="177" y="381"/>
                  </a:lnTo>
                  <a:lnTo>
                    <a:pt x="181" y="372"/>
                  </a:lnTo>
                  <a:lnTo>
                    <a:pt x="181" y="381"/>
                  </a:lnTo>
                  <a:lnTo>
                    <a:pt x="181" y="372"/>
                  </a:lnTo>
                  <a:lnTo>
                    <a:pt x="186" y="381"/>
                  </a:lnTo>
                  <a:lnTo>
                    <a:pt x="186" y="372"/>
                  </a:lnTo>
                  <a:lnTo>
                    <a:pt x="186" y="376"/>
                  </a:lnTo>
                  <a:lnTo>
                    <a:pt x="190" y="372"/>
                  </a:lnTo>
                  <a:lnTo>
                    <a:pt x="190" y="363"/>
                  </a:lnTo>
                  <a:lnTo>
                    <a:pt x="195" y="367"/>
                  </a:lnTo>
                  <a:lnTo>
                    <a:pt x="195" y="376"/>
                  </a:lnTo>
                  <a:lnTo>
                    <a:pt x="199" y="367"/>
                  </a:lnTo>
                  <a:lnTo>
                    <a:pt x="199" y="413"/>
                  </a:lnTo>
                  <a:lnTo>
                    <a:pt x="204" y="372"/>
                  </a:lnTo>
                  <a:lnTo>
                    <a:pt x="204" y="381"/>
                  </a:lnTo>
                  <a:lnTo>
                    <a:pt x="209" y="376"/>
                  </a:lnTo>
                  <a:lnTo>
                    <a:pt x="209" y="385"/>
                  </a:lnTo>
                  <a:lnTo>
                    <a:pt x="209" y="372"/>
                  </a:lnTo>
                  <a:lnTo>
                    <a:pt x="213" y="381"/>
                  </a:lnTo>
                  <a:lnTo>
                    <a:pt x="213" y="372"/>
                  </a:lnTo>
                  <a:lnTo>
                    <a:pt x="213" y="376"/>
                  </a:lnTo>
                  <a:lnTo>
                    <a:pt x="218" y="372"/>
                  </a:lnTo>
                  <a:lnTo>
                    <a:pt x="218" y="358"/>
                  </a:lnTo>
                  <a:lnTo>
                    <a:pt x="222" y="363"/>
                  </a:lnTo>
                  <a:lnTo>
                    <a:pt x="222" y="376"/>
                  </a:lnTo>
                  <a:lnTo>
                    <a:pt x="227" y="381"/>
                  </a:lnTo>
                  <a:lnTo>
                    <a:pt x="227" y="376"/>
                  </a:lnTo>
                  <a:lnTo>
                    <a:pt x="231" y="367"/>
                  </a:lnTo>
                  <a:lnTo>
                    <a:pt x="231" y="376"/>
                  </a:lnTo>
                  <a:lnTo>
                    <a:pt x="231" y="372"/>
                  </a:lnTo>
                  <a:lnTo>
                    <a:pt x="236" y="367"/>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0" name="Freeform 72"/>
            <p:cNvSpPr>
              <a:spLocks noChangeAspect="1"/>
            </p:cNvSpPr>
            <p:nvPr/>
          </p:nvSpPr>
          <p:spPr bwMode="auto">
            <a:xfrm>
              <a:off x="1363619" y="1995299"/>
              <a:ext cx="75282" cy="477831"/>
            </a:xfrm>
            <a:custGeom>
              <a:avLst/>
              <a:gdLst>
                <a:gd name="T0" fmla="*/ 2 w 249"/>
                <a:gd name="T1" fmla="*/ 8 h 1067"/>
                <a:gd name="T2" fmla="*/ 5 w 249"/>
                <a:gd name="T3" fmla="*/ 14 h 1067"/>
                <a:gd name="T4" fmla="*/ 8 w 249"/>
                <a:gd name="T5" fmla="*/ 14 h 1067"/>
                <a:gd name="T6" fmla="*/ 11 w 249"/>
                <a:gd name="T7" fmla="*/ 8 h 1067"/>
                <a:gd name="T8" fmla="*/ 14 w 249"/>
                <a:gd name="T9" fmla="*/ 5 h 1067"/>
                <a:gd name="T10" fmla="*/ 16 w 249"/>
                <a:gd name="T11" fmla="*/ 8 h 1067"/>
                <a:gd name="T12" fmla="*/ 19 w 249"/>
                <a:gd name="T13" fmla="*/ 3 h 1067"/>
                <a:gd name="T14" fmla="*/ 27 w 249"/>
                <a:gd name="T15" fmla="*/ 3 h 1067"/>
                <a:gd name="T16" fmla="*/ 32 w 249"/>
                <a:gd name="T17" fmla="*/ 3 h 1067"/>
                <a:gd name="T18" fmla="*/ 35 w 249"/>
                <a:gd name="T19" fmla="*/ 16 h 1067"/>
                <a:gd name="T20" fmla="*/ 38 w 249"/>
                <a:gd name="T21" fmla="*/ 14 h 1067"/>
                <a:gd name="T22" fmla="*/ 41 w 249"/>
                <a:gd name="T23" fmla="*/ 16 h 1067"/>
                <a:gd name="T24" fmla="*/ 46 w 249"/>
                <a:gd name="T25" fmla="*/ 14 h 1067"/>
                <a:gd name="T26" fmla="*/ 51 w 249"/>
                <a:gd name="T27" fmla="*/ 8 h 1067"/>
                <a:gd name="T28" fmla="*/ 57 w 249"/>
                <a:gd name="T29" fmla="*/ 16 h 1067"/>
                <a:gd name="T30" fmla="*/ 62 w 249"/>
                <a:gd name="T31" fmla="*/ 16 h 1067"/>
                <a:gd name="T32" fmla="*/ 65 w 249"/>
                <a:gd name="T33" fmla="*/ 16 h 1067"/>
                <a:gd name="T34" fmla="*/ 68 w 249"/>
                <a:gd name="T35" fmla="*/ 16 h 1067"/>
                <a:gd name="T36" fmla="*/ 76 w 249"/>
                <a:gd name="T37" fmla="*/ 14 h 1067"/>
                <a:gd name="T38" fmla="*/ 81 w 249"/>
                <a:gd name="T39" fmla="*/ 413 h 1067"/>
                <a:gd name="T40" fmla="*/ 84 w 249"/>
                <a:gd name="T41" fmla="*/ 223 h 1067"/>
                <a:gd name="T42" fmla="*/ 87 w 249"/>
                <a:gd name="T43" fmla="*/ 266 h 1067"/>
                <a:gd name="T44" fmla="*/ 90 w 249"/>
                <a:gd name="T45" fmla="*/ 263 h 1067"/>
                <a:gd name="T46" fmla="*/ 92 w 249"/>
                <a:gd name="T47" fmla="*/ 253 h 1067"/>
                <a:gd name="T48" fmla="*/ 95 w 249"/>
                <a:gd name="T49" fmla="*/ 290 h 1067"/>
                <a:gd name="T50" fmla="*/ 98 w 249"/>
                <a:gd name="T51" fmla="*/ 150 h 1067"/>
                <a:gd name="T52" fmla="*/ 101 w 249"/>
                <a:gd name="T53" fmla="*/ 150 h 1067"/>
                <a:gd name="T54" fmla="*/ 106 w 249"/>
                <a:gd name="T55" fmla="*/ 190 h 1067"/>
                <a:gd name="T56" fmla="*/ 108 w 249"/>
                <a:gd name="T57" fmla="*/ 209 h 1067"/>
                <a:gd name="T58" fmla="*/ 111 w 249"/>
                <a:gd name="T59" fmla="*/ 408 h 1067"/>
                <a:gd name="T60" fmla="*/ 114 w 249"/>
                <a:gd name="T61" fmla="*/ 381 h 1067"/>
                <a:gd name="T62" fmla="*/ 117 w 249"/>
                <a:gd name="T63" fmla="*/ 293 h 1067"/>
                <a:gd name="T64" fmla="*/ 122 w 249"/>
                <a:gd name="T65" fmla="*/ 384 h 1067"/>
                <a:gd name="T66" fmla="*/ 125 w 249"/>
                <a:gd name="T67" fmla="*/ 381 h 1067"/>
                <a:gd name="T68" fmla="*/ 127 w 249"/>
                <a:gd name="T69" fmla="*/ 392 h 1067"/>
                <a:gd name="T70" fmla="*/ 130 w 249"/>
                <a:gd name="T71" fmla="*/ 378 h 1067"/>
                <a:gd name="T72" fmla="*/ 133 w 249"/>
                <a:gd name="T73" fmla="*/ 373 h 1067"/>
                <a:gd name="T74" fmla="*/ 136 w 249"/>
                <a:gd name="T75" fmla="*/ 300 h 1067"/>
                <a:gd name="T76" fmla="*/ 138 w 249"/>
                <a:gd name="T77" fmla="*/ 328 h 1067"/>
                <a:gd name="T78" fmla="*/ 141 w 249"/>
                <a:gd name="T79" fmla="*/ 268 h 1067"/>
                <a:gd name="T80" fmla="*/ 144 w 249"/>
                <a:gd name="T81" fmla="*/ 284 h 1067"/>
                <a:gd name="T82" fmla="*/ 147 w 249"/>
                <a:gd name="T83" fmla="*/ 306 h 10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067"/>
                <a:gd name="T128" fmla="*/ 249 w 249"/>
                <a:gd name="T129" fmla="*/ 1067 h 10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067">
                  <a:moveTo>
                    <a:pt x="0" y="9"/>
                  </a:moveTo>
                  <a:lnTo>
                    <a:pt x="0" y="23"/>
                  </a:lnTo>
                  <a:lnTo>
                    <a:pt x="4" y="14"/>
                  </a:lnTo>
                  <a:lnTo>
                    <a:pt x="4" y="23"/>
                  </a:lnTo>
                  <a:lnTo>
                    <a:pt x="4" y="14"/>
                  </a:lnTo>
                  <a:lnTo>
                    <a:pt x="9" y="23"/>
                  </a:lnTo>
                  <a:lnTo>
                    <a:pt x="9" y="0"/>
                  </a:lnTo>
                  <a:lnTo>
                    <a:pt x="9" y="18"/>
                  </a:lnTo>
                  <a:lnTo>
                    <a:pt x="13" y="23"/>
                  </a:lnTo>
                  <a:lnTo>
                    <a:pt x="13" y="18"/>
                  </a:lnTo>
                  <a:lnTo>
                    <a:pt x="13" y="27"/>
                  </a:lnTo>
                  <a:lnTo>
                    <a:pt x="18" y="14"/>
                  </a:lnTo>
                  <a:lnTo>
                    <a:pt x="18" y="18"/>
                  </a:lnTo>
                  <a:lnTo>
                    <a:pt x="18" y="0"/>
                  </a:lnTo>
                  <a:lnTo>
                    <a:pt x="23" y="9"/>
                  </a:lnTo>
                  <a:lnTo>
                    <a:pt x="23" y="5"/>
                  </a:lnTo>
                  <a:lnTo>
                    <a:pt x="27" y="23"/>
                  </a:lnTo>
                  <a:lnTo>
                    <a:pt x="27" y="14"/>
                  </a:lnTo>
                  <a:lnTo>
                    <a:pt x="27" y="27"/>
                  </a:lnTo>
                  <a:lnTo>
                    <a:pt x="32" y="14"/>
                  </a:lnTo>
                  <a:lnTo>
                    <a:pt x="32" y="5"/>
                  </a:lnTo>
                  <a:lnTo>
                    <a:pt x="32" y="9"/>
                  </a:lnTo>
                  <a:lnTo>
                    <a:pt x="36" y="5"/>
                  </a:lnTo>
                  <a:lnTo>
                    <a:pt x="45" y="5"/>
                  </a:lnTo>
                  <a:lnTo>
                    <a:pt x="50" y="5"/>
                  </a:lnTo>
                  <a:lnTo>
                    <a:pt x="54" y="5"/>
                  </a:lnTo>
                  <a:lnTo>
                    <a:pt x="54" y="14"/>
                  </a:lnTo>
                  <a:lnTo>
                    <a:pt x="59" y="23"/>
                  </a:lnTo>
                  <a:lnTo>
                    <a:pt x="59" y="27"/>
                  </a:lnTo>
                  <a:lnTo>
                    <a:pt x="59" y="23"/>
                  </a:lnTo>
                  <a:lnTo>
                    <a:pt x="63" y="27"/>
                  </a:lnTo>
                  <a:lnTo>
                    <a:pt x="63" y="23"/>
                  </a:lnTo>
                  <a:lnTo>
                    <a:pt x="68" y="27"/>
                  </a:lnTo>
                  <a:lnTo>
                    <a:pt x="68" y="18"/>
                  </a:lnTo>
                  <a:lnTo>
                    <a:pt x="68" y="27"/>
                  </a:lnTo>
                  <a:lnTo>
                    <a:pt x="72" y="27"/>
                  </a:lnTo>
                  <a:lnTo>
                    <a:pt x="77" y="32"/>
                  </a:lnTo>
                  <a:lnTo>
                    <a:pt x="77" y="23"/>
                  </a:lnTo>
                  <a:lnTo>
                    <a:pt x="82" y="27"/>
                  </a:lnTo>
                  <a:lnTo>
                    <a:pt x="82" y="18"/>
                  </a:lnTo>
                  <a:lnTo>
                    <a:pt x="86" y="14"/>
                  </a:lnTo>
                  <a:lnTo>
                    <a:pt x="86" y="27"/>
                  </a:lnTo>
                  <a:lnTo>
                    <a:pt x="91" y="23"/>
                  </a:lnTo>
                  <a:lnTo>
                    <a:pt x="95" y="27"/>
                  </a:lnTo>
                  <a:lnTo>
                    <a:pt x="95" y="23"/>
                  </a:lnTo>
                  <a:lnTo>
                    <a:pt x="95" y="27"/>
                  </a:lnTo>
                  <a:lnTo>
                    <a:pt x="104" y="27"/>
                  </a:lnTo>
                  <a:lnTo>
                    <a:pt x="100" y="27"/>
                  </a:lnTo>
                  <a:lnTo>
                    <a:pt x="104" y="23"/>
                  </a:lnTo>
                  <a:lnTo>
                    <a:pt x="109" y="27"/>
                  </a:lnTo>
                  <a:lnTo>
                    <a:pt x="109" y="14"/>
                  </a:lnTo>
                  <a:lnTo>
                    <a:pt x="113" y="14"/>
                  </a:lnTo>
                  <a:lnTo>
                    <a:pt x="113" y="27"/>
                  </a:lnTo>
                  <a:lnTo>
                    <a:pt x="118" y="27"/>
                  </a:lnTo>
                  <a:lnTo>
                    <a:pt x="122" y="27"/>
                  </a:lnTo>
                  <a:lnTo>
                    <a:pt x="127" y="23"/>
                  </a:lnTo>
                  <a:lnTo>
                    <a:pt x="131" y="41"/>
                  </a:lnTo>
                  <a:lnTo>
                    <a:pt x="131" y="1067"/>
                  </a:lnTo>
                  <a:lnTo>
                    <a:pt x="136" y="699"/>
                  </a:lnTo>
                  <a:lnTo>
                    <a:pt x="136" y="132"/>
                  </a:lnTo>
                  <a:lnTo>
                    <a:pt x="136" y="395"/>
                  </a:lnTo>
                  <a:lnTo>
                    <a:pt x="141" y="377"/>
                  </a:lnTo>
                  <a:lnTo>
                    <a:pt x="141" y="295"/>
                  </a:lnTo>
                  <a:lnTo>
                    <a:pt x="141" y="440"/>
                  </a:lnTo>
                  <a:lnTo>
                    <a:pt x="145" y="449"/>
                  </a:lnTo>
                  <a:lnTo>
                    <a:pt x="145" y="468"/>
                  </a:lnTo>
                  <a:lnTo>
                    <a:pt x="145" y="241"/>
                  </a:lnTo>
                  <a:lnTo>
                    <a:pt x="150" y="445"/>
                  </a:lnTo>
                  <a:lnTo>
                    <a:pt x="150" y="495"/>
                  </a:lnTo>
                  <a:lnTo>
                    <a:pt x="150" y="472"/>
                  </a:lnTo>
                  <a:lnTo>
                    <a:pt x="154" y="427"/>
                  </a:lnTo>
                  <a:lnTo>
                    <a:pt x="154" y="368"/>
                  </a:lnTo>
                  <a:lnTo>
                    <a:pt x="154" y="463"/>
                  </a:lnTo>
                  <a:lnTo>
                    <a:pt x="159" y="490"/>
                  </a:lnTo>
                  <a:lnTo>
                    <a:pt x="159" y="322"/>
                  </a:lnTo>
                  <a:lnTo>
                    <a:pt x="163" y="309"/>
                  </a:lnTo>
                  <a:lnTo>
                    <a:pt x="163" y="254"/>
                  </a:lnTo>
                  <a:lnTo>
                    <a:pt x="163" y="386"/>
                  </a:lnTo>
                  <a:lnTo>
                    <a:pt x="168" y="286"/>
                  </a:lnTo>
                  <a:lnTo>
                    <a:pt x="168" y="254"/>
                  </a:lnTo>
                  <a:lnTo>
                    <a:pt x="172" y="381"/>
                  </a:lnTo>
                  <a:lnTo>
                    <a:pt x="172" y="286"/>
                  </a:lnTo>
                  <a:lnTo>
                    <a:pt x="177" y="322"/>
                  </a:lnTo>
                  <a:lnTo>
                    <a:pt x="177" y="250"/>
                  </a:lnTo>
                  <a:lnTo>
                    <a:pt x="181" y="232"/>
                  </a:lnTo>
                  <a:lnTo>
                    <a:pt x="181" y="354"/>
                  </a:lnTo>
                  <a:lnTo>
                    <a:pt x="181" y="322"/>
                  </a:lnTo>
                  <a:lnTo>
                    <a:pt x="186" y="286"/>
                  </a:lnTo>
                  <a:lnTo>
                    <a:pt x="186" y="690"/>
                  </a:lnTo>
                  <a:lnTo>
                    <a:pt x="186" y="686"/>
                  </a:lnTo>
                  <a:lnTo>
                    <a:pt x="190" y="595"/>
                  </a:lnTo>
                  <a:lnTo>
                    <a:pt x="190" y="645"/>
                  </a:lnTo>
                  <a:lnTo>
                    <a:pt x="195" y="613"/>
                  </a:lnTo>
                  <a:lnTo>
                    <a:pt x="195" y="654"/>
                  </a:lnTo>
                  <a:lnTo>
                    <a:pt x="195" y="495"/>
                  </a:lnTo>
                  <a:lnTo>
                    <a:pt x="200" y="568"/>
                  </a:lnTo>
                  <a:lnTo>
                    <a:pt x="200" y="599"/>
                  </a:lnTo>
                  <a:lnTo>
                    <a:pt x="204" y="649"/>
                  </a:lnTo>
                  <a:lnTo>
                    <a:pt x="204" y="477"/>
                  </a:lnTo>
                  <a:lnTo>
                    <a:pt x="209" y="581"/>
                  </a:lnTo>
                  <a:lnTo>
                    <a:pt x="209" y="645"/>
                  </a:lnTo>
                  <a:lnTo>
                    <a:pt x="209" y="627"/>
                  </a:lnTo>
                  <a:lnTo>
                    <a:pt x="213" y="622"/>
                  </a:lnTo>
                  <a:lnTo>
                    <a:pt x="213" y="663"/>
                  </a:lnTo>
                  <a:lnTo>
                    <a:pt x="213" y="631"/>
                  </a:lnTo>
                  <a:lnTo>
                    <a:pt x="218" y="440"/>
                  </a:lnTo>
                  <a:lnTo>
                    <a:pt x="218" y="640"/>
                  </a:lnTo>
                  <a:lnTo>
                    <a:pt x="218" y="631"/>
                  </a:lnTo>
                  <a:lnTo>
                    <a:pt x="222" y="636"/>
                  </a:lnTo>
                  <a:lnTo>
                    <a:pt x="222" y="631"/>
                  </a:lnTo>
                  <a:lnTo>
                    <a:pt x="222" y="645"/>
                  </a:lnTo>
                  <a:lnTo>
                    <a:pt x="227" y="477"/>
                  </a:lnTo>
                  <a:lnTo>
                    <a:pt x="227" y="508"/>
                  </a:lnTo>
                  <a:lnTo>
                    <a:pt x="227" y="472"/>
                  </a:lnTo>
                  <a:lnTo>
                    <a:pt x="231" y="472"/>
                  </a:lnTo>
                  <a:lnTo>
                    <a:pt x="231" y="554"/>
                  </a:lnTo>
                  <a:lnTo>
                    <a:pt x="231" y="481"/>
                  </a:lnTo>
                  <a:lnTo>
                    <a:pt x="236" y="499"/>
                  </a:lnTo>
                  <a:lnTo>
                    <a:pt x="236" y="454"/>
                  </a:lnTo>
                  <a:lnTo>
                    <a:pt x="240" y="513"/>
                  </a:lnTo>
                  <a:lnTo>
                    <a:pt x="240" y="540"/>
                  </a:lnTo>
                  <a:lnTo>
                    <a:pt x="240" y="481"/>
                  </a:lnTo>
                  <a:lnTo>
                    <a:pt x="245" y="481"/>
                  </a:lnTo>
                  <a:lnTo>
                    <a:pt x="245" y="549"/>
                  </a:lnTo>
                  <a:lnTo>
                    <a:pt x="245" y="518"/>
                  </a:lnTo>
                  <a:lnTo>
                    <a:pt x="249" y="504"/>
                  </a:lnTo>
                  <a:lnTo>
                    <a:pt x="249" y="513"/>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1" name="Freeform 73"/>
            <p:cNvSpPr>
              <a:spLocks noChangeAspect="1"/>
            </p:cNvSpPr>
            <p:nvPr/>
          </p:nvSpPr>
          <p:spPr bwMode="auto">
            <a:xfrm>
              <a:off x="1438901" y="1949106"/>
              <a:ext cx="65683" cy="298360"/>
            </a:xfrm>
            <a:custGeom>
              <a:avLst/>
              <a:gdLst>
                <a:gd name="T0" fmla="*/ 3 w 218"/>
                <a:gd name="T1" fmla="*/ 335 h 667"/>
                <a:gd name="T2" fmla="*/ 6 w 218"/>
                <a:gd name="T3" fmla="*/ 351 h 667"/>
                <a:gd name="T4" fmla="*/ 8 w 218"/>
                <a:gd name="T5" fmla="*/ 166 h 667"/>
                <a:gd name="T6" fmla="*/ 11 w 218"/>
                <a:gd name="T7" fmla="*/ 126 h 667"/>
                <a:gd name="T8" fmla="*/ 14 w 218"/>
                <a:gd name="T9" fmla="*/ 139 h 667"/>
                <a:gd name="T10" fmla="*/ 19 w 218"/>
                <a:gd name="T11" fmla="*/ 147 h 667"/>
                <a:gd name="T12" fmla="*/ 22 w 218"/>
                <a:gd name="T13" fmla="*/ 161 h 667"/>
                <a:gd name="T14" fmla="*/ 27 w 218"/>
                <a:gd name="T15" fmla="*/ 126 h 667"/>
                <a:gd name="T16" fmla="*/ 30 w 218"/>
                <a:gd name="T17" fmla="*/ 164 h 667"/>
                <a:gd name="T18" fmla="*/ 33 w 218"/>
                <a:gd name="T19" fmla="*/ 169 h 667"/>
                <a:gd name="T20" fmla="*/ 35 w 218"/>
                <a:gd name="T21" fmla="*/ 201 h 667"/>
                <a:gd name="T22" fmla="*/ 38 w 218"/>
                <a:gd name="T23" fmla="*/ 118 h 667"/>
                <a:gd name="T24" fmla="*/ 41 w 218"/>
                <a:gd name="T25" fmla="*/ 171 h 667"/>
                <a:gd name="T26" fmla="*/ 44 w 218"/>
                <a:gd name="T27" fmla="*/ 174 h 667"/>
                <a:gd name="T28" fmla="*/ 47 w 218"/>
                <a:gd name="T29" fmla="*/ 152 h 667"/>
                <a:gd name="T30" fmla="*/ 52 w 218"/>
                <a:gd name="T31" fmla="*/ 139 h 667"/>
                <a:gd name="T32" fmla="*/ 54 w 218"/>
                <a:gd name="T33" fmla="*/ 115 h 667"/>
                <a:gd name="T34" fmla="*/ 57 w 218"/>
                <a:gd name="T35" fmla="*/ 142 h 667"/>
                <a:gd name="T36" fmla="*/ 60 w 218"/>
                <a:gd name="T37" fmla="*/ 118 h 667"/>
                <a:gd name="T38" fmla="*/ 63 w 218"/>
                <a:gd name="T39" fmla="*/ 147 h 667"/>
                <a:gd name="T40" fmla="*/ 65 w 218"/>
                <a:gd name="T41" fmla="*/ 150 h 667"/>
                <a:gd name="T42" fmla="*/ 68 w 218"/>
                <a:gd name="T43" fmla="*/ 110 h 667"/>
                <a:gd name="T44" fmla="*/ 70 w 218"/>
                <a:gd name="T45" fmla="*/ 88 h 667"/>
                <a:gd name="T46" fmla="*/ 73 w 218"/>
                <a:gd name="T47" fmla="*/ 152 h 667"/>
                <a:gd name="T48" fmla="*/ 76 w 218"/>
                <a:gd name="T49" fmla="*/ 150 h 667"/>
                <a:gd name="T50" fmla="*/ 82 w 218"/>
                <a:gd name="T51" fmla="*/ 180 h 667"/>
                <a:gd name="T52" fmla="*/ 84 w 218"/>
                <a:gd name="T53" fmla="*/ 107 h 667"/>
                <a:gd name="T54" fmla="*/ 87 w 218"/>
                <a:gd name="T55" fmla="*/ 190 h 667"/>
                <a:gd name="T56" fmla="*/ 89 w 218"/>
                <a:gd name="T57" fmla="*/ 166 h 667"/>
                <a:gd name="T58" fmla="*/ 92 w 218"/>
                <a:gd name="T59" fmla="*/ 142 h 667"/>
                <a:gd name="T60" fmla="*/ 95 w 218"/>
                <a:gd name="T61" fmla="*/ 32 h 667"/>
                <a:gd name="T62" fmla="*/ 98 w 218"/>
                <a:gd name="T63" fmla="*/ 45 h 667"/>
                <a:gd name="T64" fmla="*/ 100 w 218"/>
                <a:gd name="T65" fmla="*/ 161 h 667"/>
                <a:gd name="T66" fmla="*/ 103 w 218"/>
                <a:gd name="T67" fmla="*/ 174 h 667"/>
                <a:gd name="T68" fmla="*/ 106 w 218"/>
                <a:gd name="T69" fmla="*/ 169 h 667"/>
                <a:gd name="T70" fmla="*/ 109 w 218"/>
                <a:gd name="T71" fmla="*/ 61 h 667"/>
                <a:gd name="T72" fmla="*/ 114 w 218"/>
                <a:gd name="T73" fmla="*/ 155 h 667"/>
                <a:gd name="T74" fmla="*/ 117 w 218"/>
                <a:gd name="T75" fmla="*/ 166 h 667"/>
                <a:gd name="T76" fmla="*/ 119 w 218"/>
                <a:gd name="T77" fmla="*/ 131 h 667"/>
                <a:gd name="T78" fmla="*/ 122 w 218"/>
                <a:gd name="T79" fmla="*/ 94 h 667"/>
                <a:gd name="T80" fmla="*/ 125 w 218"/>
                <a:gd name="T81" fmla="*/ 72 h 667"/>
                <a:gd name="T82" fmla="*/ 128 w 218"/>
                <a:gd name="T83" fmla="*/ 115 h 6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667"/>
                <a:gd name="T128" fmla="*/ 218 w 218"/>
                <a:gd name="T129" fmla="*/ 667 h 6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667">
                  <a:moveTo>
                    <a:pt x="0" y="617"/>
                  </a:moveTo>
                  <a:lnTo>
                    <a:pt x="0" y="563"/>
                  </a:lnTo>
                  <a:lnTo>
                    <a:pt x="5" y="567"/>
                  </a:lnTo>
                  <a:lnTo>
                    <a:pt x="5" y="644"/>
                  </a:lnTo>
                  <a:lnTo>
                    <a:pt x="5" y="617"/>
                  </a:lnTo>
                  <a:lnTo>
                    <a:pt x="10" y="594"/>
                  </a:lnTo>
                  <a:lnTo>
                    <a:pt x="10" y="585"/>
                  </a:lnTo>
                  <a:lnTo>
                    <a:pt x="10" y="667"/>
                  </a:lnTo>
                  <a:lnTo>
                    <a:pt x="14" y="281"/>
                  </a:lnTo>
                  <a:lnTo>
                    <a:pt x="14" y="227"/>
                  </a:lnTo>
                  <a:lnTo>
                    <a:pt x="19" y="254"/>
                  </a:lnTo>
                  <a:lnTo>
                    <a:pt x="19" y="213"/>
                  </a:lnTo>
                  <a:lnTo>
                    <a:pt x="23" y="190"/>
                  </a:lnTo>
                  <a:lnTo>
                    <a:pt x="23" y="258"/>
                  </a:lnTo>
                  <a:lnTo>
                    <a:pt x="23" y="236"/>
                  </a:lnTo>
                  <a:lnTo>
                    <a:pt x="28" y="258"/>
                  </a:lnTo>
                  <a:lnTo>
                    <a:pt x="28" y="240"/>
                  </a:lnTo>
                  <a:lnTo>
                    <a:pt x="32" y="249"/>
                  </a:lnTo>
                  <a:lnTo>
                    <a:pt x="32" y="236"/>
                  </a:lnTo>
                  <a:lnTo>
                    <a:pt x="37" y="218"/>
                  </a:lnTo>
                  <a:lnTo>
                    <a:pt x="37" y="272"/>
                  </a:lnTo>
                  <a:lnTo>
                    <a:pt x="41" y="218"/>
                  </a:lnTo>
                  <a:lnTo>
                    <a:pt x="41" y="295"/>
                  </a:lnTo>
                  <a:lnTo>
                    <a:pt x="46" y="213"/>
                  </a:lnTo>
                  <a:lnTo>
                    <a:pt x="46" y="327"/>
                  </a:lnTo>
                  <a:lnTo>
                    <a:pt x="46" y="209"/>
                  </a:lnTo>
                  <a:lnTo>
                    <a:pt x="50" y="277"/>
                  </a:lnTo>
                  <a:lnTo>
                    <a:pt x="50" y="240"/>
                  </a:lnTo>
                  <a:lnTo>
                    <a:pt x="50" y="277"/>
                  </a:lnTo>
                  <a:lnTo>
                    <a:pt x="55" y="286"/>
                  </a:lnTo>
                  <a:lnTo>
                    <a:pt x="55" y="222"/>
                  </a:lnTo>
                  <a:lnTo>
                    <a:pt x="59" y="240"/>
                  </a:lnTo>
                  <a:lnTo>
                    <a:pt x="59" y="340"/>
                  </a:lnTo>
                  <a:lnTo>
                    <a:pt x="64" y="227"/>
                  </a:lnTo>
                  <a:lnTo>
                    <a:pt x="64" y="327"/>
                  </a:lnTo>
                  <a:lnTo>
                    <a:pt x="64" y="199"/>
                  </a:lnTo>
                  <a:lnTo>
                    <a:pt x="69" y="349"/>
                  </a:lnTo>
                  <a:lnTo>
                    <a:pt x="69" y="254"/>
                  </a:lnTo>
                  <a:lnTo>
                    <a:pt x="69" y="290"/>
                  </a:lnTo>
                  <a:lnTo>
                    <a:pt x="73" y="290"/>
                  </a:lnTo>
                  <a:lnTo>
                    <a:pt x="73" y="245"/>
                  </a:lnTo>
                  <a:lnTo>
                    <a:pt x="73" y="295"/>
                  </a:lnTo>
                  <a:lnTo>
                    <a:pt x="78" y="281"/>
                  </a:lnTo>
                  <a:lnTo>
                    <a:pt x="78" y="249"/>
                  </a:lnTo>
                  <a:lnTo>
                    <a:pt x="78" y="258"/>
                  </a:lnTo>
                  <a:lnTo>
                    <a:pt x="82" y="286"/>
                  </a:lnTo>
                  <a:lnTo>
                    <a:pt x="82" y="249"/>
                  </a:lnTo>
                  <a:lnTo>
                    <a:pt x="87" y="236"/>
                  </a:lnTo>
                  <a:lnTo>
                    <a:pt x="87" y="272"/>
                  </a:lnTo>
                  <a:lnTo>
                    <a:pt x="87" y="209"/>
                  </a:lnTo>
                  <a:lnTo>
                    <a:pt x="91" y="195"/>
                  </a:lnTo>
                  <a:lnTo>
                    <a:pt x="91" y="186"/>
                  </a:lnTo>
                  <a:lnTo>
                    <a:pt x="91" y="195"/>
                  </a:lnTo>
                  <a:lnTo>
                    <a:pt x="96" y="240"/>
                  </a:lnTo>
                  <a:lnTo>
                    <a:pt x="96" y="281"/>
                  </a:lnTo>
                  <a:lnTo>
                    <a:pt x="96" y="45"/>
                  </a:lnTo>
                  <a:lnTo>
                    <a:pt x="100" y="199"/>
                  </a:lnTo>
                  <a:lnTo>
                    <a:pt x="100" y="299"/>
                  </a:lnTo>
                  <a:lnTo>
                    <a:pt x="105" y="31"/>
                  </a:lnTo>
                  <a:lnTo>
                    <a:pt x="105" y="249"/>
                  </a:lnTo>
                  <a:lnTo>
                    <a:pt x="109" y="272"/>
                  </a:lnTo>
                  <a:lnTo>
                    <a:pt x="109" y="0"/>
                  </a:lnTo>
                  <a:lnTo>
                    <a:pt x="109" y="254"/>
                  </a:lnTo>
                  <a:lnTo>
                    <a:pt x="114" y="222"/>
                  </a:lnTo>
                  <a:lnTo>
                    <a:pt x="114" y="268"/>
                  </a:lnTo>
                  <a:lnTo>
                    <a:pt x="114" y="186"/>
                  </a:lnTo>
                  <a:lnTo>
                    <a:pt x="118" y="77"/>
                  </a:lnTo>
                  <a:lnTo>
                    <a:pt x="118" y="236"/>
                  </a:lnTo>
                  <a:lnTo>
                    <a:pt x="118" y="149"/>
                  </a:lnTo>
                  <a:lnTo>
                    <a:pt x="123" y="181"/>
                  </a:lnTo>
                  <a:lnTo>
                    <a:pt x="123" y="159"/>
                  </a:lnTo>
                  <a:lnTo>
                    <a:pt x="123" y="258"/>
                  </a:lnTo>
                  <a:lnTo>
                    <a:pt x="128" y="268"/>
                  </a:lnTo>
                  <a:lnTo>
                    <a:pt x="128" y="100"/>
                  </a:lnTo>
                  <a:lnTo>
                    <a:pt x="128" y="254"/>
                  </a:lnTo>
                  <a:lnTo>
                    <a:pt x="132" y="240"/>
                  </a:lnTo>
                  <a:lnTo>
                    <a:pt x="132" y="181"/>
                  </a:lnTo>
                  <a:lnTo>
                    <a:pt x="137" y="304"/>
                  </a:lnTo>
                  <a:lnTo>
                    <a:pt x="137" y="9"/>
                  </a:lnTo>
                  <a:lnTo>
                    <a:pt x="137" y="231"/>
                  </a:lnTo>
                  <a:lnTo>
                    <a:pt x="141" y="181"/>
                  </a:lnTo>
                  <a:lnTo>
                    <a:pt x="141" y="286"/>
                  </a:lnTo>
                  <a:lnTo>
                    <a:pt x="141" y="36"/>
                  </a:lnTo>
                  <a:lnTo>
                    <a:pt x="146" y="322"/>
                  </a:lnTo>
                  <a:lnTo>
                    <a:pt x="146" y="177"/>
                  </a:lnTo>
                  <a:lnTo>
                    <a:pt x="150" y="213"/>
                  </a:lnTo>
                  <a:lnTo>
                    <a:pt x="150" y="281"/>
                  </a:lnTo>
                  <a:lnTo>
                    <a:pt x="150" y="72"/>
                  </a:lnTo>
                  <a:lnTo>
                    <a:pt x="155" y="218"/>
                  </a:lnTo>
                  <a:lnTo>
                    <a:pt x="155" y="240"/>
                  </a:lnTo>
                  <a:lnTo>
                    <a:pt x="155" y="218"/>
                  </a:lnTo>
                  <a:lnTo>
                    <a:pt x="159" y="327"/>
                  </a:lnTo>
                  <a:lnTo>
                    <a:pt x="159" y="54"/>
                  </a:lnTo>
                  <a:lnTo>
                    <a:pt x="159" y="227"/>
                  </a:lnTo>
                  <a:lnTo>
                    <a:pt x="164" y="286"/>
                  </a:lnTo>
                  <a:lnTo>
                    <a:pt x="164" y="77"/>
                  </a:lnTo>
                  <a:lnTo>
                    <a:pt x="164" y="218"/>
                  </a:lnTo>
                  <a:lnTo>
                    <a:pt x="168" y="254"/>
                  </a:lnTo>
                  <a:lnTo>
                    <a:pt x="168" y="272"/>
                  </a:lnTo>
                  <a:lnTo>
                    <a:pt x="168" y="9"/>
                  </a:lnTo>
                  <a:lnTo>
                    <a:pt x="173" y="286"/>
                  </a:lnTo>
                  <a:lnTo>
                    <a:pt x="173" y="295"/>
                  </a:lnTo>
                  <a:lnTo>
                    <a:pt x="173" y="149"/>
                  </a:lnTo>
                  <a:lnTo>
                    <a:pt x="177" y="159"/>
                  </a:lnTo>
                  <a:lnTo>
                    <a:pt x="177" y="286"/>
                  </a:lnTo>
                  <a:lnTo>
                    <a:pt x="182" y="249"/>
                  </a:lnTo>
                  <a:lnTo>
                    <a:pt x="182" y="304"/>
                  </a:lnTo>
                  <a:lnTo>
                    <a:pt x="182" y="104"/>
                  </a:lnTo>
                  <a:lnTo>
                    <a:pt x="187" y="236"/>
                  </a:lnTo>
                  <a:lnTo>
                    <a:pt x="187" y="227"/>
                  </a:lnTo>
                  <a:lnTo>
                    <a:pt x="191" y="263"/>
                  </a:lnTo>
                  <a:lnTo>
                    <a:pt x="191" y="254"/>
                  </a:lnTo>
                  <a:lnTo>
                    <a:pt x="191" y="263"/>
                  </a:lnTo>
                  <a:lnTo>
                    <a:pt x="196" y="281"/>
                  </a:lnTo>
                  <a:lnTo>
                    <a:pt x="196" y="286"/>
                  </a:lnTo>
                  <a:lnTo>
                    <a:pt x="196" y="41"/>
                  </a:lnTo>
                  <a:lnTo>
                    <a:pt x="200" y="222"/>
                  </a:lnTo>
                  <a:lnTo>
                    <a:pt x="200" y="308"/>
                  </a:lnTo>
                  <a:lnTo>
                    <a:pt x="200" y="231"/>
                  </a:lnTo>
                  <a:lnTo>
                    <a:pt x="205" y="159"/>
                  </a:lnTo>
                  <a:lnTo>
                    <a:pt x="205" y="249"/>
                  </a:lnTo>
                  <a:lnTo>
                    <a:pt x="209" y="240"/>
                  </a:lnTo>
                  <a:lnTo>
                    <a:pt x="209" y="122"/>
                  </a:lnTo>
                  <a:lnTo>
                    <a:pt x="209" y="327"/>
                  </a:lnTo>
                  <a:lnTo>
                    <a:pt x="214" y="281"/>
                  </a:lnTo>
                  <a:lnTo>
                    <a:pt x="214" y="195"/>
                  </a:lnTo>
                  <a:lnTo>
                    <a:pt x="218" y="236"/>
                  </a:lnTo>
                  <a:lnTo>
                    <a:pt x="218" y="100"/>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2" name="Freeform 74"/>
            <p:cNvSpPr>
              <a:spLocks noChangeAspect="1"/>
            </p:cNvSpPr>
            <p:nvPr/>
          </p:nvSpPr>
          <p:spPr bwMode="auto">
            <a:xfrm>
              <a:off x="1504584" y="1900641"/>
              <a:ext cx="64167" cy="339252"/>
            </a:xfrm>
            <a:custGeom>
              <a:avLst/>
              <a:gdLst>
                <a:gd name="T0" fmla="*/ 3 w 214"/>
                <a:gd name="T1" fmla="*/ 228 h 758"/>
                <a:gd name="T2" fmla="*/ 5 w 214"/>
                <a:gd name="T3" fmla="*/ 152 h 758"/>
                <a:gd name="T4" fmla="*/ 8 w 214"/>
                <a:gd name="T5" fmla="*/ 233 h 758"/>
                <a:gd name="T6" fmla="*/ 14 w 214"/>
                <a:gd name="T7" fmla="*/ 91 h 758"/>
                <a:gd name="T8" fmla="*/ 17 w 214"/>
                <a:gd name="T9" fmla="*/ 121 h 758"/>
                <a:gd name="T10" fmla="*/ 19 w 214"/>
                <a:gd name="T11" fmla="*/ 64 h 758"/>
                <a:gd name="T12" fmla="*/ 22 w 214"/>
                <a:gd name="T13" fmla="*/ 319 h 758"/>
                <a:gd name="T14" fmla="*/ 27 w 214"/>
                <a:gd name="T15" fmla="*/ 112 h 758"/>
                <a:gd name="T16" fmla="*/ 30 w 214"/>
                <a:gd name="T17" fmla="*/ 209 h 758"/>
                <a:gd name="T18" fmla="*/ 33 w 214"/>
                <a:gd name="T19" fmla="*/ 147 h 758"/>
                <a:gd name="T20" fmla="*/ 35 w 214"/>
                <a:gd name="T21" fmla="*/ 225 h 758"/>
                <a:gd name="T22" fmla="*/ 38 w 214"/>
                <a:gd name="T23" fmla="*/ 110 h 758"/>
                <a:gd name="T24" fmla="*/ 40 w 214"/>
                <a:gd name="T25" fmla="*/ 150 h 758"/>
                <a:gd name="T26" fmla="*/ 43 w 214"/>
                <a:gd name="T27" fmla="*/ 306 h 758"/>
                <a:gd name="T28" fmla="*/ 46 w 214"/>
                <a:gd name="T29" fmla="*/ 215 h 758"/>
                <a:gd name="T30" fmla="*/ 49 w 214"/>
                <a:gd name="T31" fmla="*/ 115 h 758"/>
                <a:gd name="T32" fmla="*/ 52 w 214"/>
                <a:gd name="T33" fmla="*/ 209 h 758"/>
                <a:gd name="T34" fmla="*/ 54 w 214"/>
                <a:gd name="T35" fmla="*/ 89 h 758"/>
                <a:gd name="T36" fmla="*/ 57 w 214"/>
                <a:gd name="T37" fmla="*/ 32 h 758"/>
                <a:gd name="T38" fmla="*/ 59 w 214"/>
                <a:gd name="T39" fmla="*/ 375 h 758"/>
                <a:gd name="T40" fmla="*/ 62 w 214"/>
                <a:gd name="T41" fmla="*/ 59 h 758"/>
                <a:gd name="T42" fmla="*/ 65 w 214"/>
                <a:gd name="T43" fmla="*/ 59 h 758"/>
                <a:gd name="T44" fmla="*/ 68 w 214"/>
                <a:gd name="T45" fmla="*/ 67 h 758"/>
                <a:gd name="T46" fmla="*/ 70 w 214"/>
                <a:gd name="T47" fmla="*/ 59 h 758"/>
                <a:gd name="T48" fmla="*/ 73 w 214"/>
                <a:gd name="T49" fmla="*/ 190 h 758"/>
                <a:gd name="T50" fmla="*/ 75 w 214"/>
                <a:gd name="T51" fmla="*/ 338 h 758"/>
                <a:gd name="T52" fmla="*/ 78 w 214"/>
                <a:gd name="T53" fmla="*/ 59 h 758"/>
                <a:gd name="T54" fmla="*/ 84 w 214"/>
                <a:gd name="T55" fmla="*/ 61 h 758"/>
                <a:gd name="T56" fmla="*/ 87 w 214"/>
                <a:gd name="T57" fmla="*/ 51 h 758"/>
                <a:gd name="T58" fmla="*/ 89 w 214"/>
                <a:gd name="T59" fmla="*/ 48 h 758"/>
                <a:gd name="T60" fmla="*/ 92 w 214"/>
                <a:gd name="T61" fmla="*/ 24 h 758"/>
                <a:gd name="T62" fmla="*/ 94 w 214"/>
                <a:gd name="T63" fmla="*/ 166 h 758"/>
                <a:gd name="T64" fmla="*/ 97 w 214"/>
                <a:gd name="T65" fmla="*/ 19 h 758"/>
                <a:gd name="T66" fmla="*/ 100 w 214"/>
                <a:gd name="T67" fmla="*/ 225 h 758"/>
                <a:gd name="T68" fmla="*/ 103 w 214"/>
                <a:gd name="T69" fmla="*/ 75 h 758"/>
                <a:gd name="T70" fmla="*/ 105 w 214"/>
                <a:gd name="T71" fmla="*/ 27 h 758"/>
                <a:gd name="T72" fmla="*/ 108 w 214"/>
                <a:gd name="T73" fmla="*/ 32 h 758"/>
                <a:gd name="T74" fmla="*/ 110 w 214"/>
                <a:gd name="T75" fmla="*/ 309 h 758"/>
                <a:gd name="T76" fmla="*/ 116 w 214"/>
                <a:gd name="T77" fmla="*/ 46 h 758"/>
                <a:gd name="T78" fmla="*/ 119 w 214"/>
                <a:gd name="T79" fmla="*/ 5 h 758"/>
                <a:gd name="T80" fmla="*/ 122 w 214"/>
                <a:gd name="T81" fmla="*/ 48 h 758"/>
                <a:gd name="T82" fmla="*/ 124 w 214"/>
                <a:gd name="T83" fmla="*/ 21 h 7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758"/>
                <a:gd name="T128" fmla="*/ 214 w 214"/>
                <a:gd name="T129" fmla="*/ 758 h 75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758">
                  <a:moveTo>
                    <a:pt x="0" y="209"/>
                  </a:moveTo>
                  <a:lnTo>
                    <a:pt x="0" y="349"/>
                  </a:lnTo>
                  <a:lnTo>
                    <a:pt x="5" y="386"/>
                  </a:lnTo>
                  <a:lnTo>
                    <a:pt x="5" y="340"/>
                  </a:lnTo>
                  <a:lnTo>
                    <a:pt x="5" y="345"/>
                  </a:lnTo>
                  <a:lnTo>
                    <a:pt x="9" y="258"/>
                  </a:lnTo>
                  <a:lnTo>
                    <a:pt x="9" y="426"/>
                  </a:lnTo>
                  <a:lnTo>
                    <a:pt x="14" y="199"/>
                  </a:lnTo>
                  <a:lnTo>
                    <a:pt x="14" y="395"/>
                  </a:lnTo>
                  <a:lnTo>
                    <a:pt x="18" y="249"/>
                  </a:lnTo>
                  <a:lnTo>
                    <a:pt x="18" y="408"/>
                  </a:lnTo>
                  <a:lnTo>
                    <a:pt x="23" y="154"/>
                  </a:lnTo>
                  <a:lnTo>
                    <a:pt x="23" y="445"/>
                  </a:lnTo>
                  <a:lnTo>
                    <a:pt x="23" y="386"/>
                  </a:lnTo>
                  <a:lnTo>
                    <a:pt x="28" y="204"/>
                  </a:lnTo>
                  <a:lnTo>
                    <a:pt x="28" y="340"/>
                  </a:lnTo>
                  <a:lnTo>
                    <a:pt x="32" y="508"/>
                  </a:lnTo>
                  <a:lnTo>
                    <a:pt x="32" y="109"/>
                  </a:lnTo>
                  <a:lnTo>
                    <a:pt x="32" y="404"/>
                  </a:lnTo>
                  <a:lnTo>
                    <a:pt x="37" y="272"/>
                  </a:lnTo>
                  <a:lnTo>
                    <a:pt x="37" y="540"/>
                  </a:lnTo>
                  <a:lnTo>
                    <a:pt x="41" y="9"/>
                  </a:lnTo>
                  <a:lnTo>
                    <a:pt x="41" y="431"/>
                  </a:lnTo>
                  <a:lnTo>
                    <a:pt x="46" y="190"/>
                  </a:lnTo>
                  <a:lnTo>
                    <a:pt x="46" y="499"/>
                  </a:lnTo>
                  <a:lnTo>
                    <a:pt x="46" y="118"/>
                  </a:lnTo>
                  <a:lnTo>
                    <a:pt x="50" y="354"/>
                  </a:lnTo>
                  <a:lnTo>
                    <a:pt x="50" y="290"/>
                  </a:lnTo>
                  <a:lnTo>
                    <a:pt x="50" y="304"/>
                  </a:lnTo>
                  <a:lnTo>
                    <a:pt x="55" y="249"/>
                  </a:lnTo>
                  <a:lnTo>
                    <a:pt x="55" y="295"/>
                  </a:lnTo>
                  <a:lnTo>
                    <a:pt x="55" y="268"/>
                  </a:lnTo>
                  <a:lnTo>
                    <a:pt x="59" y="381"/>
                  </a:lnTo>
                  <a:lnTo>
                    <a:pt x="59" y="150"/>
                  </a:lnTo>
                  <a:lnTo>
                    <a:pt x="59" y="445"/>
                  </a:lnTo>
                  <a:lnTo>
                    <a:pt x="64" y="186"/>
                  </a:lnTo>
                  <a:lnTo>
                    <a:pt x="64" y="476"/>
                  </a:lnTo>
                  <a:lnTo>
                    <a:pt x="64" y="86"/>
                  </a:lnTo>
                  <a:lnTo>
                    <a:pt x="68" y="254"/>
                  </a:lnTo>
                  <a:lnTo>
                    <a:pt x="68" y="467"/>
                  </a:lnTo>
                  <a:lnTo>
                    <a:pt x="68" y="186"/>
                  </a:lnTo>
                  <a:lnTo>
                    <a:pt x="73" y="517"/>
                  </a:lnTo>
                  <a:lnTo>
                    <a:pt x="73" y="118"/>
                  </a:lnTo>
                  <a:lnTo>
                    <a:pt x="73" y="331"/>
                  </a:lnTo>
                  <a:lnTo>
                    <a:pt x="77" y="363"/>
                  </a:lnTo>
                  <a:lnTo>
                    <a:pt x="77" y="190"/>
                  </a:lnTo>
                  <a:lnTo>
                    <a:pt x="77" y="499"/>
                  </a:lnTo>
                  <a:lnTo>
                    <a:pt x="82" y="195"/>
                  </a:lnTo>
                  <a:lnTo>
                    <a:pt x="82" y="476"/>
                  </a:lnTo>
                  <a:lnTo>
                    <a:pt x="82" y="181"/>
                  </a:lnTo>
                  <a:lnTo>
                    <a:pt x="87" y="354"/>
                  </a:lnTo>
                  <a:lnTo>
                    <a:pt x="87" y="277"/>
                  </a:lnTo>
                  <a:lnTo>
                    <a:pt x="87" y="581"/>
                  </a:lnTo>
                  <a:lnTo>
                    <a:pt x="91" y="150"/>
                  </a:lnTo>
                  <a:lnTo>
                    <a:pt x="91" y="758"/>
                  </a:lnTo>
                  <a:lnTo>
                    <a:pt x="96" y="199"/>
                  </a:lnTo>
                  <a:lnTo>
                    <a:pt x="96" y="54"/>
                  </a:lnTo>
                  <a:lnTo>
                    <a:pt x="96" y="77"/>
                  </a:lnTo>
                  <a:lnTo>
                    <a:pt x="100" y="177"/>
                  </a:lnTo>
                  <a:lnTo>
                    <a:pt x="100" y="635"/>
                  </a:lnTo>
                  <a:lnTo>
                    <a:pt x="100" y="181"/>
                  </a:lnTo>
                  <a:lnTo>
                    <a:pt x="105" y="127"/>
                  </a:lnTo>
                  <a:lnTo>
                    <a:pt x="105" y="100"/>
                  </a:lnTo>
                  <a:lnTo>
                    <a:pt x="105" y="118"/>
                  </a:lnTo>
                  <a:lnTo>
                    <a:pt x="109" y="113"/>
                  </a:lnTo>
                  <a:lnTo>
                    <a:pt x="109" y="100"/>
                  </a:lnTo>
                  <a:lnTo>
                    <a:pt x="109" y="286"/>
                  </a:lnTo>
                  <a:lnTo>
                    <a:pt x="114" y="445"/>
                  </a:lnTo>
                  <a:lnTo>
                    <a:pt x="114" y="113"/>
                  </a:lnTo>
                  <a:lnTo>
                    <a:pt x="118" y="95"/>
                  </a:lnTo>
                  <a:lnTo>
                    <a:pt x="118" y="131"/>
                  </a:lnTo>
                  <a:lnTo>
                    <a:pt x="118" y="100"/>
                  </a:lnTo>
                  <a:lnTo>
                    <a:pt x="123" y="127"/>
                  </a:lnTo>
                  <a:lnTo>
                    <a:pt x="123" y="386"/>
                  </a:lnTo>
                  <a:lnTo>
                    <a:pt x="123" y="322"/>
                  </a:lnTo>
                  <a:lnTo>
                    <a:pt x="127" y="467"/>
                  </a:lnTo>
                  <a:lnTo>
                    <a:pt x="127" y="381"/>
                  </a:lnTo>
                  <a:lnTo>
                    <a:pt x="127" y="572"/>
                  </a:lnTo>
                  <a:lnTo>
                    <a:pt x="132" y="150"/>
                  </a:lnTo>
                  <a:lnTo>
                    <a:pt x="132" y="59"/>
                  </a:lnTo>
                  <a:lnTo>
                    <a:pt x="132" y="100"/>
                  </a:lnTo>
                  <a:lnTo>
                    <a:pt x="137" y="91"/>
                  </a:lnTo>
                  <a:lnTo>
                    <a:pt x="137" y="81"/>
                  </a:lnTo>
                  <a:lnTo>
                    <a:pt x="141" y="104"/>
                  </a:lnTo>
                  <a:lnTo>
                    <a:pt x="141" y="77"/>
                  </a:lnTo>
                  <a:lnTo>
                    <a:pt x="141" y="86"/>
                  </a:lnTo>
                  <a:lnTo>
                    <a:pt x="146" y="86"/>
                  </a:lnTo>
                  <a:lnTo>
                    <a:pt x="146" y="95"/>
                  </a:lnTo>
                  <a:lnTo>
                    <a:pt x="146" y="72"/>
                  </a:lnTo>
                  <a:lnTo>
                    <a:pt x="150" y="81"/>
                  </a:lnTo>
                  <a:lnTo>
                    <a:pt x="150" y="59"/>
                  </a:lnTo>
                  <a:lnTo>
                    <a:pt x="150" y="63"/>
                  </a:lnTo>
                  <a:lnTo>
                    <a:pt x="155" y="41"/>
                  </a:lnTo>
                  <a:lnTo>
                    <a:pt x="155" y="9"/>
                  </a:lnTo>
                  <a:lnTo>
                    <a:pt x="155" y="549"/>
                  </a:lnTo>
                  <a:lnTo>
                    <a:pt x="159" y="281"/>
                  </a:lnTo>
                  <a:lnTo>
                    <a:pt x="159" y="22"/>
                  </a:lnTo>
                  <a:lnTo>
                    <a:pt x="164" y="59"/>
                  </a:lnTo>
                  <a:lnTo>
                    <a:pt x="164" y="32"/>
                  </a:lnTo>
                  <a:lnTo>
                    <a:pt x="168" y="36"/>
                  </a:lnTo>
                  <a:lnTo>
                    <a:pt x="168" y="4"/>
                  </a:lnTo>
                  <a:lnTo>
                    <a:pt x="168" y="381"/>
                  </a:lnTo>
                  <a:lnTo>
                    <a:pt x="173" y="281"/>
                  </a:lnTo>
                  <a:lnTo>
                    <a:pt x="173" y="626"/>
                  </a:lnTo>
                  <a:lnTo>
                    <a:pt x="173" y="127"/>
                  </a:lnTo>
                  <a:lnTo>
                    <a:pt x="177" y="59"/>
                  </a:lnTo>
                  <a:lnTo>
                    <a:pt x="177" y="22"/>
                  </a:lnTo>
                  <a:lnTo>
                    <a:pt x="177" y="45"/>
                  </a:lnTo>
                  <a:lnTo>
                    <a:pt x="182" y="59"/>
                  </a:lnTo>
                  <a:lnTo>
                    <a:pt x="182" y="36"/>
                  </a:lnTo>
                  <a:lnTo>
                    <a:pt x="182" y="54"/>
                  </a:lnTo>
                  <a:lnTo>
                    <a:pt x="186" y="54"/>
                  </a:lnTo>
                  <a:lnTo>
                    <a:pt x="186" y="0"/>
                  </a:lnTo>
                  <a:lnTo>
                    <a:pt x="186" y="522"/>
                  </a:lnTo>
                  <a:lnTo>
                    <a:pt x="191" y="694"/>
                  </a:lnTo>
                  <a:lnTo>
                    <a:pt x="191" y="77"/>
                  </a:lnTo>
                  <a:lnTo>
                    <a:pt x="196" y="77"/>
                  </a:lnTo>
                  <a:lnTo>
                    <a:pt x="196" y="59"/>
                  </a:lnTo>
                  <a:lnTo>
                    <a:pt x="200" y="45"/>
                  </a:lnTo>
                  <a:lnTo>
                    <a:pt x="200" y="9"/>
                  </a:lnTo>
                  <a:lnTo>
                    <a:pt x="200" y="32"/>
                  </a:lnTo>
                  <a:lnTo>
                    <a:pt x="205" y="77"/>
                  </a:lnTo>
                  <a:lnTo>
                    <a:pt x="205" y="81"/>
                  </a:lnTo>
                  <a:lnTo>
                    <a:pt x="209" y="63"/>
                  </a:lnTo>
                  <a:lnTo>
                    <a:pt x="209" y="68"/>
                  </a:lnTo>
                  <a:lnTo>
                    <a:pt x="209" y="36"/>
                  </a:lnTo>
                  <a:lnTo>
                    <a:pt x="214" y="150"/>
                  </a:lnTo>
                  <a:lnTo>
                    <a:pt x="214" y="699"/>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3" name="Freeform 75"/>
            <p:cNvSpPr>
              <a:spLocks noChangeAspect="1"/>
            </p:cNvSpPr>
            <p:nvPr/>
          </p:nvSpPr>
          <p:spPr bwMode="auto">
            <a:xfrm>
              <a:off x="1568751" y="1882467"/>
              <a:ext cx="69219" cy="485403"/>
            </a:xfrm>
            <a:custGeom>
              <a:avLst/>
              <a:gdLst>
                <a:gd name="T0" fmla="*/ 2 w 227"/>
                <a:gd name="T1" fmla="*/ 83 h 1085"/>
                <a:gd name="T2" fmla="*/ 5 w 227"/>
                <a:gd name="T3" fmla="*/ 99 h 1085"/>
                <a:gd name="T4" fmla="*/ 8 w 227"/>
                <a:gd name="T5" fmla="*/ 134 h 1085"/>
                <a:gd name="T6" fmla="*/ 11 w 227"/>
                <a:gd name="T7" fmla="*/ 89 h 1085"/>
                <a:gd name="T8" fmla="*/ 16 w 227"/>
                <a:gd name="T9" fmla="*/ 89 h 1085"/>
                <a:gd name="T10" fmla="*/ 19 w 227"/>
                <a:gd name="T11" fmla="*/ 89 h 1085"/>
                <a:gd name="T12" fmla="*/ 22 w 227"/>
                <a:gd name="T13" fmla="*/ 70 h 1085"/>
                <a:gd name="T14" fmla="*/ 25 w 227"/>
                <a:gd name="T15" fmla="*/ 72 h 1085"/>
                <a:gd name="T16" fmla="*/ 30 w 227"/>
                <a:gd name="T17" fmla="*/ 35 h 1085"/>
                <a:gd name="T18" fmla="*/ 33 w 227"/>
                <a:gd name="T19" fmla="*/ 196 h 1085"/>
                <a:gd name="T20" fmla="*/ 36 w 227"/>
                <a:gd name="T21" fmla="*/ 148 h 1085"/>
                <a:gd name="T22" fmla="*/ 38 w 227"/>
                <a:gd name="T23" fmla="*/ 70 h 1085"/>
                <a:gd name="T24" fmla="*/ 41 w 227"/>
                <a:gd name="T25" fmla="*/ 515 h 1085"/>
                <a:gd name="T26" fmla="*/ 43 w 227"/>
                <a:gd name="T27" fmla="*/ 284 h 1085"/>
                <a:gd name="T28" fmla="*/ 49 w 227"/>
                <a:gd name="T29" fmla="*/ 102 h 1085"/>
                <a:gd name="T30" fmla="*/ 52 w 227"/>
                <a:gd name="T31" fmla="*/ 94 h 1085"/>
                <a:gd name="T32" fmla="*/ 54 w 227"/>
                <a:gd name="T33" fmla="*/ 354 h 1085"/>
                <a:gd name="T34" fmla="*/ 57 w 227"/>
                <a:gd name="T35" fmla="*/ 558 h 1085"/>
                <a:gd name="T36" fmla="*/ 60 w 227"/>
                <a:gd name="T37" fmla="*/ 56 h 1085"/>
                <a:gd name="T38" fmla="*/ 63 w 227"/>
                <a:gd name="T39" fmla="*/ 70 h 1085"/>
                <a:gd name="T40" fmla="*/ 66 w 227"/>
                <a:gd name="T41" fmla="*/ 48 h 1085"/>
                <a:gd name="T42" fmla="*/ 68 w 227"/>
                <a:gd name="T43" fmla="*/ 48 h 1085"/>
                <a:gd name="T44" fmla="*/ 71 w 227"/>
                <a:gd name="T45" fmla="*/ 30 h 1085"/>
                <a:gd name="T46" fmla="*/ 77 w 227"/>
                <a:gd name="T47" fmla="*/ 223 h 1085"/>
                <a:gd name="T48" fmla="*/ 79 w 227"/>
                <a:gd name="T49" fmla="*/ 373 h 1085"/>
                <a:gd name="T50" fmla="*/ 82 w 227"/>
                <a:gd name="T51" fmla="*/ 196 h 1085"/>
                <a:gd name="T52" fmla="*/ 84 w 227"/>
                <a:gd name="T53" fmla="*/ 587 h 1085"/>
                <a:gd name="T54" fmla="*/ 88 w 227"/>
                <a:gd name="T55" fmla="*/ 314 h 1085"/>
                <a:gd name="T56" fmla="*/ 90 w 227"/>
                <a:gd name="T57" fmla="*/ 467 h 1085"/>
                <a:gd name="T58" fmla="*/ 93 w 227"/>
                <a:gd name="T59" fmla="*/ 526 h 1085"/>
                <a:gd name="T60" fmla="*/ 96 w 227"/>
                <a:gd name="T61" fmla="*/ 314 h 1085"/>
                <a:gd name="T62" fmla="*/ 98 w 227"/>
                <a:gd name="T63" fmla="*/ 72 h 1085"/>
                <a:gd name="T64" fmla="*/ 104 w 227"/>
                <a:gd name="T65" fmla="*/ 56 h 1085"/>
                <a:gd name="T66" fmla="*/ 107 w 227"/>
                <a:gd name="T67" fmla="*/ 536 h 1085"/>
                <a:gd name="T68" fmla="*/ 109 w 227"/>
                <a:gd name="T69" fmla="*/ 566 h 1085"/>
                <a:gd name="T70" fmla="*/ 112 w 227"/>
                <a:gd name="T71" fmla="*/ 102 h 1085"/>
                <a:gd name="T72" fmla="*/ 115 w 227"/>
                <a:gd name="T73" fmla="*/ 45 h 1085"/>
                <a:gd name="T74" fmla="*/ 120 w 227"/>
                <a:gd name="T75" fmla="*/ 561 h 1085"/>
                <a:gd name="T76" fmla="*/ 123 w 227"/>
                <a:gd name="T77" fmla="*/ 523 h 1085"/>
                <a:gd name="T78" fmla="*/ 126 w 227"/>
                <a:gd name="T79" fmla="*/ 32 h 1085"/>
                <a:gd name="T80" fmla="*/ 129 w 227"/>
                <a:gd name="T81" fmla="*/ 193 h 1085"/>
                <a:gd name="T82" fmla="*/ 134 w 227"/>
                <a:gd name="T83" fmla="*/ 542 h 10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7"/>
                <a:gd name="T127" fmla="*/ 0 h 1085"/>
                <a:gd name="T128" fmla="*/ 227 w 227"/>
                <a:gd name="T129" fmla="*/ 1085 h 10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7" h="1085">
                  <a:moveTo>
                    <a:pt x="0" y="740"/>
                  </a:moveTo>
                  <a:lnTo>
                    <a:pt x="0" y="436"/>
                  </a:lnTo>
                  <a:lnTo>
                    <a:pt x="4" y="141"/>
                  </a:lnTo>
                  <a:lnTo>
                    <a:pt x="4" y="222"/>
                  </a:lnTo>
                  <a:lnTo>
                    <a:pt x="4" y="145"/>
                  </a:lnTo>
                  <a:lnTo>
                    <a:pt x="9" y="168"/>
                  </a:lnTo>
                  <a:lnTo>
                    <a:pt x="9" y="163"/>
                  </a:lnTo>
                  <a:lnTo>
                    <a:pt x="13" y="154"/>
                  </a:lnTo>
                  <a:lnTo>
                    <a:pt x="13" y="227"/>
                  </a:lnTo>
                  <a:lnTo>
                    <a:pt x="18" y="567"/>
                  </a:lnTo>
                  <a:lnTo>
                    <a:pt x="18" y="604"/>
                  </a:lnTo>
                  <a:lnTo>
                    <a:pt x="18" y="150"/>
                  </a:lnTo>
                  <a:lnTo>
                    <a:pt x="22" y="150"/>
                  </a:lnTo>
                  <a:lnTo>
                    <a:pt x="22" y="186"/>
                  </a:lnTo>
                  <a:lnTo>
                    <a:pt x="27" y="150"/>
                  </a:lnTo>
                  <a:lnTo>
                    <a:pt x="27" y="186"/>
                  </a:lnTo>
                  <a:lnTo>
                    <a:pt x="27" y="168"/>
                  </a:lnTo>
                  <a:lnTo>
                    <a:pt x="31" y="150"/>
                  </a:lnTo>
                  <a:lnTo>
                    <a:pt x="31" y="781"/>
                  </a:lnTo>
                  <a:lnTo>
                    <a:pt x="36" y="504"/>
                  </a:lnTo>
                  <a:lnTo>
                    <a:pt x="36" y="118"/>
                  </a:lnTo>
                  <a:lnTo>
                    <a:pt x="36" y="127"/>
                  </a:lnTo>
                  <a:lnTo>
                    <a:pt x="41" y="118"/>
                  </a:lnTo>
                  <a:lnTo>
                    <a:pt x="41" y="122"/>
                  </a:lnTo>
                  <a:lnTo>
                    <a:pt x="45" y="109"/>
                  </a:lnTo>
                  <a:lnTo>
                    <a:pt x="45" y="77"/>
                  </a:lnTo>
                  <a:lnTo>
                    <a:pt x="50" y="59"/>
                  </a:lnTo>
                  <a:lnTo>
                    <a:pt x="50" y="23"/>
                  </a:lnTo>
                  <a:lnTo>
                    <a:pt x="50" y="32"/>
                  </a:lnTo>
                  <a:lnTo>
                    <a:pt x="54" y="331"/>
                  </a:lnTo>
                  <a:lnTo>
                    <a:pt x="54" y="899"/>
                  </a:lnTo>
                  <a:lnTo>
                    <a:pt x="54" y="240"/>
                  </a:lnTo>
                  <a:lnTo>
                    <a:pt x="59" y="250"/>
                  </a:lnTo>
                  <a:lnTo>
                    <a:pt x="59" y="0"/>
                  </a:lnTo>
                  <a:lnTo>
                    <a:pt x="63" y="14"/>
                  </a:lnTo>
                  <a:lnTo>
                    <a:pt x="63" y="118"/>
                  </a:lnTo>
                  <a:lnTo>
                    <a:pt x="63" y="54"/>
                  </a:lnTo>
                  <a:lnTo>
                    <a:pt x="68" y="82"/>
                  </a:lnTo>
                  <a:lnTo>
                    <a:pt x="68" y="871"/>
                  </a:lnTo>
                  <a:lnTo>
                    <a:pt x="72" y="150"/>
                  </a:lnTo>
                  <a:lnTo>
                    <a:pt x="72" y="772"/>
                  </a:lnTo>
                  <a:lnTo>
                    <a:pt x="72" y="481"/>
                  </a:lnTo>
                  <a:lnTo>
                    <a:pt x="77" y="699"/>
                  </a:lnTo>
                  <a:lnTo>
                    <a:pt x="77" y="145"/>
                  </a:lnTo>
                  <a:lnTo>
                    <a:pt x="81" y="172"/>
                  </a:lnTo>
                  <a:lnTo>
                    <a:pt x="81" y="159"/>
                  </a:lnTo>
                  <a:lnTo>
                    <a:pt x="81" y="172"/>
                  </a:lnTo>
                  <a:lnTo>
                    <a:pt x="86" y="159"/>
                  </a:lnTo>
                  <a:lnTo>
                    <a:pt x="86" y="154"/>
                  </a:lnTo>
                  <a:lnTo>
                    <a:pt x="90" y="168"/>
                  </a:lnTo>
                  <a:lnTo>
                    <a:pt x="90" y="599"/>
                  </a:lnTo>
                  <a:lnTo>
                    <a:pt x="90" y="231"/>
                  </a:lnTo>
                  <a:lnTo>
                    <a:pt x="95" y="699"/>
                  </a:lnTo>
                  <a:lnTo>
                    <a:pt x="95" y="944"/>
                  </a:lnTo>
                  <a:lnTo>
                    <a:pt x="95" y="735"/>
                  </a:lnTo>
                  <a:lnTo>
                    <a:pt x="100" y="172"/>
                  </a:lnTo>
                  <a:lnTo>
                    <a:pt x="100" y="95"/>
                  </a:lnTo>
                  <a:lnTo>
                    <a:pt x="100" y="127"/>
                  </a:lnTo>
                  <a:lnTo>
                    <a:pt x="104" y="113"/>
                  </a:lnTo>
                  <a:lnTo>
                    <a:pt x="104" y="118"/>
                  </a:lnTo>
                  <a:lnTo>
                    <a:pt x="104" y="113"/>
                  </a:lnTo>
                  <a:lnTo>
                    <a:pt x="109" y="100"/>
                  </a:lnTo>
                  <a:lnTo>
                    <a:pt x="109" y="82"/>
                  </a:lnTo>
                  <a:lnTo>
                    <a:pt x="109" y="377"/>
                  </a:lnTo>
                  <a:lnTo>
                    <a:pt x="113" y="86"/>
                  </a:lnTo>
                  <a:lnTo>
                    <a:pt x="113" y="82"/>
                  </a:lnTo>
                  <a:lnTo>
                    <a:pt x="118" y="50"/>
                  </a:lnTo>
                  <a:lnTo>
                    <a:pt x="118" y="141"/>
                  </a:lnTo>
                  <a:lnTo>
                    <a:pt x="118" y="50"/>
                  </a:lnTo>
                  <a:lnTo>
                    <a:pt x="122" y="59"/>
                  </a:lnTo>
                  <a:lnTo>
                    <a:pt x="122" y="9"/>
                  </a:lnTo>
                  <a:lnTo>
                    <a:pt x="127" y="377"/>
                  </a:lnTo>
                  <a:lnTo>
                    <a:pt x="127" y="762"/>
                  </a:lnTo>
                  <a:lnTo>
                    <a:pt x="127" y="336"/>
                  </a:lnTo>
                  <a:lnTo>
                    <a:pt x="131" y="631"/>
                  </a:lnTo>
                  <a:lnTo>
                    <a:pt x="131" y="912"/>
                  </a:lnTo>
                  <a:lnTo>
                    <a:pt x="131" y="536"/>
                  </a:lnTo>
                  <a:lnTo>
                    <a:pt x="136" y="331"/>
                  </a:lnTo>
                  <a:lnTo>
                    <a:pt x="136" y="113"/>
                  </a:lnTo>
                  <a:lnTo>
                    <a:pt x="136" y="540"/>
                  </a:lnTo>
                  <a:lnTo>
                    <a:pt x="140" y="994"/>
                  </a:lnTo>
                  <a:lnTo>
                    <a:pt x="140" y="585"/>
                  </a:lnTo>
                  <a:lnTo>
                    <a:pt x="145" y="949"/>
                  </a:lnTo>
                  <a:lnTo>
                    <a:pt x="145" y="531"/>
                  </a:lnTo>
                  <a:lnTo>
                    <a:pt x="149" y="263"/>
                  </a:lnTo>
                  <a:lnTo>
                    <a:pt x="149" y="917"/>
                  </a:lnTo>
                  <a:lnTo>
                    <a:pt x="149" y="790"/>
                  </a:lnTo>
                  <a:lnTo>
                    <a:pt x="154" y="495"/>
                  </a:lnTo>
                  <a:lnTo>
                    <a:pt x="154" y="930"/>
                  </a:lnTo>
                  <a:lnTo>
                    <a:pt x="154" y="890"/>
                  </a:lnTo>
                  <a:lnTo>
                    <a:pt x="159" y="631"/>
                  </a:lnTo>
                  <a:lnTo>
                    <a:pt x="159" y="218"/>
                  </a:lnTo>
                  <a:lnTo>
                    <a:pt x="159" y="531"/>
                  </a:lnTo>
                  <a:lnTo>
                    <a:pt x="163" y="318"/>
                  </a:lnTo>
                  <a:lnTo>
                    <a:pt x="163" y="14"/>
                  </a:lnTo>
                  <a:lnTo>
                    <a:pt x="163" y="122"/>
                  </a:lnTo>
                  <a:lnTo>
                    <a:pt x="168" y="113"/>
                  </a:lnTo>
                  <a:lnTo>
                    <a:pt x="172" y="118"/>
                  </a:lnTo>
                  <a:lnTo>
                    <a:pt x="172" y="95"/>
                  </a:lnTo>
                  <a:lnTo>
                    <a:pt x="177" y="45"/>
                  </a:lnTo>
                  <a:lnTo>
                    <a:pt x="177" y="962"/>
                  </a:lnTo>
                  <a:lnTo>
                    <a:pt x="177" y="908"/>
                  </a:lnTo>
                  <a:lnTo>
                    <a:pt x="181" y="989"/>
                  </a:lnTo>
                  <a:lnTo>
                    <a:pt x="181" y="890"/>
                  </a:lnTo>
                  <a:lnTo>
                    <a:pt x="181" y="958"/>
                  </a:lnTo>
                  <a:lnTo>
                    <a:pt x="186" y="604"/>
                  </a:lnTo>
                  <a:lnTo>
                    <a:pt x="186" y="100"/>
                  </a:lnTo>
                  <a:lnTo>
                    <a:pt x="186" y="172"/>
                  </a:lnTo>
                  <a:lnTo>
                    <a:pt x="190" y="82"/>
                  </a:lnTo>
                  <a:lnTo>
                    <a:pt x="190" y="145"/>
                  </a:lnTo>
                  <a:lnTo>
                    <a:pt x="190" y="77"/>
                  </a:lnTo>
                  <a:lnTo>
                    <a:pt x="195" y="100"/>
                  </a:lnTo>
                  <a:lnTo>
                    <a:pt x="195" y="254"/>
                  </a:lnTo>
                  <a:lnTo>
                    <a:pt x="199" y="949"/>
                  </a:lnTo>
                  <a:lnTo>
                    <a:pt x="199" y="1085"/>
                  </a:lnTo>
                  <a:lnTo>
                    <a:pt x="204" y="853"/>
                  </a:lnTo>
                  <a:lnTo>
                    <a:pt x="204" y="885"/>
                  </a:lnTo>
                  <a:lnTo>
                    <a:pt x="204" y="853"/>
                  </a:lnTo>
                  <a:lnTo>
                    <a:pt x="208" y="368"/>
                  </a:lnTo>
                  <a:lnTo>
                    <a:pt x="208" y="54"/>
                  </a:lnTo>
                  <a:lnTo>
                    <a:pt x="208" y="104"/>
                  </a:lnTo>
                  <a:lnTo>
                    <a:pt x="213" y="113"/>
                  </a:lnTo>
                  <a:lnTo>
                    <a:pt x="213" y="327"/>
                  </a:lnTo>
                  <a:lnTo>
                    <a:pt x="218" y="940"/>
                  </a:lnTo>
                  <a:lnTo>
                    <a:pt x="218" y="876"/>
                  </a:lnTo>
                  <a:lnTo>
                    <a:pt x="222" y="917"/>
                  </a:lnTo>
                  <a:lnTo>
                    <a:pt x="222" y="876"/>
                  </a:lnTo>
                  <a:lnTo>
                    <a:pt x="227" y="903"/>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4" name="Freeform 76"/>
            <p:cNvSpPr>
              <a:spLocks noChangeAspect="1"/>
            </p:cNvSpPr>
            <p:nvPr/>
          </p:nvSpPr>
          <p:spPr bwMode="auto">
            <a:xfrm>
              <a:off x="1637970" y="1591679"/>
              <a:ext cx="72251" cy="776191"/>
            </a:xfrm>
            <a:custGeom>
              <a:avLst/>
              <a:gdLst>
                <a:gd name="T0" fmla="*/ 0 w 240"/>
                <a:gd name="T1" fmla="*/ 585 h 1734"/>
                <a:gd name="T2" fmla="*/ 5 w 240"/>
                <a:gd name="T3" fmla="*/ 735 h 1734"/>
                <a:gd name="T4" fmla="*/ 8 w 240"/>
                <a:gd name="T5" fmla="*/ 445 h 1734"/>
                <a:gd name="T6" fmla="*/ 11 w 240"/>
                <a:gd name="T7" fmla="*/ 480 h 1734"/>
                <a:gd name="T8" fmla="*/ 13 w 240"/>
                <a:gd name="T9" fmla="*/ 706 h 1734"/>
                <a:gd name="T10" fmla="*/ 18 w 240"/>
                <a:gd name="T11" fmla="*/ 462 h 1734"/>
                <a:gd name="T12" fmla="*/ 21 w 240"/>
                <a:gd name="T13" fmla="*/ 448 h 1734"/>
                <a:gd name="T14" fmla="*/ 24 w 240"/>
                <a:gd name="T15" fmla="*/ 445 h 1734"/>
                <a:gd name="T16" fmla="*/ 27 w 240"/>
                <a:gd name="T17" fmla="*/ 437 h 1734"/>
                <a:gd name="T18" fmla="*/ 30 w 240"/>
                <a:gd name="T19" fmla="*/ 472 h 1734"/>
                <a:gd name="T20" fmla="*/ 32 w 240"/>
                <a:gd name="T21" fmla="*/ 939 h 1734"/>
                <a:gd name="T22" fmla="*/ 35 w 240"/>
                <a:gd name="T23" fmla="*/ 851 h 1734"/>
                <a:gd name="T24" fmla="*/ 38 w 240"/>
                <a:gd name="T25" fmla="*/ 1022 h 1734"/>
                <a:gd name="T26" fmla="*/ 43 w 240"/>
                <a:gd name="T27" fmla="*/ 883 h 1734"/>
                <a:gd name="T28" fmla="*/ 46 w 240"/>
                <a:gd name="T29" fmla="*/ 945 h 1734"/>
                <a:gd name="T30" fmla="*/ 48 w 240"/>
                <a:gd name="T31" fmla="*/ 480 h 1734"/>
                <a:gd name="T32" fmla="*/ 51 w 240"/>
                <a:gd name="T33" fmla="*/ 448 h 1734"/>
                <a:gd name="T34" fmla="*/ 54 w 240"/>
                <a:gd name="T35" fmla="*/ 526 h 1734"/>
                <a:gd name="T36" fmla="*/ 57 w 240"/>
                <a:gd name="T37" fmla="*/ 456 h 1734"/>
                <a:gd name="T38" fmla="*/ 59 w 240"/>
                <a:gd name="T39" fmla="*/ 453 h 1734"/>
                <a:gd name="T40" fmla="*/ 65 w 240"/>
                <a:gd name="T41" fmla="*/ 748 h 1734"/>
                <a:gd name="T42" fmla="*/ 67 w 240"/>
                <a:gd name="T43" fmla="*/ 467 h 1734"/>
                <a:gd name="T44" fmla="*/ 70 w 240"/>
                <a:gd name="T45" fmla="*/ 537 h 1734"/>
                <a:gd name="T46" fmla="*/ 73 w 240"/>
                <a:gd name="T47" fmla="*/ 445 h 1734"/>
                <a:gd name="T48" fmla="*/ 76 w 240"/>
                <a:gd name="T49" fmla="*/ 453 h 1734"/>
                <a:gd name="T50" fmla="*/ 78 w 240"/>
                <a:gd name="T51" fmla="*/ 491 h 1734"/>
                <a:gd name="T52" fmla="*/ 81 w 240"/>
                <a:gd name="T53" fmla="*/ 485 h 1734"/>
                <a:gd name="T54" fmla="*/ 86 w 240"/>
                <a:gd name="T55" fmla="*/ 947 h 1734"/>
                <a:gd name="T56" fmla="*/ 89 w 240"/>
                <a:gd name="T57" fmla="*/ 982 h 1734"/>
                <a:gd name="T58" fmla="*/ 92 w 240"/>
                <a:gd name="T59" fmla="*/ 875 h 1734"/>
                <a:gd name="T60" fmla="*/ 94 w 240"/>
                <a:gd name="T61" fmla="*/ 950 h 1734"/>
                <a:gd name="T62" fmla="*/ 97 w 240"/>
                <a:gd name="T63" fmla="*/ 998 h 1734"/>
                <a:gd name="T64" fmla="*/ 100 w 240"/>
                <a:gd name="T65" fmla="*/ 947 h 1734"/>
                <a:gd name="T66" fmla="*/ 102 w 240"/>
                <a:gd name="T67" fmla="*/ 952 h 1734"/>
                <a:gd name="T68" fmla="*/ 105 w 240"/>
                <a:gd name="T69" fmla="*/ 1001 h 1734"/>
                <a:gd name="T70" fmla="*/ 111 w 240"/>
                <a:gd name="T71" fmla="*/ 770 h 1734"/>
                <a:gd name="T72" fmla="*/ 116 w 240"/>
                <a:gd name="T73" fmla="*/ 920 h 1734"/>
                <a:gd name="T74" fmla="*/ 124 w 240"/>
                <a:gd name="T75" fmla="*/ 920 h 1734"/>
                <a:gd name="T76" fmla="*/ 129 w 240"/>
                <a:gd name="T77" fmla="*/ 877 h 1734"/>
                <a:gd name="T78" fmla="*/ 135 w 240"/>
                <a:gd name="T79" fmla="*/ 666 h 1734"/>
                <a:gd name="T80" fmla="*/ 138 w 240"/>
                <a:gd name="T81" fmla="*/ 196 h 1734"/>
                <a:gd name="T82" fmla="*/ 141 w 240"/>
                <a:gd name="T83" fmla="*/ 27 h 17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0"/>
                <a:gd name="T127" fmla="*/ 0 h 1734"/>
                <a:gd name="T128" fmla="*/ 240 w 240"/>
                <a:gd name="T129" fmla="*/ 1734 h 17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0" h="1734">
                  <a:moveTo>
                    <a:pt x="0" y="1552"/>
                  </a:moveTo>
                  <a:lnTo>
                    <a:pt x="0" y="808"/>
                  </a:lnTo>
                  <a:lnTo>
                    <a:pt x="0" y="989"/>
                  </a:lnTo>
                  <a:lnTo>
                    <a:pt x="4" y="771"/>
                  </a:lnTo>
                  <a:lnTo>
                    <a:pt x="4" y="781"/>
                  </a:lnTo>
                  <a:lnTo>
                    <a:pt x="9" y="1244"/>
                  </a:lnTo>
                  <a:lnTo>
                    <a:pt x="9" y="776"/>
                  </a:lnTo>
                  <a:lnTo>
                    <a:pt x="13" y="762"/>
                  </a:lnTo>
                  <a:lnTo>
                    <a:pt x="13" y="753"/>
                  </a:lnTo>
                  <a:lnTo>
                    <a:pt x="13" y="812"/>
                  </a:lnTo>
                  <a:lnTo>
                    <a:pt x="18" y="740"/>
                  </a:lnTo>
                  <a:lnTo>
                    <a:pt x="18" y="812"/>
                  </a:lnTo>
                  <a:lnTo>
                    <a:pt x="18" y="744"/>
                  </a:lnTo>
                  <a:lnTo>
                    <a:pt x="22" y="762"/>
                  </a:lnTo>
                  <a:lnTo>
                    <a:pt x="22" y="1194"/>
                  </a:lnTo>
                  <a:lnTo>
                    <a:pt x="27" y="1611"/>
                  </a:lnTo>
                  <a:lnTo>
                    <a:pt x="27" y="1062"/>
                  </a:lnTo>
                  <a:lnTo>
                    <a:pt x="31" y="781"/>
                  </a:lnTo>
                  <a:lnTo>
                    <a:pt x="31" y="785"/>
                  </a:lnTo>
                  <a:lnTo>
                    <a:pt x="31" y="762"/>
                  </a:lnTo>
                  <a:lnTo>
                    <a:pt x="36" y="758"/>
                  </a:lnTo>
                  <a:lnTo>
                    <a:pt x="36" y="1017"/>
                  </a:lnTo>
                  <a:lnTo>
                    <a:pt x="36" y="939"/>
                  </a:lnTo>
                  <a:lnTo>
                    <a:pt x="40" y="753"/>
                  </a:lnTo>
                  <a:lnTo>
                    <a:pt x="40" y="930"/>
                  </a:lnTo>
                  <a:lnTo>
                    <a:pt x="45" y="744"/>
                  </a:lnTo>
                  <a:lnTo>
                    <a:pt x="45" y="740"/>
                  </a:lnTo>
                  <a:lnTo>
                    <a:pt x="45" y="794"/>
                  </a:lnTo>
                  <a:lnTo>
                    <a:pt x="50" y="767"/>
                  </a:lnTo>
                  <a:lnTo>
                    <a:pt x="50" y="799"/>
                  </a:lnTo>
                  <a:lnTo>
                    <a:pt x="50" y="753"/>
                  </a:lnTo>
                  <a:lnTo>
                    <a:pt x="54" y="1253"/>
                  </a:lnTo>
                  <a:lnTo>
                    <a:pt x="54" y="1589"/>
                  </a:lnTo>
                  <a:lnTo>
                    <a:pt x="54" y="1566"/>
                  </a:lnTo>
                  <a:lnTo>
                    <a:pt x="59" y="1343"/>
                  </a:lnTo>
                  <a:lnTo>
                    <a:pt x="59" y="1439"/>
                  </a:lnTo>
                  <a:lnTo>
                    <a:pt x="59" y="1303"/>
                  </a:lnTo>
                  <a:lnTo>
                    <a:pt x="63" y="1520"/>
                  </a:lnTo>
                  <a:lnTo>
                    <a:pt x="63" y="1729"/>
                  </a:lnTo>
                  <a:lnTo>
                    <a:pt x="68" y="1734"/>
                  </a:lnTo>
                  <a:lnTo>
                    <a:pt x="68" y="1275"/>
                  </a:lnTo>
                  <a:lnTo>
                    <a:pt x="72" y="1493"/>
                  </a:lnTo>
                  <a:lnTo>
                    <a:pt x="72" y="1534"/>
                  </a:lnTo>
                  <a:lnTo>
                    <a:pt x="72" y="1507"/>
                  </a:lnTo>
                  <a:lnTo>
                    <a:pt x="77" y="1598"/>
                  </a:lnTo>
                  <a:lnTo>
                    <a:pt x="77" y="1548"/>
                  </a:lnTo>
                  <a:lnTo>
                    <a:pt x="81" y="1543"/>
                  </a:lnTo>
                  <a:lnTo>
                    <a:pt x="81" y="812"/>
                  </a:lnTo>
                  <a:lnTo>
                    <a:pt x="81" y="985"/>
                  </a:lnTo>
                  <a:lnTo>
                    <a:pt x="86" y="790"/>
                  </a:lnTo>
                  <a:lnTo>
                    <a:pt x="86" y="758"/>
                  </a:lnTo>
                  <a:lnTo>
                    <a:pt x="90" y="767"/>
                  </a:lnTo>
                  <a:lnTo>
                    <a:pt x="90" y="1384"/>
                  </a:lnTo>
                  <a:lnTo>
                    <a:pt x="90" y="889"/>
                  </a:lnTo>
                  <a:lnTo>
                    <a:pt x="95" y="803"/>
                  </a:lnTo>
                  <a:lnTo>
                    <a:pt x="95" y="740"/>
                  </a:lnTo>
                  <a:lnTo>
                    <a:pt x="95" y="771"/>
                  </a:lnTo>
                  <a:lnTo>
                    <a:pt x="99" y="767"/>
                  </a:lnTo>
                  <a:lnTo>
                    <a:pt x="99" y="812"/>
                  </a:lnTo>
                  <a:lnTo>
                    <a:pt x="99" y="767"/>
                  </a:lnTo>
                  <a:lnTo>
                    <a:pt x="104" y="799"/>
                  </a:lnTo>
                  <a:lnTo>
                    <a:pt x="104" y="744"/>
                  </a:lnTo>
                  <a:lnTo>
                    <a:pt x="109" y="1266"/>
                  </a:lnTo>
                  <a:lnTo>
                    <a:pt x="109" y="1611"/>
                  </a:lnTo>
                  <a:lnTo>
                    <a:pt x="109" y="926"/>
                  </a:lnTo>
                  <a:lnTo>
                    <a:pt x="113" y="790"/>
                  </a:lnTo>
                  <a:lnTo>
                    <a:pt x="113" y="1461"/>
                  </a:lnTo>
                  <a:lnTo>
                    <a:pt x="113" y="1380"/>
                  </a:lnTo>
                  <a:lnTo>
                    <a:pt x="118" y="908"/>
                  </a:lnTo>
                  <a:lnTo>
                    <a:pt x="118" y="744"/>
                  </a:lnTo>
                  <a:lnTo>
                    <a:pt x="122" y="790"/>
                  </a:lnTo>
                  <a:lnTo>
                    <a:pt x="122" y="753"/>
                  </a:lnTo>
                  <a:lnTo>
                    <a:pt x="127" y="944"/>
                  </a:lnTo>
                  <a:lnTo>
                    <a:pt x="127" y="1067"/>
                  </a:lnTo>
                  <a:lnTo>
                    <a:pt x="127" y="767"/>
                  </a:lnTo>
                  <a:lnTo>
                    <a:pt x="131" y="885"/>
                  </a:lnTo>
                  <a:lnTo>
                    <a:pt x="131" y="790"/>
                  </a:lnTo>
                  <a:lnTo>
                    <a:pt x="131" y="830"/>
                  </a:lnTo>
                  <a:lnTo>
                    <a:pt x="136" y="771"/>
                  </a:lnTo>
                  <a:lnTo>
                    <a:pt x="136" y="744"/>
                  </a:lnTo>
                  <a:lnTo>
                    <a:pt x="136" y="821"/>
                  </a:lnTo>
                  <a:lnTo>
                    <a:pt x="140" y="753"/>
                  </a:lnTo>
                  <a:lnTo>
                    <a:pt x="140" y="817"/>
                  </a:lnTo>
                  <a:lnTo>
                    <a:pt x="145" y="1602"/>
                  </a:lnTo>
                  <a:lnTo>
                    <a:pt x="145" y="1579"/>
                  </a:lnTo>
                  <a:lnTo>
                    <a:pt x="145" y="1697"/>
                  </a:lnTo>
                  <a:lnTo>
                    <a:pt x="149" y="1661"/>
                  </a:lnTo>
                  <a:lnTo>
                    <a:pt x="149" y="1702"/>
                  </a:lnTo>
                  <a:lnTo>
                    <a:pt x="149" y="1561"/>
                  </a:lnTo>
                  <a:lnTo>
                    <a:pt x="154" y="1480"/>
                  </a:lnTo>
                  <a:lnTo>
                    <a:pt x="154" y="1425"/>
                  </a:lnTo>
                  <a:lnTo>
                    <a:pt x="154" y="1452"/>
                  </a:lnTo>
                  <a:lnTo>
                    <a:pt x="158" y="1607"/>
                  </a:lnTo>
                  <a:lnTo>
                    <a:pt x="158" y="1697"/>
                  </a:lnTo>
                  <a:lnTo>
                    <a:pt x="158" y="1684"/>
                  </a:lnTo>
                  <a:lnTo>
                    <a:pt x="163" y="1688"/>
                  </a:lnTo>
                  <a:lnTo>
                    <a:pt x="163" y="1725"/>
                  </a:lnTo>
                  <a:lnTo>
                    <a:pt x="168" y="1711"/>
                  </a:lnTo>
                  <a:lnTo>
                    <a:pt x="168" y="1602"/>
                  </a:lnTo>
                  <a:lnTo>
                    <a:pt x="172" y="1579"/>
                  </a:lnTo>
                  <a:lnTo>
                    <a:pt x="172" y="1616"/>
                  </a:lnTo>
                  <a:lnTo>
                    <a:pt x="172" y="1611"/>
                  </a:lnTo>
                  <a:lnTo>
                    <a:pt x="177" y="1684"/>
                  </a:lnTo>
                  <a:lnTo>
                    <a:pt x="177" y="1625"/>
                  </a:lnTo>
                  <a:lnTo>
                    <a:pt x="177" y="1693"/>
                  </a:lnTo>
                  <a:lnTo>
                    <a:pt x="181" y="1697"/>
                  </a:lnTo>
                  <a:lnTo>
                    <a:pt x="181" y="1570"/>
                  </a:lnTo>
                  <a:lnTo>
                    <a:pt x="186" y="1303"/>
                  </a:lnTo>
                  <a:lnTo>
                    <a:pt x="186" y="1557"/>
                  </a:lnTo>
                  <a:lnTo>
                    <a:pt x="190" y="1557"/>
                  </a:lnTo>
                  <a:lnTo>
                    <a:pt x="195" y="1557"/>
                  </a:lnTo>
                  <a:lnTo>
                    <a:pt x="199" y="1557"/>
                  </a:lnTo>
                  <a:lnTo>
                    <a:pt x="204" y="1557"/>
                  </a:lnTo>
                  <a:lnTo>
                    <a:pt x="208" y="1557"/>
                  </a:lnTo>
                  <a:lnTo>
                    <a:pt x="213" y="1557"/>
                  </a:lnTo>
                  <a:lnTo>
                    <a:pt x="217" y="1557"/>
                  </a:lnTo>
                  <a:lnTo>
                    <a:pt x="217" y="1484"/>
                  </a:lnTo>
                  <a:lnTo>
                    <a:pt x="222" y="1466"/>
                  </a:lnTo>
                  <a:lnTo>
                    <a:pt x="222" y="676"/>
                  </a:lnTo>
                  <a:lnTo>
                    <a:pt x="227" y="1126"/>
                  </a:lnTo>
                  <a:lnTo>
                    <a:pt x="227" y="386"/>
                  </a:lnTo>
                  <a:lnTo>
                    <a:pt x="231" y="449"/>
                  </a:lnTo>
                  <a:lnTo>
                    <a:pt x="231" y="331"/>
                  </a:lnTo>
                  <a:lnTo>
                    <a:pt x="236" y="86"/>
                  </a:lnTo>
                  <a:lnTo>
                    <a:pt x="236" y="22"/>
                  </a:lnTo>
                  <a:lnTo>
                    <a:pt x="236" y="45"/>
                  </a:lnTo>
                  <a:lnTo>
                    <a:pt x="240" y="100"/>
                  </a:lnTo>
                  <a:lnTo>
                    <a:pt x="240" y="0"/>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5" name="Freeform 77"/>
            <p:cNvSpPr>
              <a:spLocks noChangeAspect="1"/>
            </p:cNvSpPr>
            <p:nvPr/>
          </p:nvSpPr>
          <p:spPr bwMode="auto">
            <a:xfrm>
              <a:off x="1710221" y="1587893"/>
              <a:ext cx="71240" cy="750444"/>
            </a:xfrm>
            <a:custGeom>
              <a:avLst/>
              <a:gdLst>
                <a:gd name="T0" fmla="*/ 3 w 236"/>
                <a:gd name="T1" fmla="*/ 56 h 1679"/>
                <a:gd name="T2" fmla="*/ 5 w 236"/>
                <a:gd name="T3" fmla="*/ 8 h 1679"/>
                <a:gd name="T4" fmla="*/ 8 w 236"/>
                <a:gd name="T5" fmla="*/ 18 h 1679"/>
                <a:gd name="T6" fmla="*/ 11 w 236"/>
                <a:gd name="T7" fmla="*/ 91 h 1679"/>
                <a:gd name="T8" fmla="*/ 14 w 236"/>
                <a:gd name="T9" fmla="*/ 991 h 1679"/>
                <a:gd name="T10" fmla="*/ 19 w 236"/>
                <a:gd name="T11" fmla="*/ 32 h 1679"/>
                <a:gd name="T12" fmla="*/ 22 w 236"/>
                <a:gd name="T13" fmla="*/ 13 h 1679"/>
                <a:gd name="T14" fmla="*/ 24 w 236"/>
                <a:gd name="T15" fmla="*/ 53 h 1679"/>
                <a:gd name="T16" fmla="*/ 27 w 236"/>
                <a:gd name="T17" fmla="*/ 112 h 1679"/>
                <a:gd name="T18" fmla="*/ 30 w 236"/>
                <a:gd name="T19" fmla="*/ 51 h 1679"/>
                <a:gd name="T20" fmla="*/ 35 w 236"/>
                <a:gd name="T21" fmla="*/ 404 h 1679"/>
                <a:gd name="T22" fmla="*/ 38 w 236"/>
                <a:gd name="T23" fmla="*/ 45 h 1679"/>
                <a:gd name="T24" fmla="*/ 41 w 236"/>
                <a:gd name="T25" fmla="*/ 32 h 1679"/>
                <a:gd name="T26" fmla="*/ 44 w 236"/>
                <a:gd name="T27" fmla="*/ 940 h 1679"/>
                <a:gd name="T28" fmla="*/ 46 w 236"/>
                <a:gd name="T29" fmla="*/ 48 h 1679"/>
                <a:gd name="T30" fmla="*/ 51 w 236"/>
                <a:gd name="T31" fmla="*/ 16 h 1679"/>
                <a:gd name="T32" fmla="*/ 54 w 236"/>
                <a:gd name="T33" fmla="*/ 142 h 1679"/>
                <a:gd name="T34" fmla="*/ 57 w 236"/>
                <a:gd name="T35" fmla="*/ 554 h 1679"/>
                <a:gd name="T36" fmla="*/ 60 w 236"/>
                <a:gd name="T37" fmla="*/ 18 h 1679"/>
                <a:gd name="T38" fmla="*/ 65 w 236"/>
                <a:gd name="T39" fmla="*/ 77 h 1679"/>
                <a:gd name="T40" fmla="*/ 71 w 236"/>
                <a:gd name="T41" fmla="*/ 18 h 1679"/>
                <a:gd name="T42" fmla="*/ 73 w 236"/>
                <a:gd name="T43" fmla="*/ 56 h 1679"/>
                <a:gd name="T44" fmla="*/ 79 w 236"/>
                <a:gd name="T45" fmla="*/ 30 h 1679"/>
                <a:gd name="T46" fmla="*/ 81 w 236"/>
                <a:gd name="T47" fmla="*/ 16 h 1679"/>
                <a:gd name="T48" fmla="*/ 84 w 236"/>
                <a:gd name="T49" fmla="*/ 964 h 1679"/>
                <a:gd name="T50" fmla="*/ 87 w 236"/>
                <a:gd name="T51" fmla="*/ 956 h 1679"/>
                <a:gd name="T52" fmla="*/ 93 w 236"/>
                <a:gd name="T53" fmla="*/ 547 h 1679"/>
                <a:gd name="T54" fmla="*/ 95 w 236"/>
                <a:gd name="T55" fmla="*/ 155 h 1679"/>
                <a:gd name="T56" fmla="*/ 98 w 236"/>
                <a:gd name="T57" fmla="*/ 324 h 1679"/>
                <a:gd name="T58" fmla="*/ 100 w 236"/>
                <a:gd name="T59" fmla="*/ 190 h 1679"/>
                <a:gd name="T60" fmla="*/ 106 w 236"/>
                <a:gd name="T61" fmla="*/ 354 h 1679"/>
                <a:gd name="T62" fmla="*/ 109 w 236"/>
                <a:gd name="T63" fmla="*/ 453 h 1679"/>
                <a:gd name="T64" fmla="*/ 111 w 236"/>
                <a:gd name="T65" fmla="*/ 940 h 1679"/>
                <a:gd name="T66" fmla="*/ 117 w 236"/>
                <a:gd name="T67" fmla="*/ 624 h 1679"/>
                <a:gd name="T68" fmla="*/ 119 w 236"/>
                <a:gd name="T69" fmla="*/ 825 h 1679"/>
                <a:gd name="T70" fmla="*/ 122 w 236"/>
                <a:gd name="T71" fmla="*/ 509 h 1679"/>
                <a:gd name="T72" fmla="*/ 125 w 236"/>
                <a:gd name="T73" fmla="*/ 482 h 1679"/>
                <a:gd name="T74" fmla="*/ 128 w 236"/>
                <a:gd name="T75" fmla="*/ 171 h 1679"/>
                <a:gd name="T76" fmla="*/ 130 w 236"/>
                <a:gd name="T77" fmla="*/ 182 h 1679"/>
                <a:gd name="T78" fmla="*/ 133 w 236"/>
                <a:gd name="T79" fmla="*/ 169 h 1679"/>
                <a:gd name="T80" fmla="*/ 136 w 236"/>
                <a:gd name="T81" fmla="*/ 77 h 1679"/>
                <a:gd name="T82" fmla="*/ 141 w 236"/>
                <a:gd name="T83" fmla="*/ 201 h 16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6"/>
                <a:gd name="T127" fmla="*/ 0 h 1679"/>
                <a:gd name="T128" fmla="*/ 236 w 236"/>
                <a:gd name="T129" fmla="*/ 1679 h 16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6" h="1679">
                  <a:moveTo>
                    <a:pt x="0" y="9"/>
                  </a:moveTo>
                  <a:lnTo>
                    <a:pt x="0" y="18"/>
                  </a:lnTo>
                  <a:lnTo>
                    <a:pt x="5" y="95"/>
                  </a:lnTo>
                  <a:lnTo>
                    <a:pt x="5" y="36"/>
                  </a:lnTo>
                  <a:lnTo>
                    <a:pt x="9" y="86"/>
                  </a:lnTo>
                  <a:lnTo>
                    <a:pt x="9" y="13"/>
                  </a:lnTo>
                  <a:lnTo>
                    <a:pt x="9" y="59"/>
                  </a:lnTo>
                  <a:lnTo>
                    <a:pt x="14" y="54"/>
                  </a:lnTo>
                  <a:lnTo>
                    <a:pt x="14" y="31"/>
                  </a:lnTo>
                  <a:lnTo>
                    <a:pt x="14" y="150"/>
                  </a:lnTo>
                  <a:lnTo>
                    <a:pt x="18" y="68"/>
                  </a:lnTo>
                  <a:lnTo>
                    <a:pt x="18" y="154"/>
                  </a:lnTo>
                  <a:lnTo>
                    <a:pt x="18" y="31"/>
                  </a:lnTo>
                  <a:lnTo>
                    <a:pt x="23" y="27"/>
                  </a:lnTo>
                  <a:lnTo>
                    <a:pt x="23" y="1679"/>
                  </a:lnTo>
                  <a:lnTo>
                    <a:pt x="27" y="1321"/>
                  </a:lnTo>
                  <a:lnTo>
                    <a:pt x="27" y="4"/>
                  </a:lnTo>
                  <a:lnTo>
                    <a:pt x="32" y="54"/>
                  </a:lnTo>
                  <a:lnTo>
                    <a:pt x="32" y="581"/>
                  </a:lnTo>
                  <a:lnTo>
                    <a:pt x="37" y="935"/>
                  </a:lnTo>
                  <a:lnTo>
                    <a:pt x="37" y="22"/>
                  </a:lnTo>
                  <a:lnTo>
                    <a:pt x="41" y="31"/>
                  </a:lnTo>
                  <a:lnTo>
                    <a:pt x="41" y="159"/>
                  </a:lnTo>
                  <a:lnTo>
                    <a:pt x="41" y="90"/>
                  </a:lnTo>
                  <a:lnTo>
                    <a:pt x="46" y="122"/>
                  </a:lnTo>
                  <a:lnTo>
                    <a:pt x="46" y="95"/>
                  </a:lnTo>
                  <a:lnTo>
                    <a:pt x="46" y="190"/>
                  </a:lnTo>
                  <a:lnTo>
                    <a:pt x="50" y="1098"/>
                  </a:lnTo>
                  <a:lnTo>
                    <a:pt x="50" y="36"/>
                  </a:lnTo>
                  <a:lnTo>
                    <a:pt x="50" y="86"/>
                  </a:lnTo>
                  <a:lnTo>
                    <a:pt x="55" y="109"/>
                  </a:lnTo>
                  <a:lnTo>
                    <a:pt x="55" y="1393"/>
                  </a:lnTo>
                  <a:lnTo>
                    <a:pt x="59" y="685"/>
                  </a:lnTo>
                  <a:lnTo>
                    <a:pt x="59" y="980"/>
                  </a:lnTo>
                  <a:lnTo>
                    <a:pt x="59" y="331"/>
                  </a:lnTo>
                  <a:lnTo>
                    <a:pt x="64" y="77"/>
                  </a:lnTo>
                  <a:lnTo>
                    <a:pt x="64" y="50"/>
                  </a:lnTo>
                  <a:lnTo>
                    <a:pt x="68" y="63"/>
                  </a:lnTo>
                  <a:lnTo>
                    <a:pt x="68" y="54"/>
                  </a:lnTo>
                  <a:lnTo>
                    <a:pt x="68" y="77"/>
                  </a:lnTo>
                  <a:lnTo>
                    <a:pt x="73" y="1157"/>
                  </a:lnTo>
                  <a:lnTo>
                    <a:pt x="73" y="1593"/>
                  </a:lnTo>
                  <a:lnTo>
                    <a:pt x="73" y="1520"/>
                  </a:lnTo>
                  <a:lnTo>
                    <a:pt x="77" y="1616"/>
                  </a:lnTo>
                  <a:lnTo>
                    <a:pt x="77" y="81"/>
                  </a:lnTo>
                  <a:lnTo>
                    <a:pt x="82" y="45"/>
                  </a:lnTo>
                  <a:lnTo>
                    <a:pt x="82" y="31"/>
                  </a:lnTo>
                  <a:lnTo>
                    <a:pt x="86" y="27"/>
                  </a:lnTo>
                  <a:lnTo>
                    <a:pt x="86" y="36"/>
                  </a:lnTo>
                  <a:lnTo>
                    <a:pt x="91" y="18"/>
                  </a:lnTo>
                  <a:lnTo>
                    <a:pt x="91" y="240"/>
                  </a:lnTo>
                  <a:lnTo>
                    <a:pt x="91" y="9"/>
                  </a:lnTo>
                  <a:lnTo>
                    <a:pt x="96" y="77"/>
                  </a:lnTo>
                  <a:lnTo>
                    <a:pt x="96" y="939"/>
                  </a:lnTo>
                  <a:lnTo>
                    <a:pt x="96" y="104"/>
                  </a:lnTo>
                  <a:lnTo>
                    <a:pt x="100" y="50"/>
                  </a:lnTo>
                  <a:lnTo>
                    <a:pt x="100" y="31"/>
                  </a:lnTo>
                  <a:lnTo>
                    <a:pt x="105" y="31"/>
                  </a:lnTo>
                  <a:lnTo>
                    <a:pt x="105" y="921"/>
                  </a:lnTo>
                  <a:lnTo>
                    <a:pt x="109" y="131"/>
                  </a:lnTo>
                  <a:lnTo>
                    <a:pt x="109" y="36"/>
                  </a:lnTo>
                  <a:lnTo>
                    <a:pt x="109" y="54"/>
                  </a:lnTo>
                  <a:lnTo>
                    <a:pt x="118" y="31"/>
                  </a:lnTo>
                  <a:lnTo>
                    <a:pt x="118" y="0"/>
                  </a:lnTo>
                  <a:lnTo>
                    <a:pt x="123" y="163"/>
                  </a:lnTo>
                  <a:lnTo>
                    <a:pt x="123" y="95"/>
                  </a:lnTo>
                  <a:lnTo>
                    <a:pt x="127" y="90"/>
                  </a:lnTo>
                  <a:lnTo>
                    <a:pt x="127" y="45"/>
                  </a:lnTo>
                  <a:lnTo>
                    <a:pt x="132" y="50"/>
                  </a:lnTo>
                  <a:lnTo>
                    <a:pt x="132" y="59"/>
                  </a:lnTo>
                  <a:lnTo>
                    <a:pt x="132" y="45"/>
                  </a:lnTo>
                  <a:lnTo>
                    <a:pt x="136" y="27"/>
                  </a:lnTo>
                  <a:lnTo>
                    <a:pt x="136" y="1543"/>
                  </a:lnTo>
                  <a:lnTo>
                    <a:pt x="141" y="1557"/>
                  </a:lnTo>
                  <a:lnTo>
                    <a:pt x="141" y="1634"/>
                  </a:lnTo>
                  <a:lnTo>
                    <a:pt x="141" y="1552"/>
                  </a:lnTo>
                  <a:lnTo>
                    <a:pt x="145" y="1253"/>
                  </a:lnTo>
                  <a:lnTo>
                    <a:pt x="145" y="1620"/>
                  </a:lnTo>
                  <a:lnTo>
                    <a:pt x="150" y="1575"/>
                  </a:lnTo>
                  <a:lnTo>
                    <a:pt x="150" y="939"/>
                  </a:lnTo>
                  <a:lnTo>
                    <a:pt x="155" y="926"/>
                  </a:lnTo>
                  <a:lnTo>
                    <a:pt x="155" y="363"/>
                  </a:lnTo>
                  <a:lnTo>
                    <a:pt x="159" y="408"/>
                  </a:lnTo>
                  <a:lnTo>
                    <a:pt x="159" y="263"/>
                  </a:lnTo>
                  <a:lnTo>
                    <a:pt x="159" y="490"/>
                  </a:lnTo>
                  <a:lnTo>
                    <a:pt x="164" y="408"/>
                  </a:lnTo>
                  <a:lnTo>
                    <a:pt x="164" y="549"/>
                  </a:lnTo>
                  <a:lnTo>
                    <a:pt x="164" y="340"/>
                  </a:lnTo>
                  <a:lnTo>
                    <a:pt x="168" y="554"/>
                  </a:lnTo>
                  <a:lnTo>
                    <a:pt x="168" y="322"/>
                  </a:lnTo>
                  <a:lnTo>
                    <a:pt x="173" y="735"/>
                  </a:lnTo>
                  <a:lnTo>
                    <a:pt x="173" y="1584"/>
                  </a:lnTo>
                  <a:lnTo>
                    <a:pt x="177" y="599"/>
                  </a:lnTo>
                  <a:lnTo>
                    <a:pt x="177" y="1157"/>
                  </a:lnTo>
                  <a:lnTo>
                    <a:pt x="182" y="885"/>
                  </a:lnTo>
                  <a:lnTo>
                    <a:pt x="182" y="767"/>
                  </a:lnTo>
                  <a:lnTo>
                    <a:pt x="182" y="1275"/>
                  </a:lnTo>
                  <a:lnTo>
                    <a:pt x="186" y="844"/>
                  </a:lnTo>
                  <a:lnTo>
                    <a:pt x="186" y="1593"/>
                  </a:lnTo>
                  <a:lnTo>
                    <a:pt x="191" y="1525"/>
                  </a:lnTo>
                  <a:lnTo>
                    <a:pt x="191" y="1420"/>
                  </a:lnTo>
                  <a:lnTo>
                    <a:pt x="195" y="1057"/>
                  </a:lnTo>
                  <a:lnTo>
                    <a:pt x="195" y="1153"/>
                  </a:lnTo>
                  <a:lnTo>
                    <a:pt x="195" y="1112"/>
                  </a:lnTo>
                  <a:lnTo>
                    <a:pt x="200" y="1398"/>
                  </a:lnTo>
                  <a:lnTo>
                    <a:pt x="200" y="258"/>
                  </a:lnTo>
                  <a:lnTo>
                    <a:pt x="200" y="740"/>
                  </a:lnTo>
                  <a:lnTo>
                    <a:pt x="204" y="862"/>
                  </a:lnTo>
                  <a:lnTo>
                    <a:pt x="204" y="1375"/>
                  </a:lnTo>
                  <a:lnTo>
                    <a:pt x="204" y="926"/>
                  </a:lnTo>
                  <a:lnTo>
                    <a:pt x="209" y="817"/>
                  </a:lnTo>
                  <a:lnTo>
                    <a:pt x="209" y="272"/>
                  </a:lnTo>
                  <a:lnTo>
                    <a:pt x="209" y="1121"/>
                  </a:lnTo>
                  <a:lnTo>
                    <a:pt x="214" y="290"/>
                  </a:lnTo>
                  <a:lnTo>
                    <a:pt x="214" y="395"/>
                  </a:lnTo>
                  <a:lnTo>
                    <a:pt x="218" y="140"/>
                  </a:lnTo>
                  <a:lnTo>
                    <a:pt x="218" y="308"/>
                  </a:lnTo>
                  <a:lnTo>
                    <a:pt x="218" y="204"/>
                  </a:lnTo>
                  <a:lnTo>
                    <a:pt x="223" y="168"/>
                  </a:lnTo>
                  <a:lnTo>
                    <a:pt x="223" y="286"/>
                  </a:lnTo>
                  <a:lnTo>
                    <a:pt x="223" y="63"/>
                  </a:lnTo>
                  <a:lnTo>
                    <a:pt x="227" y="1248"/>
                  </a:lnTo>
                  <a:lnTo>
                    <a:pt x="227" y="131"/>
                  </a:lnTo>
                  <a:lnTo>
                    <a:pt x="232" y="417"/>
                  </a:lnTo>
                  <a:lnTo>
                    <a:pt x="232" y="249"/>
                  </a:lnTo>
                  <a:lnTo>
                    <a:pt x="236" y="340"/>
                  </a:lnTo>
                  <a:lnTo>
                    <a:pt x="236" y="127"/>
                  </a:lnTo>
                  <a:lnTo>
                    <a:pt x="236" y="976"/>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6" name="Freeform 78"/>
            <p:cNvSpPr>
              <a:spLocks noChangeAspect="1"/>
            </p:cNvSpPr>
            <p:nvPr/>
          </p:nvSpPr>
          <p:spPr bwMode="auto">
            <a:xfrm>
              <a:off x="1781461" y="1621970"/>
              <a:ext cx="36883" cy="696679"/>
            </a:xfrm>
            <a:custGeom>
              <a:avLst/>
              <a:gdLst>
                <a:gd name="T0" fmla="*/ 3 w 123"/>
                <a:gd name="T1" fmla="*/ 70 h 1557"/>
                <a:gd name="T2" fmla="*/ 3 w 123"/>
                <a:gd name="T3" fmla="*/ 78 h 1557"/>
                <a:gd name="T4" fmla="*/ 5 w 123"/>
                <a:gd name="T5" fmla="*/ 148 h 1557"/>
                <a:gd name="T6" fmla="*/ 8 w 123"/>
                <a:gd name="T7" fmla="*/ 150 h 1557"/>
                <a:gd name="T8" fmla="*/ 8 w 123"/>
                <a:gd name="T9" fmla="*/ 102 h 1557"/>
                <a:gd name="T10" fmla="*/ 11 w 123"/>
                <a:gd name="T11" fmla="*/ 35 h 1557"/>
                <a:gd name="T12" fmla="*/ 14 w 123"/>
                <a:gd name="T13" fmla="*/ 64 h 1557"/>
                <a:gd name="T14" fmla="*/ 16 w 123"/>
                <a:gd name="T15" fmla="*/ 904 h 1557"/>
                <a:gd name="T16" fmla="*/ 16 w 123"/>
                <a:gd name="T17" fmla="*/ 638 h 1557"/>
                <a:gd name="T18" fmla="*/ 19 w 123"/>
                <a:gd name="T19" fmla="*/ 56 h 1557"/>
                <a:gd name="T20" fmla="*/ 22 w 123"/>
                <a:gd name="T21" fmla="*/ 171 h 1557"/>
                <a:gd name="T22" fmla="*/ 24 w 123"/>
                <a:gd name="T23" fmla="*/ 276 h 1557"/>
                <a:gd name="T24" fmla="*/ 24 w 123"/>
                <a:gd name="T25" fmla="*/ 880 h 1557"/>
                <a:gd name="T26" fmla="*/ 27 w 123"/>
                <a:gd name="T27" fmla="*/ 145 h 1557"/>
                <a:gd name="T28" fmla="*/ 30 w 123"/>
                <a:gd name="T29" fmla="*/ 464 h 1557"/>
                <a:gd name="T30" fmla="*/ 33 w 123"/>
                <a:gd name="T31" fmla="*/ 255 h 1557"/>
                <a:gd name="T32" fmla="*/ 35 w 123"/>
                <a:gd name="T33" fmla="*/ 199 h 1557"/>
                <a:gd name="T34" fmla="*/ 35 w 123"/>
                <a:gd name="T35" fmla="*/ 24 h 1557"/>
                <a:gd name="T36" fmla="*/ 38 w 123"/>
                <a:gd name="T37" fmla="*/ 59 h 1557"/>
                <a:gd name="T38" fmla="*/ 40 w 123"/>
                <a:gd name="T39" fmla="*/ 19 h 1557"/>
                <a:gd name="T40" fmla="*/ 43 w 123"/>
                <a:gd name="T41" fmla="*/ 0 h 1557"/>
                <a:gd name="T42" fmla="*/ 43 w 123"/>
                <a:gd name="T43" fmla="*/ 196 h 1557"/>
                <a:gd name="T44" fmla="*/ 46 w 123"/>
                <a:gd name="T45" fmla="*/ 123 h 1557"/>
                <a:gd name="T46" fmla="*/ 49 w 123"/>
                <a:gd name="T47" fmla="*/ 107 h 1557"/>
                <a:gd name="T48" fmla="*/ 51 w 123"/>
                <a:gd name="T49" fmla="*/ 75 h 1557"/>
                <a:gd name="T50" fmla="*/ 51 w 123"/>
                <a:gd name="T51" fmla="*/ 148 h 1557"/>
                <a:gd name="T52" fmla="*/ 54 w 123"/>
                <a:gd name="T53" fmla="*/ 99 h 1557"/>
                <a:gd name="T54" fmla="*/ 57 w 123"/>
                <a:gd name="T55" fmla="*/ 110 h 1557"/>
                <a:gd name="T56" fmla="*/ 57 w 123"/>
                <a:gd name="T57" fmla="*/ 276 h 1557"/>
                <a:gd name="T58" fmla="*/ 59 w 123"/>
                <a:gd name="T59" fmla="*/ 260 h 1557"/>
                <a:gd name="T60" fmla="*/ 62 w 123"/>
                <a:gd name="T61" fmla="*/ 246 h 1557"/>
                <a:gd name="T62" fmla="*/ 65 w 123"/>
                <a:gd name="T63" fmla="*/ 164 h 1557"/>
                <a:gd name="T64" fmla="*/ 68 w 123"/>
                <a:gd name="T65" fmla="*/ 214 h 1557"/>
                <a:gd name="T66" fmla="*/ 70 w 123"/>
                <a:gd name="T67" fmla="*/ 255 h 1557"/>
                <a:gd name="T68" fmla="*/ 70 w 123"/>
                <a:gd name="T69" fmla="*/ 107 h 1557"/>
                <a:gd name="T70" fmla="*/ 73 w 123"/>
                <a:gd name="T71" fmla="*/ 209 h 15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3"/>
                <a:gd name="T109" fmla="*/ 0 h 1557"/>
                <a:gd name="T110" fmla="*/ 123 w 123"/>
                <a:gd name="T111" fmla="*/ 1557 h 15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3" h="1557">
                  <a:moveTo>
                    <a:pt x="0" y="899"/>
                  </a:moveTo>
                  <a:lnTo>
                    <a:pt x="5" y="118"/>
                  </a:lnTo>
                  <a:lnTo>
                    <a:pt x="5" y="86"/>
                  </a:lnTo>
                  <a:lnTo>
                    <a:pt x="5" y="132"/>
                  </a:lnTo>
                  <a:lnTo>
                    <a:pt x="9" y="23"/>
                  </a:lnTo>
                  <a:lnTo>
                    <a:pt x="9" y="250"/>
                  </a:lnTo>
                  <a:lnTo>
                    <a:pt x="9" y="0"/>
                  </a:lnTo>
                  <a:lnTo>
                    <a:pt x="14" y="254"/>
                  </a:lnTo>
                  <a:lnTo>
                    <a:pt x="14" y="122"/>
                  </a:lnTo>
                  <a:lnTo>
                    <a:pt x="14" y="172"/>
                  </a:lnTo>
                  <a:lnTo>
                    <a:pt x="18" y="295"/>
                  </a:lnTo>
                  <a:lnTo>
                    <a:pt x="18" y="59"/>
                  </a:lnTo>
                  <a:lnTo>
                    <a:pt x="18" y="309"/>
                  </a:lnTo>
                  <a:lnTo>
                    <a:pt x="23" y="109"/>
                  </a:lnTo>
                  <a:lnTo>
                    <a:pt x="23" y="1284"/>
                  </a:lnTo>
                  <a:lnTo>
                    <a:pt x="27" y="1530"/>
                  </a:lnTo>
                  <a:lnTo>
                    <a:pt x="27" y="1557"/>
                  </a:lnTo>
                  <a:lnTo>
                    <a:pt x="27" y="1080"/>
                  </a:lnTo>
                  <a:lnTo>
                    <a:pt x="32" y="558"/>
                  </a:lnTo>
                  <a:lnTo>
                    <a:pt x="32" y="95"/>
                  </a:lnTo>
                  <a:lnTo>
                    <a:pt x="32" y="363"/>
                  </a:lnTo>
                  <a:lnTo>
                    <a:pt x="37" y="290"/>
                  </a:lnTo>
                  <a:lnTo>
                    <a:pt x="37" y="926"/>
                  </a:lnTo>
                  <a:lnTo>
                    <a:pt x="41" y="467"/>
                  </a:lnTo>
                  <a:lnTo>
                    <a:pt x="41" y="218"/>
                  </a:lnTo>
                  <a:lnTo>
                    <a:pt x="41" y="1489"/>
                  </a:lnTo>
                  <a:lnTo>
                    <a:pt x="46" y="840"/>
                  </a:lnTo>
                  <a:lnTo>
                    <a:pt x="46" y="245"/>
                  </a:lnTo>
                  <a:lnTo>
                    <a:pt x="50" y="281"/>
                  </a:lnTo>
                  <a:lnTo>
                    <a:pt x="50" y="785"/>
                  </a:lnTo>
                  <a:lnTo>
                    <a:pt x="55" y="154"/>
                  </a:lnTo>
                  <a:lnTo>
                    <a:pt x="55" y="431"/>
                  </a:lnTo>
                  <a:lnTo>
                    <a:pt x="55" y="86"/>
                  </a:lnTo>
                  <a:lnTo>
                    <a:pt x="59" y="336"/>
                  </a:lnTo>
                  <a:lnTo>
                    <a:pt x="59" y="1021"/>
                  </a:lnTo>
                  <a:lnTo>
                    <a:pt x="59" y="41"/>
                  </a:lnTo>
                  <a:lnTo>
                    <a:pt x="64" y="304"/>
                  </a:lnTo>
                  <a:lnTo>
                    <a:pt x="64" y="100"/>
                  </a:lnTo>
                  <a:lnTo>
                    <a:pt x="68" y="245"/>
                  </a:lnTo>
                  <a:lnTo>
                    <a:pt x="68" y="32"/>
                  </a:lnTo>
                  <a:lnTo>
                    <a:pt x="68" y="236"/>
                  </a:lnTo>
                  <a:lnTo>
                    <a:pt x="73" y="0"/>
                  </a:lnTo>
                  <a:lnTo>
                    <a:pt x="73" y="989"/>
                  </a:lnTo>
                  <a:lnTo>
                    <a:pt x="73" y="331"/>
                  </a:lnTo>
                  <a:lnTo>
                    <a:pt x="77" y="50"/>
                  </a:lnTo>
                  <a:lnTo>
                    <a:pt x="77" y="209"/>
                  </a:lnTo>
                  <a:lnTo>
                    <a:pt x="77" y="77"/>
                  </a:lnTo>
                  <a:lnTo>
                    <a:pt x="82" y="181"/>
                  </a:lnTo>
                  <a:lnTo>
                    <a:pt x="82" y="118"/>
                  </a:lnTo>
                  <a:lnTo>
                    <a:pt x="86" y="127"/>
                  </a:lnTo>
                  <a:lnTo>
                    <a:pt x="86" y="0"/>
                  </a:lnTo>
                  <a:lnTo>
                    <a:pt x="86" y="250"/>
                  </a:lnTo>
                  <a:lnTo>
                    <a:pt x="91" y="36"/>
                  </a:lnTo>
                  <a:lnTo>
                    <a:pt x="91" y="168"/>
                  </a:lnTo>
                  <a:lnTo>
                    <a:pt x="91" y="132"/>
                  </a:lnTo>
                  <a:lnTo>
                    <a:pt x="96" y="186"/>
                  </a:lnTo>
                  <a:lnTo>
                    <a:pt x="96" y="604"/>
                  </a:lnTo>
                  <a:lnTo>
                    <a:pt x="96" y="467"/>
                  </a:lnTo>
                  <a:lnTo>
                    <a:pt x="100" y="73"/>
                  </a:lnTo>
                  <a:lnTo>
                    <a:pt x="100" y="440"/>
                  </a:lnTo>
                  <a:lnTo>
                    <a:pt x="105" y="268"/>
                  </a:lnTo>
                  <a:lnTo>
                    <a:pt x="105" y="417"/>
                  </a:lnTo>
                  <a:lnTo>
                    <a:pt x="109" y="1085"/>
                  </a:lnTo>
                  <a:lnTo>
                    <a:pt x="109" y="277"/>
                  </a:lnTo>
                  <a:lnTo>
                    <a:pt x="109" y="286"/>
                  </a:lnTo>
                  <a:lnTo>
                    <a:pt x="114" y="363"/>
                  </a:lnTo>
                  <a:lnTo>
                    <a:pt x="114" y="168"/>
                  </a:lnTo>
                  <a:lnTo>
                    <a:pt x="118" y="431"/>
                  </a:lnTo>
                  <a:lnTo>
                    <a:pt x="118" y="449"/>
                  </a:lnTo>
                  <a:lnTo>
                    <a:pt x="118" y="181"/>
                  </a:lnTo>
                  <a:lnTo>
                    <a:pt x="118" y="354"/>
                  </a:lnTo>
                  <a:lnTo>
                    <a:pt x="123" y="354"/>
                  </a:lnTo>
                </a:path>
              </a:pathLst>
            </a:custGeom>
            <a:noFill/>
            <a:ln w="14288">
              <a:solidFill>
                <a:srgbClr val="0000FF"/>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7" name="Freeform 79"/>
            <p:cNvSpPr>
              <a:spLocks noChangeAspect="1"/>
            </p:cNvSpPr>
            <p:nvPr/>
          </p:nvSpPr>
          <p:spPr bwMode="auto">
            <a:xfrm>
              <a:off x="457200" y="1668920"/>
              <a:ext cx="65683" cy="166597"/>
            </a:xfrm>
            <a:custGeom>
              <a:avLst/>
              <a:gdLst>
                <a:gd name="T0" fmla="*/ 3 w 218"/>
                <a:gd name="T1" fmla="*/ 86 h 373"/>
                <a:gd name="T2" fmla="*/ 6 w 218"/>
                <a:gd name="T3" fmla="*/ 32 h 373"/>
                <a:gd name="T4" fmla="*/ 8 w 218"/>
                <a:gd name="T5" fmla="*/ 8 h 373"/>
                <a:gd name="T6" fmla="*/ 11 w 218"/>
                <a:gd name="T7" fmla="*/ 38 h 373"/>
                <a:gd name="T8" fmla="*/ 14 w 218"/>
                <a:gd name="T9" fmla="*/ 32 h 373"/>
                <a:gd name="T10" fmla="*/ 17 w 218"/>
                <a:gd name="T11" fmla="*/ 35 h 373"/>
                <a:gd name="T12" fmla="*/ 19 w 218"/>
                <a:gd name="T13" fmla="*/ 29 h 373"/>
                <a:gd name="T14" fmla="*/ 22 w 218"/>
                <a:gd name="T15" fmla="*/ 19 h 373"/>
                <a:gd name="T16" fmla="*/ 27 w 218"/>
                <a:gd name="T17" fmla="*/ 24 h 373"/>
                <a:gd name="T18" fmla="*/ 30 w 218"/>
                <a:gd name="T19" fmla="*/ 27 h 373"/>
                <a:gd name="T20" fmla="*/ 33 w 218"/>
                <a:gd name="T21" fmla="*/ 8 h 373"/>
                <a:gd name="T22" fmla="*/ 35 w 218"/>
                <a:gd name="T23" fmla="*/ 0 h 373"/>
                <a:gd name="T24" fmla="*/ 38 w 218"/>
                <a:gd name="T25" fmla="*/ 35 h 373"/>
                <a:gd name="T26" fmla="*/ 41 w 218"/>
                <a:gd name="T27" fmla="*/ 29 h 373"/>
                <a:gd name="T28" fmla="*/ 44 w 218"/>
                <a:gd name="T29" fmla="*/ 38 h 373"/>
                <a:gd name="T30" fmla="*/ 47 w 218"/>
                <a:gd name="T31" fmla="*/ 35 h 373"/>
                <a:gd name="T32" fmla="*/ 49 w 218"/>
                <a:gd name="T33" fmla="*/ 24 h 373"/>
                <a:gd name="T34" fmla="*/ 52 w 218"/>
                <a:gd name="T35" fmla="*/ 24 h 373"/>
                <a:gd name="T36" fmla="*/ 54 w 218"/>
                <a:gd name="T37" fmla="*/ 38 h 373"/>
                <a:gd name="T38" fmla="*/ 57 w 218"/>
                <a:gd name="T39" fmla="*/ 35 h 373"/>
                <a:gd name="T40" fmla="*/ 63 w 218"/>
                <a:gd name="T41" fmla="*/ 43 h 373"/>
                <a:gd name="T42" fmla="*/ 65 w 218"/>
                <a:gd name="T43" fmla="*/ 24 h 373"/>
                <a:gd name="T44" fmla="*/ 68 w 218"/>
                <a:gd name="T45" fmla="*/ 38 h 373"/>
                <a:gd name="T46" fmla="*/ 71 w 218"/>
                <a:gd name="T47" fmla="*/ 35 h 373"/>
                <a:gd name="T48" fmla="*/ 73 w 218"/>
                <a:gd name="T49" fmla="*/ 24 h 373"/>
                <a:gd name="T50" fmla="*/ 76 w 218"/>
                <a:gd name="T51" fmla="*/ 3 h 373"/>
                <a:gd name="T52" fmla="*/ 79 w 218"/>
                <a:gd name="T53" fmla="*/ 38 h 373"/>
                <a:gd name="T54" fmla="*/ 82 w 218"/>
                <a:gd name="T55" fmla="*/ 27 h 373"/>
                <a:gd name="T56" fmla="*/ 84 w 218"/>
                <a:gd name="T57" fmla="*/ 22 h 373"/>
                <a:gd name="T58" fmla="*/ 87 w 218"/>
                <a:gd name="T59" fmla="*/ 32 h 373"/>
                <a:gd name="T60" fmla="*/ 92 w 218"/>
                <a:gd name="T61" fmla="*/ 54 h 373"/>
                <a:gd name="T62" fmla="*/ 95 w 218"/>
                <a:gd name="T63" fmla="*/ 19 h 373"/>
                <a:gd name="T64" fmla="*/ 100 w 218"/>
                <a:gd name="T65" fmla="*/ 40 h 373"/>
                <a:gd name="T66" fmla="*/ 103 w 218"/>
                <a:gd name="T67" fmla="*/ 32 h 373"/>
                <a:gd name="T68" fmla="*/ 106 w 218"/>
                <a:gd name="T69" fmla="*/ 27 h 373"/>
                <a:gd name="T70" fmla="*/ 109 w 218"/>
                <a:gd name="T71" fmla="*/ 5 h 373"/>
                <a:gd name="T72" fmla="*/ 112 w 218"/>
                <a:gd name="T73" fmla="*/ 40 h 373"/>
                <a:gd name="T74" fmla="*/ 114 w 218"/>
                <a:gd name="T75" fmla="*/ 29 h 373"/>
                <a:gd name="T76" fmla="*/ 117 w 218"/>
                <a:gd name="T77" fmla="*/ 57 h 373"/>
                <a:gd name="T78" fmla="*/ 119 w 218"/>
                <a:gd name="T79" fmla="*/ 38 h 373"/>
                <a:gd name="T80" fmla="*/ 125 w 218"/>
                <a:gd name="T81" fmla="*/ 57 h 373"/>
                <a:gd name="T82" fmla="*/ 128 w 218"/>
                <a:gd name="T83" fmla="*/ 54 h 3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373"/>
                <a:gd name="T128" fmla="*/ 218 w 218"/>
                <a:gd name="T129" fmla="*/ 373 h 3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373">
                  <a:moveTo>
                    <a:pt x="0" y="373"/>
                  </a:moveTo>
                  <a:lnTo>
                    <a:pt x="0" y="186"/>
                  </a:lnTo>
                  <a:lnTo>
                    <a:pt x="5" y="146"/>
                  </a:lnTo>
                  <a:lnTo>
                    <a:pt x="5" y="159"/>
                  </a:lnTo>
                  <a:lnTo>
                    <a:pt x="5" y="46"/>
                  </a:lnTo>
                  <a:lnTo>
                    <a:pt x="10" y="55"/>
                  </a:lnTo>
                  <a:lnTo>
                    <a:pt x="10" y="28"/>
                  </a:lnTo>
                  <a:lnTo>
                    <a:pt x="14" y="82"/>
                  </a:lnTo>
                  <a:lnTo>
                    <a:pt x="14" y="14"/>
                  </a:lnTo>
                  <a:lnTo>
                    <a:pt x="14" y="37"/>
                  </a:lnTo>
                  <a:lnTo>
                    <a:pt x="19" y="28"/>
                  </a:lnTo>
                  <a:lnTo>
                    <a:pt x="19" y="64"/>
                  </a:lnTo>
                  <a:lnTo>
                    <a:pt x="19" y="37"/>
                  </a:lnTo>
                  <a:lnTo>
                    <a:pt x="23" y="28"/>
                  </a:lnTo>
                  <a:lnTo>
                    <a:pt x="23" y="55"/>
                  </a:lnTo>
                  <a:lnTo>
                    <a:pt x="23" y="23"/>
                  </a:lnTo>
                  <a:lnTo>
                    <a:pt x="28" y="41"/>
                  </a:lnTo>
                  <a:lnTo>
                    <a:pt x="28" y="59"/>
                  </a:lnTo>
                  <a:lnTo>
                    <a:pt x="28" y="50"/>
                  </a:lnTo>
                  <a:lnTo>
                    <a:pt x="32" y="55"/>
                  </a:lnTo>
                  <a:lnTo>
                    <a:pt x="32" y="50"/>
                  </a:lnTo>
                  <a:lnTo>
                    <a:pt x="32" y="73"/>
                  </a:lnTo>
                  <a:lnTo>
                    <a:pt x="37" y="73"/>
                  </a:lnTo>
                  <a:lnTo>
                    <a:pt x="37" y="32"/>
                  </a:lnTo>
                  <a:lnTo>
                    <a:pt x="41" y="37"/>
                  </a:lnTo>
                  <a:lnTo>
                    <a:pt x="41" y="68"/>
                  </a:lnTo>
                  <a:lnTo>
                    <a:pt x="46" y="41"/>
                  </a:lnTo>
                  <a:lnTo>
                    <a:pt x="46" y="59"/>
                  </a:lnTo>
                  <a:lnTo>
                    <a:pt x="46" y="9"/>
                  </a:lnTo>
                  <a:lnTo>
                    <a:pt x="50" y="46"/>
                  </a:lnTo>
                  <a:lnTo>
                    <a:pt x="50" y="59"/>
                  </a:lnTo>
                  <a:lnTo>
                    <a:pt x="55" y="32"/>
                  </a:lnTo>
                  <a:lnTo>
                    <a:pt x="55" y="14"/>
                  </a:lnTo>
                  <a:lnTo>
                    <a:pt x="55" y="37"/>
                  </a:lnTo>
                  <a:lnTo>
                    <a:pt x="59" y="23"/>
                  </a:lnTo>
                  <a:lnTo>
                    <a:pt x="59" y="0"/>
                  </a:lnTo>
                  <a:lnTo>
                    <a:pt x="59" y="23"/>
                  </a:lnTo>
                  <a:lnTo>
                    <a:pt x="64" y="0"/>
                  </a:lnTo>
                  <a:lnTo>
                    <a:pt x="64" y="59"/>
                  </a:lnTo>
                  <a:lnTo>
                    <a:pt x="64" y="23"/>
                  </a:lnTo>
                  <a:lnTo>
                    <a:pt x="69" y="41"/>
                  </a:lnTo>
                  <a:lnTo>
                    <a:pt x="69" y="50"/>
                  </a:lnTo>
                  <a:lnTo>
                    <a:pt x="69" y="37"/>
                  </a:lnTo>
                  <a:lnTo>
                    <a:pt x="73" y="68"/>
                  </a:lnTo>
                  <a:lnTo>
                    <a:pt x="73" y="64"/>
                  </a:lnTo>
                  <a:lnTo>
                    <a:pt x="78" y="59"/>
                  </a:lnTo>
                  <a:lnTo>
                    <a:pt x="78" y="68"/>
                  </a:lnTo>
                  <a:lnTo>
                    <a:pt x="78" y="59"/>
                  </a:lnTo>
                  <a:lnTo>
                    <a:pt x="82" y="77"/>
                  </a:lnTo>
                  <a:lnTo>
                    <a:pt x="82" y="87"/>
                  </a:lnTo>
                  <a:lnTo>
                    <a:pt x="82" y="41"/>
                  </a:lnTo>
                  <a:lnTo>
                    <a:pt x="87" y="0"/>
                  </a:lnTo>
                  <a:lnTo>
                    <a:pt x="87" y="73"/>
                  </a:lnTo>
                  <a:lnTo>
                    <a:pt x="87" y="41"/>
                  </a:lnTo>
                  <a:lnTo>
                    <a:pt x="91" y="23"/>
                  </a:lnTo>
                  <a:lnTo>
                    <a:pt x="91" y="73"/>
                  </a:lnTo>
                  <a:lnTo>
                    <a:pt x="91" y="64"/>
                  </a:lnTo>
                  <a:lnTo>
                    <a:pt x="96" y="73"/>
                  </a:lnTo>
                  <a:lnTo>
                    <a:pt x="96" y="32"/>
                  </a:lnTo>
                  <a:lnTo>
                    <a:pt x="96" y="59"/>
                  </a:lnTo>
                  <a:lnTo>
                    <a:pt x="100" y="50"/>
                  </a:lnTo>
                  <a:lnTo>
                    <a:pt x="100" y="82"/>
                  </a:lnTo>
                  <a:lnTo>
                    <a:pt x="105" y="73"/>
                  </a:lnTo>
                  <a:lnTo>
                    <a:pt x="105" y="41"/>
                  </a:lnTo>
                  <a:lnTo>
                    <a:pt x="105" y="50"/>
                  </a:lnTo>
                  <a:lnTo>
                    <a:pt x="109" y="41"/>
                  </a:lnTo>
                  <a:lnTo>
                    <a:pt x="109" y="64"/>
                  </a:lnTo>
                  <a:lnTo>
                    <a:pt x="109" y="23"/>
                  </a:lnTo>
                  <a:lnTo>
                    <a:pt x="114" y="64"/>
                  </a:lnTo>
                  <a:lnTo>
                    <a:pt x="114" y="73"/>
                  </a:lnTo>
                  <a:lnTo>
                    <a:pt x="114" y="32"/>
                  </a:lnTo>
                  <a:lnTo>
                    <a:pt x="119" y="59"/>
                  </a:lnTo>
                  <a:lnTo>
                    <a:pt x="119" y="64"/>
                  </a:lnTo>
                  <a:lnTo>
                    <a:pt x="119" y="50"/>
                  </a:lnTo>
                  <a:lnTo>
                    <a:pt x="123" y="41"/>
                  </a:lnTo>
                  <a:lnTo>
                    <a:pt x="123" y="73"/>
                  </a:lnTo>
                  <a:lnTo>
                    <a:pt x="123" y="46"/>
                  </a:lnTo>
                  <a:lnTo>
                    <a:pt x="128" y="5"/>
                  </a:lnTo>
                  <a:lnTo>
                    <a:pt x="128" y="59"/>
                  </a:lnTo>
                  <a:lnTo>
                    <a:pt x="132" y="55"/>
                  </a:lnTo>
                  <a:lnTo>
                    <a:pt x="132" y="64"/>
                  </a:lnTo>
                  <a:lnTo>
                    <a:pt x="132" y="55"/>
                  </a:lnTo>
                  <a:lnTo>
                    <a:pt x="137" y="28"/>
                  </a:lnTo>
                  <a:lnTo>
                    <a:pt x="137" y="46"/>
                  </a:lnTo>
                  <a:lnTo>
                    <a:pt x="137" y="14"/>
                  </a:lnTo>
                  <a:lnTo>
                    <a:pt x="141" y="64"/>
                  </a:lnTo>
                  <a:lnTo>
                    <a:pt x="141" y="37"/>
                  </a:lnTo>
                  <a:lnTo>
                    <a:pt x="146" y="32"/>
                  </a:lnTo>
                  <a:lnTo>
                    <a:pt x="146" y="23"/>
                  </a:lnTo>
                  <a:lnTo>
                    <a:pt x="146" y="55"/>
                  </a:lnTo>
                  <a:lnTo>
                    <a:pt x="150" y="0"/>
                  </a:lnTo>
                  <a:lnTo>
                    <a:pt x="150" y="28"/>
                  </a:lnTo>
                  <a:lnTo>
                    <a:pt x="155" y="91"/>
                  </a:lnTo>
                  <a:lnTo>
                    <a:pt x="155" y="0"/>
                  </a:lnTo>
                  <a:lnTo>
                    <a:pt x="159" y="46"/>
                  </a:lnTo>
                  <a:lnTo>
                    <a:pt x="159" y="32"/>
                  </a:lnTo>
                  <a:lnTo>
                    <a:pt x="164" y="64"/>
                  </a:lnTo>
                  <a:lnTo>
                    <a:pt x="164" y="46"/>
                  </a:lnTo>
                  <a:lnTo>
                    <a:pt x="168" y="68"/>
                  </a:lnTo>
                  <a:lnTo>
                    <a:pt x="168" y="87"/>
                  </a:lnTo>
                  <a:lnTo>
                    <a:pt x="168" y="64"/>
                  </a:lnTo>
                  <a:lnTo>
                    <a:pt x="173" y="55"/>
                  </a:lnTo>
                  <a:lnTo>
                    <a:pt x="173" y="87"/>
                  </a:lnTo>
                  <a:lnTo>
                    <a:pt x="173" y="50"/>
                  </a:lnTo>
                  <a:lnTo>
                    <a:pt x="178" y="46"/>
                  </a:lnTo>
                  <a:lnTo>
                    <a:pt x="178" y="23"/>
                  </a:lnTo>
                  <a:lnTo>
                    <a:pt x="178" y="68"/>
                  </a:lnTo>
                  <a:lnTo>
                    <a:pt x="182" y="9"/>
                  </a:lnTo>
                  <a:lnTo>
                    <a:pt x="182" y="64"/>
                  </a:lnTo>
                  <a:lnTo>
                    <a:pt x="182" y="59"/>
                  </a:lnTo>
                  <a:lnTo>
                    <a:pt x="187" y="68"/>
                  </a:lnTo>
                  <a:lnTo>
                    <a:pt x="187" y="59"/>
                  </a:lnTo>
                  <a:lnTo>
                    <a:pt x="187" y="77"/>
                  </a:lnTo>
                  <a:lnTo>
                    <a:pt x="191" y="50"/>
                  </a:lnTo>
                  <a:lnTo>
                    <a:pt x="191" y="68"/>
                  </a:lnTo>
                  <a:lnTo>
                    <a:pt x="196" y="73"/>
                  </a:lnTo>
                  <a:lnTo>
                    <a:pt x="196" y="96"/>
                  </a:lnTo>
                  <a:lnTo>
                    <a:pt x="196" y="41"/>
                  </a:lnTo>
                  <a:lnTo>
                    <a:pt x="200" y="73"/>
                  </a:lnTo>
                  <a:lnTo>
                    <a:pt x="200" y="64"/>
                  </a:lnTo>
                  <a:lnTo>
                    <a:pt x="205" y="64"/>
                  </a:lnTo>
                  <a:lnTo>
                    <a:pt x="205" y="96"/>
                  </a:lnTo>
                  <a:lnTo>
                    <a:pt x="209" y="96"/>
                  </a:lnTo>
                  <a:lnTo>
                    <a:pt x="209" y="59"/>
                  </a:lnTo>
                  <a:lnTo>
                    <a:pt x="214" y="68"/>
                  </a:lnTo>
                  <a:lnTo>
                    <a:pt x="214" y="91"/>
                  </a:lnTo>
                  <a:lnTo>
                    <a:pt x="214" y="77"/>
                  </a:lnTo>
                  <a:lnTo>
                    <a:pt x="218" y="59"/>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8" name="Freeform 80"/>
            <p:cNvSpPr>
              <a:spLocks noChangeAspect="1"/>
            </p:cNvSpPr>
            <p:nvPr/>
          </p:nvSpPr>
          <p:spPr bwMode="auto">
            <a:xfrm>
              <a:off x="522882" y="1656046"/>
              <a:ext cx="67704" cy="61338"/>
            </a:xfrm>
            <a:custGeom>
              <a:avLst/>
              <a:gdLst>
                <a:gd name="T0" fmla="*/ 0 w 223"/>
                <a:gd name="T1" fmla="*/ 41 h 136"/>
                <a:gd name="T2" fmla="*/ 3 w 223"/>
                <a:gd name="T3" fmla="*/ 70 h 136"/>
                <a:gd name="T4" fmla="*/ 8 w 223"/>
                <a:gd name="T5" fmla="*/ 51 h 136"/>
                <a:gd name="T6" fmla="*/ 11 w 223"/>
                <a:gd name="T7" fmla="*/ 43 h 136"/>
                <a:gd name="T8" fmla="*/ 14 w 223"/>
                <a:gd name="T9" fmla="*/ 79 h 136"/>
                <a:gd name="T10" fmla="*/ 17 w 223"/>
                <a:gd name="T11" fmla="*/ 62 h 136"/>
                <a:gd name="T12" fmla="*/ 19 w 223"/>
                <a:gd name="T13" fmla="*/ 43 h 136"/>
                <a:gd name="T14" fmla="*/ 22 w 223"/>
                <a:gd name="T15" fmla="*/ 41 h 136"/>
                <a:gd name="T16" fmla="*/ 25 w 223"/>
                <a:gd name="T17" fmla="*/ 41 h 136"/>
                <a:gd name="T18" fmla="*/ 28 w 223"/>
                <a:gd name="T19" fmla="*/ 43 h 136"/>
                <a:gd name="T20" fmla="*/ 30 w 223"/>
                <a:gd name="T21" fmla="*/ 41 h 136"/>
                <a:gd name="T22" fmla="*/ 38 w 223"/>
                <a:gd name="T23" fmla="*/ 33 h 136"/>
                <a:gd name="T24" fmla="*/ 41 w 223"/>
                <a:gd name="T25" fmla="*/ 24 h 136"/>
                <a:gd name="T26" fmla="*/ 44 w 223"/>
                <a:gd name="T27" fmla="*/ 21 h 136"/>
                <a:gd name="T28" fmla="*/ 47 w 223"/>
                <a:gd name="T29" fmla="*/ 35 h 136"/>
                <a:gd name="T30" fmla="*/ 49 w 223"/>
                <a:gd name="T31" fmla="*/ 30 h 136"/>
                <a:gd name="T32" fmla="*/ 55 w 223"/>
                <a:gd name="T33" fmla="*/ 30 h 136"/>
                <a:gd name="T34" fmla="*/ 58 w 223"/>
                <a:gd name="T35" fmla="*/ 14 h 136"/>
                <a:gd name="T36" fmla="*/ 60 w 223"/>
                <a:gd name="T37" fmla="*/ 38 h 136"/>
                <a:gd name="T38" fmla="*/ 63 w 223"/>
                <a:gd name="T39" fmla="*/ 30 h 136"/>
                <a:gd name="T40" fmla="*/ 65 w 223"/>
                <a:gd name="T41" fmla="*/ 30 h 136"/>
                <a:gd name="T42" fmla="*/ 69 w 223"/>
                <a:gd name="T43" fmla="*/ 30 h 136"/>
                <a:gd name="T44" fmla="*/ 74 w 223"/>
                <a:gd name="T45" fmla="*/ 24 h 136"/>
                <a:gd name="T46" fmla="*/ 76 w 223"/>
                <a:gd name="T47" fmla="*/ 24 h 136"/>
                <a:gd name="T48" fmla="*/ 79 w 223"/>
                <a:gd name="T49" fmla="*/ 5 h 136"/>
                <a:gd name="T50" fmla="*/ 82 w 223"/>
                <a:gd name="T51" fmla="*/ 14 h 136"/>
                <a:gd name="T52" fmla="*/ 85 w 223"/>
                <a:gd name="T53" fmla="*/ 16 h 136"/>
                <a:gd name="T54" fmla="*/ 88 w 223"/>
                <a:gd name="T55" fmla="*/ 27 h 136"/>
                <a:gd name="T56" fmla="*/ 90 w 223"/>
                <a:gd name="T57" fmla="*/ 24 h 136"/>
                <a:gd name="T58" fmla="*/ 93 w 223"/>
                <a:gd name="T59" fmla="*/ 27 h 136"/>
                <a:gd name="T60" fmla="*/ 96 w 223"/>
                <a:gd name="T61" fmla="*/ 24 h 136"/>
                <a:gd name="T62" fmla="*/ 101 w 223"/>
                <a:gd name="T63" fmla="*/ 35 h 136"/>
                <a:gd name="T64" fmla="*/ 104 w 223"/>
                <a:gd name="T65" fmla="*/ 41 h 136"/>
                <a:gd name="T66" fmla="*/ 106 w 223"/>
                <a:gd name="T67" fmla="*/ 21 h 136"/>
                <a:gd name="T68" fmla="*/ 109 w 223"/>
                <a:gd name="T69" fmla="*/ 27 h 136"/>
                <a:gd name="T70" fmla="*/ 112 w 223"/>
                <a:gd name="T71" fmla="*/ 30 h 136"/>
                <a:gd name="T72" fmla="*/ 118 w 223"/>
                <a:gd name="T73" fmla="*/ 35 h 136"/>
                <a:gd name="T74" fmla="*/ 120 w 223"/>
                <a:gd name="T75" fmla="*/ 19 h 136"/>
                <a:gd name="T76" fmla="*/ 123 w 223"/>
                <a:gd name="T77" fmla="*/ 21 h 136"/>
                <a:gd name="T78" fmla="*/ 126 w 223"/>
                <a:gd name="T79" fmla="*/ 8 h 136"/>
                <a:gd name="T80" fmla="*/ 129 w 223"/>
                <a:gd name="T81" fmla="*/ 24 h 136"/>
                <a:gd name="T82" fmla="*/ 134 w 223"/>
                <a:gd name="T83" fmla="*/ 33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3"/>
                <a:gd name="T127" fmla="*/ 0 h 136"/>
                <a:gd name="T128" fmla="*/ 223 w 223"/>
                <a:gd name="T129" fmla="*/ 136 h 1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3" h="136">
                  <a:moveTo>
                    <a:pt x="0" y="86"/>
                  </a:moveTo>
                  <a:lnTo>
                    <a:pt x="0" y="127"/>
                  </a:lnTo>
                  <a:lnTo>
                    <a:pt x="0" y="68"/>
                  </a:lnTo>
                  <a:lnTo>
                    <a:pt x="5" y="136"/>
                  </a:lnTo>
                  <a:lnTo>
                    <a:pt x="5" y="77"/>
                  </a:lnTo>
                  <a:lnTo>
                    <a:pt x="5" y="118"/>
                  </a:lnTo>
                  <a:lnTo>
                    <a:pt x="9" y="109"/>
                  </a:lnTo>
                  <a:lnTo>
                    <a:pt x="9" y="118"/>
                  </a:lnTo>
                  <a:lnTo>
                    <a:pt x="14" y="86"/>
                  </a:lnTo>
                  <a:lnTo>
                    <a:pt x="14" y="100"/>
                  </a:lnTo>
                  <a:lnTo>
                    <a:pt x="19" y="95"/>
                  </a:lnTo>
                  <a:lnTo>
                    <a:pt x="19" y="73"/>
                  </a:lnTo>
                  <a:lnTo>
                    <a:pt x="19" y="82"/>
                  </a:lnTo>
                  <a:lnTo>
                    <a:pt x="23" y="86"/>
                  </a:lnTo>
                  <a:lnTo>
                    <a:pt x="23" y="132"/>
                  </a:lnTo>
                  <a:lnTo>
                    <a:pt x="23" y="95"/>
                  </a:lnTo>
                  <a:lnTo>
                    <a:pt x="28" y="82"/>
                  </a:lnTo>
                  <a:lnTo>
                    <a:pt x="28" y="104"/>
                  </a:lnTo>
                  <a:lnTo>
                    <a:pt x="28" y="86"/>
                  </a:lnTo>
                  <a:lnTo>
                    <a:pt x="32" y="100"/>
                  </a:lnTo>
                  <a:lnTo>
                    <a:pt x="32" y="73"/>
                  </a:lnTo>
                  <a:lnTo>
                    <a:pt x="32" y="109"/>
                  </a:lnTo>
                  <a:lnTo>
                    <a:pt x="37" y="73"/>
                  </a:lnTo>
                  <a:lnTo>
                    <a:pt x="37" y="68"/>
                  </a:lnTo>
                  <a:lnTo>
                    <a:pt x="37" y="82"/>
                  </a:lnTo>
                  <a:lnTo>
                    <a:pt x="41" y="91"/>
                  </a:lnTo>
                  <a:lnTo>
                    <a:pt x="41" y="68"/>
                  </a:lnTo>
                  <a:lnTo>
                    <a:pt x="46" y="68"/>
                  </a:lnTo>
                  <a:lnTo>
                    <a:pt x="46" y="50"/>
                  </a:lnTo>
                  <a:lnTo>
                    <a:pt x="46" y="73"/>
                  </a:lnTo>
                  <a:lnTo>
                    <a:pt x="50" y="68"/>
                  </a:lnTo>
                  <a:lnTo>
                    <a:pt x="50" y="77"/>
                  </a:lnTo>
                  <a:lnTo>
                    <a:pt x="50" y="68"/>
                  </a:lnTo>
                  <a:lnTo>
                    <a:pt x="55" y="73"/>
                  </a:lnTo>
                  <a:lnTo>
                    <a:pt x="55" y="45"/>
                  </a:lnTo>
                  <a:lnTo>
                    <a:pt x="64" y="55"/>
                  </a:lnTo>
                  <a:lnTo>
                    <a:pt x="64" y="59"/>
                  </a:lnTo>
                  <a:lnTo>
                    <a:pt x="68" y="68"/>
                  </a:lnTo>
                  <a:lnTo>
                    <a:pt x="68" y="41"/>
                  </a:lnTo>
                  <a:lnTo>
                    <a:pt x="68" y="50"/>
                  </a:lnTo>
                  <a:lnTo>
                    <a:pt x="73" y="82"/>
                  </a:lnTo>
                  <a:lnTo>
                    <a:pt x="73" y="36"/>
                  </a:lnTo>
                  <a:lnTo>
                    <a:pt x="78" y="73"/>
                  </a:lnTo>
                  <a:lnTo>
                    <a:pt x="78" y="91"/>
                  </a:lnTo>
                  <a:lnTo>
                    <a:pt x="78" y="59"/>
                  </a:lnTo>
                  <a:lnTo>
                    <a:pt x="82" y="50"/>
                  </a:lnTo>
                  <a:lnTo>
                    <a:pt x="82" y="45"/>
                  </a:lnTo>
                  <a:lnTo>
                    <a:pt x="82" y="50"/>
                  </a:lnTo>
                  <a:lnTo>
                    <a:pt x="87" y="64"/>
                  </a:lnTo>
                  <a:lnTo>
                    <a:pt x="87" y="55"/>
                  </a:lnTo>
                  <a:lnTo>
                    <a:pt x="91" y="50"/>
                  </a:lnTo>
                  <a:lnTo>
                    <a:pt x="91" y="77"/>
                  </a:lnTo>
                  <a:lnTo>
                    <a:pt x="96" y="36"/>
                  </a:lnTo>
                  <a:lnTo>
                    <a:pt x="96" y="23"/>
                  </a:lnTo>
                  <a:lnTo>
                    <a:pt x="96" y="73"/>
                  </a:lnTo>
                  <a:lnTo>
                    <a:pt x="100" y="45"/>
                  </a:lnTo>
                  <a:lnTo>
                    <a:pt x="100" y="64"/>
                  </a:lnTo>
                  <a:lnTo>
                    <a:pt x="105" y="41"/>
                  </a:lnTo>
                  <a:lnTo>
                    <a:pt x="105" y="14"/>
                  </a:lnTo>
                  <a:lnTo>
                    <a:pt x="105" y="50"/>
                  </a:lnTo>
                  <a:lnTo>
                    <a:pt x="109" y="27"/>
                  </a:lnTo>
                  <a:lnTo>
                    <a:pt x="109" y="18"/>
                  </a:lnTo>
                  <a:lnTo>
                    <a:pt x="109" y="50"/>
                  </a:lnTo>
                  <a:lnTo>
                    <a:pt x="114" y="27"/>
                  </a:lnTo>
                  <a:lnTo>
                    <a:pt x="114" y="55"/>
                  </a:lnTo>
                  <a:lnTo>
                    <a:pt x="114" y="50"/>
                  </a:lnTo>
                  <a:lnTo>
                    <a:pt x="118" y="41"/>
                  </a:lnTo>
                  <a:lnTo>
                    <a:pt x="118" y="18"/>
                  </a:lnTo>
                  <a:lnTo>
                    <a:pt x="123" y="41"/>
                  </a:lnTo>
                  <a:lnTo>
                    <a:pt x="123" y="32"/>
                  </a:lnTo>
                  <a:lnTo>
                    <a:pt x="123" y="55"/>
                  </a:lnTo>
                  <a:lnTo>
                    <a:pt x="127" y="41"/>
                  </a:lnTo>
                  <a:lnTo>
                    <a:pt x="127" y="27"/>
                  </a:lnTo>
                  <a:lnTo>
                    <a:pt x="127" y="55"/>
                  </a:lnTo>
                  <a:lnTo>
                    <a:pt x="132" y="9"/>
                  </a:lnTo>
                  <a:lnTo>
                    <a:pt x="132" y="0"/>
                  </a:lnTo>
                  <a:lnTo>
                    <a:pt x="132" y="41"/>
                  </a:lnTo>
                  <a:lnTo>
                    <a:pt x="137" y="23"/>
                  </a:lnTo>
                  <a:lnTo>
                    <a:pt x="137" y="50"/>
                  </a:lnTo>
                  <a:lnTo>
                    <a:pt x="137" y="18"/>
                  </a:lnTo>
                  <a:lnTo>
                    <a:pt x="141" y="27"/>
                  </a:lnTo>
                  <a:lnTo>
                    <a:pt x="141" y="36"/>
                  </a:lnTo>
                  <a:lnTo>
                    <a:pt x="141" y="14"/>
                  </a:lnTo>
                  <a:lnTo>
                    <a:pt x="146" y="45"/>
                  </a:lnTo>
                  <a:lnTo>
                    <a:pt x="146" y="27"/>
                  </a:lnTo>
                  <a:lnTo>
                    <a:pt x="150" y="50"/>
                  </a:lnTo>
                  <a:lnTo>
                    <a:pt x="150" y="41"/>
                  </a:lnTo>
                  <a:lnTo>
                    <a:pt x="155" y="45"/>
                  </a:lnTo>
                  <a:lnTo>
                    <a:pt x="155" y="64"/>
                  </a:lnTo>
                  <a:lnTo>
                    <a:pt x="155" y="45"/>
                  </a:lnTo>
                  <a:lnTo>
                    <a:pt x="155" y="59"/>
                  </a:lnTo>
                  <a:lnTo>
                    <a:pt x="159" y="55"/>
                  </a:lnTo>
                  <a:lnTo>
                    <a:pt x="159" y="41"/>
                  </a:lnTo>
                  <a:lnTo>
                    <a:pt x="164" y="45"/>
                  </a:lnTo>
                  <a:lnTo>
                    <a:pt x="164" y="73"/>
                  </a:lnTo>
                  <a:lnTo>
                    <a:pt x="168" y="59"/>
                  </a:lnTo>
                  <a:lnTo>
                    <a:pt x="168" y="50"/>
                  </a:lnTo>
                  <a:lnTo>
                    <a:pt x="168" y="55"/>
                  </a:lnTo>
                  <a:lnTo>
                    <a:pt x="173" y="68"/>
                  </a:lnTo>
                  <a:lnTo>
                    <a:pt x="173" y="59"/>
                  </a:lnTo>
                  <a:lnTo>
                    <a:pt x="177" y="50"/>
                  </a:lnTo>
                  <a:lnTo>
                    <a:pt x="177" y="36"/>
                  </a:lnTo>
                  <a:lnTo>
                    <a:pt x="182" y="68"/>
                  </a:lnTo>
                  <a:lnTo>
                    <a:pt x="182" y="82"/>
                  </a:lnTo>
                  <a:lnTo>
                    <a:pt x="182" y="45"/>
                  </a:lnTo>
                  <a:lnTo>
                    <a:pt x="186" y="36"/>
                  </a:lnTo>
                  <a:lnTo>
                    <a:pt x="186" y="59"/>
                  </a:lnTo>
                  <a:lnTo>
                    <a:pt x="186" y="50"/>
                  </a:lnTo>
                  <a:lnTo>
                    <a:pt x="191" y="32"/>
                  </a:lnTo>
                  <a:lnTo>
                    <a:pt x="191" y="50"/>
                  </a:lnTo>
                  <a:lnTo>
                    <a:pt x="196" y="59"/>
                  </a:lnTo>
                  <a:lnTo>
                    <a:pt x="196" y="36"/>
                  </a:lnTo>
                  <a:lnTo>
                    <a:pt x="200" y="41"/>
                  </a:lnTo>
                  <a:lnTo>
                    <a:pt x="200" y="32"/>
                  </a:lnTo>
                  <a:lnTo>
                    <a:pt x="200" y="45"/>
                  </a:lnTo>
                  <a:lnTo>
                    <a:pt x="205" y="14"/>
                  </a:lnTo>
                  <a:lnTo>
                    <a:pt x="205" y="36"/>
                  </a:lnTo>
                  <a:lnTo>
                    <a:pt x="205" y="27"/>
                  </a:lnTo>
                  <a:lnTo>
                    <a:pt x="209" y="50"/>
                  </a:lnTo>
                  <a:lnTo>
                    <a:pt x="209" y="14"/>
                  </a:lnTo>
                  <a:lnTo>
                    <a:pt x="214" y="50"/>
                  </a:lnTo>
                  <a:lnTo>
                    <a:pt x="214" y="36"/>
                  </a:lnTo>
                  <a:lnTo>
                    <a:pt x="214" y="41"/>
                  </a:lnTo>
                  <a:lnTo>
                    <a:pt x="218" y="45"/>
                  </a:lnTo>
                  <a:lnTo>
                    <a:pt x="218" y="32"/>
                  </a:lnTo>
                  <a:lnTo>
                    <a:pt x="223" y="55"/>
                  </a:lnTo>
                  <a:lnTo>
                    <a:pt x="223" y="41"/>
                  </a:lnTo>
                  <a:lnTo>
                    <a:pt x="223" y="45"/>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199" name="Freeform 81"/>
            <p:cNvSpPr>
              <a:spLocks noChangeAspect="1"/>
            </p:cNvSpPr>
            <p:nvPr/>
          </p:nvSpPr>
          <p:spPr bwMode="auto">
            <a:xfrm>
              <a:off x="590586" y="1653017"/>
              <a:ext cx="68714" cy="46193"/>
            </a:xfrm>
            <a:custGeom>
              <a:avLst/>
              <a:gdLst>
                <a:gd name="T0" fmla="*/ 2 w 227"/>
                <a:gd name="T1" fmla="*/ 35 h 104"/>
                <a:gd name="T2" fmla="*/ 5 w 227"/>
                <a:gd name="T3" fmla="*/ 21 h 104"/>
                <a:gd name="T4" fmla="*/ 11 w 227"/>
                <a:gd name="T5" fmla="*/ 0 h 104"/>
                <a:gd name="T6" fmla="*/ 13 w 227"/>
                <a:gd name="T7" fmla="*/ 38 h 104"/>
                <a:gd name="T8" fmla="*/ 16 w 227"/>
                <a:gd name="T9" fmla="*/ 35 h 104"/>
                <a:gd name="T10" fmla="*/ 22 w 227"/>
                <a:gd name="T11" fmla="*/ 26 h 104"/>
                <a:gd name="T12" fmla="*/ 25 w 227"/>
                <a:gd name="T13" fmla="*/ 32 h 104"/>
                <a:gd name="T14" fmla="*/ 27 w 227"/>
                <a:gd name="T15" fmla="*/ 21 h 104"/>
                <a:gd name="T16" fmla="*/ 30 w 227"/>
                <a:gd name="T17" fmla="*/ 35 h 104"/>
                <a:gd name="T18" fmla="*/ 32 w 227"/>
                <a:gd name="T19" fmla="*/ 11 h 104"/>
                <a:gd name="T20" fmla="*/ 35 w 227"/>
                <a:gd name="T21" fmla="*/ 24 h 104"/>
                <a:gd name="T22" fmla="*/ 38 w 227"/>
                <a:gd name="T23" fmla="*/ 16 h 104"/>
                <a:gd name="T24" fmla="*/ 43 w 227"/>
                <a:gd name="T25" fmla="*/ 24 h 104"/>
                <a:gd name="T26" fmla="*/ 46 w 227"/>
                <a:gd name="T27" fmla="*/ 16 h 104"/>
                <a:gd name="T28" fmla="*/ 49 w 227"/>
                <a:gd name="T29" fmla="*/ 19 h 104"/>
                <a:gd name="T30" fmla="*/ 52 w 227"/>
                <a:gd name="T31" fmla="*/ 16 h 104"/>
                <a:gd name="T32" fmla="*/ 55 w 227"/>
                <a:gd name="T33" fmla="*/ 19 h 104"/>
                <a:gd name="T34" fmla="*/ 57 w 227"/>
                <a:gd name="T35" fmla="*/ 26 h 104"/>
                <a:gd name="T36" fmla="*/ 60 w 227"/>
                <a:gd name="T37" fmla="*/ 29 h 104"/>
                <a:gd name="T38" fmla="*/ 62 w 227"/>
                <a:gd name="T39" fmla="*/ 26 h 104"/>
                <a:gd name="T40" fmla="*/ 65 w 227"/>
                <a:gd name="T41" fmla="*/ 16 h 104"/>
                <a:gd name="T42" fmla="*/ 68 w 227"/>
                <a:gd name="T43" fmla="*/ 13 h 104"/>
                <a:gd name="T44" fmla="*/ 73 w 227"/>
                <a:gd name="T45" fmla="*/ 21 h 104"/>
                <a:gd name="T46" fmla="*/ 76 w 227"/>
                <a:gd name="T47" fmla="*/ 21 h 104"/>
                <a:gd name="T48" fmla="*/ 78 w 227"/>
                <a:gd name="T49" fmla="*/ 24 h 104"/>
                <a:gd name="T50" fmla="*/ 81 w 227"/>
                <a:gd name="T51" fmla="*/ 11 h 104"/>
                <a:gd name="T52" fmla="*/ 84 w 227"/>
                <a:gd name="T53" fmla="*/ 16 h 104"/>
                <a:gd name="T54" fmla="*/ 90 w 227"/>
                <a:gd name="T55" fmla="*/ 19 h 104"/>
                <a:gd name="T56" fmla="*/ 92 w 227"/>
                <a:gd name="T57" fmla="*/ 21 h 104"/>
                <a:gd name="T58" fmla="*/ 95 w 227"/>
                <a:gd name="T59" fmla="*/ 24 h 104"/>
                <a:gd name="T60" fmla="*/ 98 w 227"/>
                <a:gd name="T61" fmla="*/ 24 h 104"/>
                <a:gd name="T62" fmla="*/ 103 w 227"/>
                <a:gd name="T63" fmla="*/ 38 h 104"/>
                <a:gd name="T64" fmla="*/ 106 w 227"/>
                <a:gd name="T65" fmla="*/ 29 h 104"/>
                <a:gd name="T66" fmla="*/ 108 w 227"/>
                <a:gd name="T67" fmla="*/ 29 h 104"/>
                <a:gd name="T68" fmla="*/ 111 w 227"/>
                <a:gd name="T69" fmla="*/ 21 h 104"/>
                <a:gd name="T70" fmla="*/ 114 w 227"/>
                <a:gd name="T71" fmla="*/ 29 h 104"/>
                <a:gd name="T72" fmla="*/ 117 w 227"/>
                <a:gd name="T73" fmla="*/ 56 h 104"/>
                <a:gd name="T74" fmla="*/ 119 w 227"/>
                <a:gd name="T75" fmla="*/ 48 h 104"/>
                <a:gd name="T76" fmla="*/ 122 w 227"/>
                <a:gd name="T77" fmla="*/ 38 h 104"/>
                <a:gd name="T78" fmla="*/ 125 w 227"/>
                <a:gd name="T79" fmla="*/ 50 h 104"/>
                <a:gd name="T80" fmla="*/ 131 w 227"/>
                <a:gd name="T81" fmla="*/ 61 h 104"/>
                <a:gd name="T82" fmla="*/ 133 w 227"/>
                <a:gd name="T83" fmla="*/ 53 h 1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7"/>
                <a:gd name="T127" fmla="*/ 0 h 104"/>
                <a:gd name="T128" fmla="*/ 227 w 227"/>
                <a:gd name="T129" fmla="*/ 104 h 1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7" h="104">
                  <a:moveTo>
                    <a:pt x="0" y="54"/>
                  </a:moveTo>
                  <a:lnTo>
                    <a:pt x="4" y="27"/>
                  </a:lnTo>
                  <a:lnTo>
                    <a:pt x="4" y="59"/>
                  </a:lnTo>
                  <a:lnTo>
                    <a:pt x="4" y="54"/>
                  </a:lnTo>
                  <a:lnTo>
                    <a:pt x="9" y="41"/>
                  </a:lnTo>
                  <a:lnTo>
                    <a:pt x="9" y="36"/>
                  </a:lnTo>
                  <a:lnTo>
                    <a:pt x="13" y="32"/>
                  </a:lnTo>
                  <a:lnTo>
                    <a:pt x="13" y="45"/>
                  </a:lnTo>
                  <a:lnTo>
                    <a:pt x="18" y="0"/>
                  </a:lnTo>
                  <a:lnTo>
                    <a:pt x="18" y="50"/>
                  </a:lnTo>
                  <a:lnTo>
                    <a:pt x="22" y="41"/>
                  </a:lnTo>
                  <a:lnTo>
                    <a:pt x="22" y="64"/>
                  </a:lnTo>
                  <a:lnTo>
                    <a:pt x="27" y="54"/>
                  </a:lnTo>
                  <a:lnTo>
                    <a:pt x="27" y="36"/>
                  </a:lnTo>
                  <a:lnTo>
                    <a:pt x="27" y="59"/>
                  </a:lnTo>
                  <a:lnTo>
                    <a:pt x="32" y="64"/>
                  </a:lnTo>
                  <a:lnTo>
                    <a:pt x="32" y="41"/>
                  </a:lnTo>
                  <a:lnTo>
                    <a:pt x="36" y="45"/>
                  </a:lnTo>
                  <a:lnTo>
                    <a:pt x="36" y="50"/>
                  </a:lnTo>
                  <a:lnTo>
                    <a:pt x="36" y="45"/>
                  </a:lnTo>
                  <a:lnTo>
                    <a:pt x="41" y="54"/>
                  </a:lnTo>
                  <a:lnTo>
                    <a:pt x="41" y="41"/>
                  </a:lnTo>
                  <a:lnTo>
                    <a:pt x="41" y="45"/>
                  </a:lnTo>
                  <a:lnTo>
                    <a:pt x="45" y="36"/>
                  </a:lnTo>
                  <a:lnTo>
                    <a:pt x="45" y="18"/>
                  </a:lnTo>
                  <a:lnTo>
                    <a:pt x="45" y="45"/>
                  </a:lnTo>
                  <a:lnTo>
                    <a:pt x="50" y="59"/>
                  </a:lnTo>
                  <a:lnTo>
                    <a:pt x="50" y="36"/>
                  </a:lnTo>
                  <a:lnTo>
                    <a:pt x="54" y="32"/>
                  </a:lnTo>
                  <a:lnTo>
                    <a:pt x="54" y="18"/>
                  </a:lnTo>
                  <a:lnTo>
                    <a:pt x="54" y="59"/>
                  </a:lnTo>
                  <a:lnTo>
                    <a:pt x="59" y="32"/>
                  </a:lnTo>
                  <a:lnTo>
                    <a:pt x="59" y="41"/>
                  </a:lnTo>
                  <a:lnTo>
                    <a:pt x="59" y="18"/>
                  </a:lnTo>
                  <a:lnTo>
                    <a:pt x="63" y="32"/>
                  </a:lnTo>
                  <a:lnTo>
                    <a:pt x="63" y="27"/>
                  </a:lnTo>
                  <a:lnTo>
                    <a:pt x="68" y="45"/>
                  </a:lnTo>
                  <a:lnTo>
                    <a:pt x="68" y="27"/>
                  </a:lnTo>
                  <a:lnTo>
                    <a:pt x="72" y="41"/>
                  </a:lnTo>
                  <a:lnTo>
                    <a:pt x="72" y="23"/>
                  </a:lnTo>
                  <a:lnTo>
                    <a:pt x="72" y="54"/>
                  </a:lnTo>
                  <a:lnTo>
                    <a:pt x="77" y="27"/>
                  </a:lnTo>
                  <a:lnTo>
                    <a:pt x="77" y="18"/>
                  </a:lnTo>
                  <a:lnTo>
                    <a:pt x="77" y="45"/>
                  </a:lnTo>
                  <a:lnTo>
                    <a:pt x="81" y="32"/>
                  </a:lnTo>
                  <a:lnTo>
                    <a:pt x="81" y="23"/>
                  </a:lnTo>
                  <a:lnTo>
                    <a:pt x="81" y="45"/>
                  </a:lnTo>
                  <a:lnTo>
                    <a:pt x="86" y="27"/>
                  </a:lnTo>
                  <a:lnTo>
                    <a:pt x="86" y="14"/>
                  </a:lnTo>
                  <a:lnTo>
                    <a:pt x="86" y="50"/>
                  </a:lnTo>
                  <a:lnTo>
                    <a:pt x="91" y="32"/>
                  </a:lnTo>
                  <a:lnTo>
                    <a:pt x="91" y="45"/>
                  </a:lnTo>
                  <a:lnTo>
                    <a:pt x="91" y="27"/>
                  </a:lnTo>
                  <a:lnTo>
                    <a:pt x="95" y="45"/>
                  </a:lnTo>
                  <a:lnTo>
                    <a:pt x="95" y="23"/>
                  </a:lnTo>
                  <a:lnTo>
                    <a:pt x="95" y="50"/>
                  </a:lnTo>
                  <a:lnTo>
                    <a:pt x="100" y="50"/>
                  </a:lnTo>
                  <a:lnTo>
                    <a:pt x="100" y="27"/>
                  </a:lnTo>
                  <a:lnTo>
                    <a:pt x="104" y="50"/>
                  </a:lnTo>
                  <a:lnTo>
                    <a:pt x="104" y="45"/>
                  </a:lnTo>
                  <a:lnTo>
                    <a:pt x="109" y="32"/>
                  </a:lnTo>
                  <a:lnTo>
                    <a:pt x="109" y="41"/>
                  </a:lnTo>
                  <a:lnTo>
                    <a:pt x="109" y="27"/>
                  </a:lnTo>
                  <a:lnTo>
                    <a:pt x="113" y="18"/>
                  </a:lnTo>
                  <a:lnTo>
                    <a:pt x="113" y="50"/>
                  </a:lnTo>
                  <a:lnTo>
                    <a:pt x="113" y="23"/>
                  </a:lnTo>
                  <a:lnTo>
                    <a:pt x="118" y="27"/>
                  </a:lnTo>
                  <a:lnTo>
                    <a:pt x="118" y="45"/>
                  </a:lnTo>
                  <a:lnTo>
                    <a:pt x="122" y="36"/>
                  </a:lnTo>
                  <a:lnTo>
                    <a:pt x="122" y="18"/>
                  </a:lnTo>
                  <a:lnTo>
                    <a:pt x="122" y="36"/>
                  </a:lnTo>
                  <a:lnTo>
                    <a:pt x="127" y="36"/>
                  </a:lnTo>
                  <a:lnTo>
                    <a:pt x="127" y="45"/>
                  </a:lnTo>
                  <a:lnTo>
                    <a:pt x="131" y="27"/>
                  </a:lnTo>
                  <a:lnTo>
                    <a:pt x="131" y="41"/>
                  </a:lnTo>
                  <a:lnTo>
                    <a:pt x="131" y="23"/>
                  </a:lnTo>
                  <a:lnTo>
                    <a:pt x="136" y="41"/>
                  </a:lnTo>
                  <a:lnTo>
                    <a:pt x="136" y="18"/>
                  </a:lnTo>
                  <a:lnTo>
                    <a:pt x="140" y="32"/>
                  </a:lnTo>
                  <a:lnTo>
                    <a:pt x="140" y="36"/>
                  </a:lnTo>
                  <a:lnTo>
                    <a:pt x="140" y="27"/>
                  </a:lnTo>
                  <a:lnTo>
                    <a:pt x="145" y="23"/>
                  </a:lnTo>
                  <a:lnTo>
                    <a:pt x="145" y="45"/>
                  </a:lnTo>
                  <a:lnTo>
                    <a:pt x="150" y="32"/>
                  </a:lnTo>
                  <a:lnTo>
                    <a:pt x="150" y="23"/>
                  </a:lnTo>
                  <a:lnTo>
                    <a:pt x="150" y="54"/>
                  </a:lnTo>
                  <a:lnTo>
                    <a:pt x="154" y="36"/>
                  </a:lnTo>
                  <a:lnTo>
                    <a:pt x="154" y="59"/>
                  </a:lnTo>
                  <a:lnTo>
                    <a:pt x="159" y="59"/>
                  </a:lnTo>
                  <a:lnTo>
                    <a:pt x="159" y="41"/>
                  </a:lnTo>
                  <a:lnTo>
                    <a:pt x="159" y="59"/>
                  </a:lnTo>
                  <a:lnTo>
                    <a:pt x="163" y="32"/>
                  </a:lnTo>
                  <a:lnTo>
                    <a:pt x="163" y="41"/>
                  </a:lnTo>
                  <a:lnTo>
                    <a:pt x="168" y="45"/>
                  </a:lnTo>
                  <a:lnTo>
                    <a:pt x="168" y="32"/>
                  </a:lnTo>
                  <a:lnTo>
                    <a:pt x="172" y="64"/>
                  </a:lnTo>
                  <a:lnTo>
                    <a:pt x="172" y="36"/>
                  </a:lnTo>
                  <a:lnTo>
                    <a:pt x="172" y="59"/>
                  </a:lnTo>
                  <a:lnTo>
                    <a:pt x="177" y="50"/>
                  </a:lnTo>
                  <a:lnTo>
                    <a:pt x="177" y="41"/>
                  </a:lnTo>
                  <a:lnTo>
                    <a:pt x="177" y="64"/>
                  </a:lnTo>
                  <a:lnTo>
                    <a:pt x="181" y="50"/>
                  </a:lnTo>
                  <a:lnTo>
                    <a:pt x="181" y="32"/>
                  </a:lnTo>
                  <a:lnTo>
                    <a:pt x="186" y="45"/>
                  </a:lnTo>
                  <a:lnTo>
                    <a:pt x="186" y="36"/>
                  </a:lnTo>
                  <a:lnTo>
                    <a:pt x="186" y="54"/>
                  </a:lnTo>
                  <a:lnTo>
                    <a:pt x="190" y="59"/>
                  </a:lnTo>
                  <a:lnTo>
                    <a:pt x="190" y="50"/>
                  </a:lnTo>
                  <a:lnTo>
                    <a:pt x="195" y="82"/>
                  </a:lnTo>
                  <a:lnTo>
                    <a:pt x="195" y="68"/>
                  </a:lnTo>
                  <a:lnTo>
                    <a:pt x="195" y="95"/>
                  </a:lnTo>
                  <a:lnTo>
                    <a:pt x="199" y="41"/>
                  </a:lnTo>
                  <a:lnTo>
                    <a:pt x="199" y="104"/>
                  </a:lnTo>
                  <a:lnTo>
                    <a:pt x="199" y="82"/>
                  </a:lnTo>
                  <a:lnTo>
                    <a:pt x="204" y="64"/>
                  </a:lnTo>
                  <a:lnTo>
                    <a:pt x="204" y="59"/>
                  </a:lnTo>
                  <a:lnTo>
                    <a:pt x="204" y="64"/>
                  </a:lnTo>
                  <a:lnTo>
                    <a:pt x="209" y="73"/>
                  </a:lnTo>
                  <a:lnTo>
                    <a:pt x="209" y="64"/>
                  </a:lnTo>
                  <a:lnTo>
                    <a:pt x="209" y="86"/>
                  </a:lnTo>
                  <a:lnTo>
                    <a:pt x="213" y="82"/>
                  </a:lnTo>
                  <a:lnTo>
                    <a:pt x="213" y="59"/>
                  </a:lnTo>
                  <a:lnTo>
                    <a:pt x="218" y="104"/>
                  </a:lnTo>
                  <a:lnTo>
                    <a:pt x="218" y="91"/>
                  </a:lnTo>
                  <a:lnTo>
                    <a:pt x="218" y="100"/>
                  </a:lnTo>
                  <a:lnTo>
                    <a:pt x="222" y="91"/>
                  </a:lnTo>
                  <a:lnTo>
                    <a:pt x="222" y="68"/>
                  </a:lnTo>
                  <a:lnTo>
                    <a:pt x="227" y="77"/>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0" name="Freeform 82"/>
            <p:cNvSpPr>
              <a:spLocks noChangeAspect="1"/>
            </p:cNvSpPr>
            <p:nvPr/>
          </p:nvSpPr>
          <p:spPr bwMode="auto">
            <a:xfrm>
              <a:off x="659300" y="1656046"/>
              <a:ext cx="69219" cy="800423"/>
            </a:xfrm>
            <a:custGeom>
              <a:avLst/>
              <a:gdLst>
                <a:gd name="T0" fmla="*/ 2 w 231"/>
                <a:gd name="T1" fmla="*/ 24 h 1789"/>
                <a:gd name="T2" fmla="*/ 5 w 231"/>
                <a:gd name="T3" fmla="*/ 32 h 1789"/>
                <a:gd name="T4" fmla="*/ 8 w 231"/>
                <a:gd name="T5" fmla="*/ 35 h 1789"/>
                <a:gd name="T6" fmla="*/ 11 w 231"/>
                <a:gd name="T7" fmla="*/ 16 h 1789"/>
                <a:gd name="T8" fmla="*/ 16 w 231"/>
                <a:gd name="T9" fmla="*/ 19 h 1789"/>
                <a:gd name="T10" fmla="*/ 19 w 231"/>
                <a:gd name="T11" fmla="*/ 35 h 1789"/>
                <a:gd name="T12" fmla="*/ 21 w 231"/>
                <a:gd name="T13" fmla="*/ 21 h 1789"/>
                <a:gd name="T14" fmla="*/ 24 w 231"/>
                <a:gd name="T15" fmla="*/ 11 h 1789"/>
                <a:gd name="T16" fmla="*/ 27 w 231"/>
                <a:gd name="T17" fmla="*/ 24 h 1789"/>
                <a:gd name="T18" fmla="*/ 30 w 231"/>
                <a:gd name="T19" fmla="*/ 27 h 1789"/>
                <a:gd name="T20" fmla="*/ 35 w 231"/>
                <a:gd name="T21" fmla="*/ 38 h 1789"/>
                <a:gd name="T22" fmla="*/ 37 w 231"/>
                <a:gd name="T23" fmla="*/ 14 h 1789"/>
                <a:gd name="T24" fmla="*/ 40 w 231"/>
                <a:gd name="T25" fmla="*/ 16 h 1789"/>
                <a:gd name="T26" fmla="*/ 43 w 231"/>
                <a:gd name="T27" fmla="*/ 14 h 1789"/>
                <a:gd name="T28" fmla="*/ 46 w 231"/>
                <a:gd name="T29" fmla="*/ 43 h 1789"/>
                <a:gd name="T30" fmla="*/ 48 w 231"/>
                <a:gd name="T31" fmla="*/ 27 h 1789"/>
                <a:gd name="T32" fmla="*/ 51 w 231"/>
                <a:gd name="T33" fmla="*/ 30 h 1789"/>
                <a:gd name="T34" fmla="*/ 54 w 231"/>
                <a:gd name="T35" fmla="*/ 45 h 1789"/>
                <a:gd name="T36" fmla="*/ 56 w 231"/>
                <a:gd name="T37" fmla="*/ 27 h 1789"/>
                <a:gd name="T38" fmla="*/ 59 w 231"/>
                <a:gd name="T39" fmla="*/ 45 h 1789"/>
                <a:gd name="T40" fmla="*/ 65 w 231"/>
                <a:gd name="T41" fmla="*/ 352 h 1789"/>
                <a:gd name="T42" fmla="*/ 67 w 231"/>
                <a:gd name="T43" fmla="*/ 14 h 1789"/>
                <a:gd name="T44" fmla="*/ 72 w 231"/>
                <a:gd name="T45" fmla="*/ 43 h 1789"/>
                <a:gd name="T46" fmla="*/ 75 w 231"/>
                <a:gd name="T47" fmla="*/ 27 h 1789"/>
                <a:gd name="T48" fmla="*/ 78 w 231"/>
                <a:gd name="T49" fmla="*/ 188 h 1789"/>
                <a:gd name="T50" fmla="*/ 81 w 231"/>
                <a:gd name="T51" fmla="*/ 185 h 1789"/>
                <a:gd name="T52" fmla="*/ 83 w 231"/>
                <a:gd name="T53" fmla="*/ 123 h 1789"/>
                <a:gd name="T54" fmla="*/ 86 w 231"/>
                <a:gd name="T55" fmla="*/ 169 h 1789"/>
                <a:gd name="T56" fmla="*/ 91 w 231"/>
                <a:gd name="T57" fmla="*/ 172 h 1789"/>
                <a:gd name="T58" fmla="*/ 94 w 231"/>
                <a:gd name="T59" fmla="*/ 373 h 1789"/>
                <a:gd name="T60" fmla="*/ 100 w 231"/>
                <a:gd name="T61" fmla="*/ 370 h 1789"/>
                <a:gd name="T62" fmla="*/ 102 w 231"/>
                <a:gd name="T63" fmla="*/ 373 h 1789"/>
                <a:gd name="T64" fmla="*/ 105 w 231"/>
                <a:gd name="T65" fmla="*/ 367 h 1789"/>
                <a:gd name="T66" fmla="*/ 110 w 231"/>
                <a:gd name="T67" fmla="*/ 376 h 1789"/>
                <a:gd name="T68" fmla="*/ 113 w 231"/>
                <a:gd name="T69" fmla="*/ 1057 h 1789"/>
                <a:gd name="T70" fmla="*/ 116 w 231"/>
                <a:gd name="T71" fmla="*/ 242 h 1789"/>
                <a:gd name="T72" fmla="*/ 118 w 231"/>
                <a:gd name="T73" fmla="*/ 228 h 1789"/>
                <a:gd name="T74" fmla="*/ 121 w 231"/>
                <a:gd name="T75" fmla="*/ 153 h 1789"/>
                <a:gd name="T76" fmla="*/ 124 w 231"/>
                <a:gd name="T77" fmla="*/ 155 h 1789"/>
                <a:gd name="T78" fmla="*/ 129 w 231"/>
                <a:gd name="T79" fmla="*/ 153 h 1789"/>
                <a:gd name="T80" fmla="*/ 132 w 231"/>
                <a:gd name="T81" fmla="*/ 155 h 1789"/>
                <a:gd name="T82" fmla="*/ 135 w 231"/>
                <a:gd name="T83" fmla="*/ 158 h 17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1"/>
                <a:gd name="T127" fmla="*/ 0 h 1789"/>
                <a:gd name="T128" fmla="*/ 231 w 231"/>
                <a:gd name="T129" fmla="*/ 1789 h 17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1" h="1789">
                  <a:moveTo>
                    <a:pt x="0" y="68"/>
                  </a:moveTo>
                  <a:lnTo>
                    <a:pt x="0" y="59"/>
                  </a:lnTo>
                  <a:lnTo>
                    <a:pt x="4" y="41"/>
                  </a:lnTo>
                  <a:lnTo>
                    <a:pt x="4" y="50"/>
                  </a:lnTo>
                  <a:lnTo>
                    <a:pt x="9" y="5"/>
                  </a:lnTo>
                  <a:lnTo>
                    <a:pt x="9" y="55"/>
                  </a:lnTo>
                  <a:lnTo>
                    <a:pt x="9" y="41"/>
                  </a:lnTo>
                  <a:lnTo>
                    <a:pt x="13" y="36"/>
                  </a:lnTo>
                  <a:lnTo>
                    <a:pt x="13" y="59"/>
                  </a:lnTo>
                  <a:lnTo>
                    <a:pt x="13" y="18"/>
                  </a:lnTo>
                  <a:lnTo>
                    <a:pt x="18" y="41"/>
                  </a:lnTo>
                  <a:lnTo>
                    <a:pt x="18" y="27"/>
                  </a:lnTo>
                  <a:lnTo>
                    <a:pt x="22" y="27"/>
                  </a:lnTo>
                  <a:lnTo>
                    <a:pt x="22" y="50"/>
                  </a:lnTo>
                  <a:lnTo>
                    <a:pt x="27" y="32"/>
                  </a:lnTo>
                  <a:lnTo>
                    <a:pt x="27" y="50"/>
                  </a:lnTo>
                  <a:lnTo>
                    <a:pt x="32" y="50"/>
                  </a:lnTo>
                  <a:lnTo>
                    <a:pt x="32" y="59"/>
                  </a:lnTo>
                  <a:lnTo>
                    <a:pt x="32" y="41"/>
                  </a:lnTo>
                  <a:lnTo>
                    <a:pt x="36" y="55"/>
                  </a:lnTo>
                  <a:lnTo>
                    <a:pt x="36" y="36"/>
                  </a:lnTo>
                  <a:lnTo>
                    <a:pt x="41" y="23"/>
                  </a:lnTo>
                  <a:lnTo>
                    <a:pt x="41" y="41"/>
                  </a:lnTo>
                  <a:lnTo>
                    <a:pt x="41" y="18"/>
                  </a:lnTo>
                  <a:lnTo>
                    <a:pt x="45" y="23"/>
                  </a:lnTo>
                  <a:lnTo>
                    <a:pt x="45" y="59"/>
                  </a:lnTo>
                  <a:lnTo>
                    <a:pt x="45" y="41"/>
                  </a:lnTo>
                  <a:lnTo>
                    <a:pt x="50" y="59"/>
                  </a:lnTo>
                  <a:lnTo>
                    <a:pt x="50" y="32"/>
                  </a:lnTo>
                  <a:lnTo>
                    <a:pt x="50" y="45"/>
                  </a:lnTo>
                  <a:lnTo>
                    <a:pt x="54" y="23"/>
                  </a:lnTo>
                  <a:lnTo>
                    <a:pt x="54" y="0"/>
                  </a:lnTo>
                  <a:lnTo>
                    <a:pt x="59" y="64"/>
                  </a:lnTo>
                  <a:lnTo>
                    <a:pt x="59" y="18"/>
                  </a:lnTo>
                  <a:lnTo>
                    <a:pt x="63" y="27"/>
                  </a:lnTo>
                  <a:lnTo>
                    <a:pt x="63" y="23"/>
                  </a:lnTo>
                  <a:lnTo>
                    <a:pt x="63" y="50"/>
                  </a:lnTo>
                  <a:lnTo>
                    <a:pt x="68" y="9"/>
                  </a:lnTo>
                  <a:lnTo>
                    <a:pt x="68" y="27"/>
                  </a:lnTo>
                  <a:lnTo>
                    <a:pt x="68" y="18"/>
                  </a:lnTo>
                  <a:lnTo>
                    <a:pt x="72" y="45"/>
                  </a:lnTo>
                  <a:lnTo>
                    <a:pt x="72" y="23"/>
                  </a:lnTo>
                  <a:lnTo>
                    <a:pt x="72" y="45"/>
                  </a:lnTo>
                  <a:lnTo>
                    <a:pt x="77" y="23"/>
                  </a:lnTo>
                  <a:lnTo>
                    <a:pt x="77" y="73"/>
                  </a:lnTo>
                  <a:lnTo>
                    <a:pt x="77" y="68"/>
                  </a:lnTo>
                  <a:lnTo>
                    <a:pt x="81" y="50"/>
                  </a:lnTo>
                  <a:lnTo>
                    <a:pt x="81" y="45"/>
                  </a:lnTo>
                  <a:lnTo>
                    <a:pt x="86" y="73"/>
                  </a:lnTo>
                  <a:lnTo>
                    <a:pt x="86" y="50"/>
                  </a:lnTo>
                  <a:lnTo>
                    <a:pt x="86" y="59"/>
                  </a:lnTo>
                  <a:lnTo>
                    <a:pt x="91" y="50"/>
                  </a:lnTo>
                  <a:lnTo>
                    <a:pt x="91" y="77"/>
                  </a:lnTo>
                  <a:lnTo>
                    <a:pt x="91" y="73"/>
                  </a:lnTo>
                  <a:lnTo>
                    <a:pt x="95" y="86"/>
                  </a:lnTo>
                  <a:lnTo>
                    <a:pt x="95" y="45"/>
                  </a:lnTo>
                  <a:lnTo>
                    <a:pt x="100" y="73"/>
                  </a:lnTo>
                  <a:lnTo>
                    <a:pt x="100" y="45"/>
                  </a:lnTo>
                  <a:lnTo>
                    <a:pt x="100" y="77"/>
                  </a:lnTo>
                  <a:lnTo>
                    <a:pt x="104" y="36"/>
                  </a:lnTo>
                  <a:lnTo>
                    <a:pt x="104" y="68"/>
                  </a:lnTo>
                  <a:lnTo>
                    <a:pt x="109" y="595"/>
                  </a:lnTo>
                  <a:lnTo>
                    <a:pt x="109" y="672"/>
                  </a:lnTo>
                  <a:lnTo>
                    <a:pt x="113" y="695"/>
                  </a:lnTo>
                  <a:lnTo>
                    <a:pt x="113" y="23"/>
                  </a:lnTo>
                  <a:lnTo>
                    <a:pt x="118" y="18"/>
                  </a:lnTo>
                  <a:lnTo>
                    <a:pt x="122" y="27"/>
                  </a:lnTo>
                  <a:lnTo>
                    <a:pt x="122" y="73"/>
                  </a:lnTo>
                  <a:lnTo>
                    <a:pt x="122" y="36"/>
                  </a:lnTo>
                  <a:lnTo>
                    <a:pt x="127" y="36"/>
                  </a:lnTo>
                  <a:lnTo>
                    <a:pt x="127" y="45"/>
                  </a:lnTo>
                  <a:lnTo>
                    <a:pt x="127" y="36"/>
                  </a:lnTo>
                  <a:lnTo>
                    <a:pt x="131" y="36"/>
                  </a:lnTo>
                  <a:lnTo>
                    <a:pt x="131" y="318"/>
                  </a:lnTo>
                  <a:lnTo>
                    <a:pt x="136" y="309"/>
                  </a:lnTo>
                  <a:lnTo>
                    <a:pt x="136" y="322"/>
                  </a:lnTo>
                  <a:lnTo>
                    <a:pt x="136" y="313"/>
                  </a:lnTo>
                  <a:lnTo>
                    <a:pt x="140" y="304"/>
                  </a:lnTo>
                  <a:lnTo>
                    <a:pt x="140" y="64"/>
                  </a:lnTo>
                  <a:lnTo>
                    <a:pt x="140" y="209"/>
                  </a:lnTo>
                  <a:lnTo>
                    <a:pt x="145" y="286"/>
                  </a:lnTo>
                  <a:lnTo>
                    <a:pt x="145" y="291"/>
                  </a:lnTo>
                  <a:lnTo>
                    <a:pt x="145" y="286"/>
                  </a:lnTo>
                  <a:lnTo>
                    <a:pt x="154" y="286"/>
                  </a:lnTo>
                  <a:lnTo>
                    <a:pt x="150" y="286"/>
                  </a:lnTo>
                  <a:lnTo>
                    <a:pt x="154" y="291"/>
                  </a:lnTo>
                  <a:lnTo>
                    <a:pt x="159" y="368"/>
                  </a:lnTo>
                  <a:lnTo>
                    <a:pt x="159" y="645"/>
                  </a:lnTo>
                  <a:lnTo>
                    <a:pt x="159" y="631"/>
                  </a:lnTo>
                  <a:lnTo>
                    <a:pt x="163" y="636"/>
                  </a:lnTo>
                  <a:lnTo>
                    <a:pt x="168" y="631"/>
                  </a:lnTo>
                  <a:lnTo>
                    <a:pt x="168" y="626"/>
                  </a:lnTo>
                  <a:lnTo>
                    <a:pt x="168" y="636"/>
                  </a:lnTo>
                  <a:lnTo>
                    <a:pt x="172" y="640"/>
                  </a:lnTo>
                  <a:lnTo>
                    <a:pt x="172" y="631"/>
                  </a:lnTo>
                  <a:lnTo>
                    <a:pt x="172" y="636"/>
                  </a:lnTo>
                  <a:lnTo>
                    <a:pt x="177" y="640"/>
                  </a:lnTo>
                  <a:lnTo>
                    <a:pt x="177" y="622"/>
                  </a:lnTo>
                  <a:lnTo>
                    <a:pt x="181" y="617"/>
                  </a:lnTo>
                  <a:lnTo>
                    <a:pt x="181" y="640"/>
                  </a:lnTo>
                  <a:lnTo>
                    <a:pt x="186" y="636"/>
                  </a:lnTo>
                  <a:lnTo>
                    <a:pt x="186" y="931"/>
                  </a:lnTo>
                  <a:lnTo>
                    <a:pt x="190" y="1784"/>
                  </a:lnTo>
                  <a:lnTo>
                    <a:pt x="190" y="1789"/>
                  </a:lnTo>
                  <a:lnTo>
                    <a:pt x="190" y="1630"/>
                  </a:lnTo>
                  <a:lnTo>
                    <a:pt x="195" y="912"/>
                  </a:lnTo>
                  <a:lnTo>
                    <a:pt x="195" y="409"/>
                  </a:lnTo>
                  <a:lnTo>
                    <a:pt x="199" y="331"/>
                  </a:lnTo>
                  <a:lnTo>
                    <a:pt x="199" y="309"/>
                  </a:lnTo>
                  <a:lnTo>
                    <a:pt x="199" y="386"/>
                  </a:lnTo>
                  <a:lnTo>
                    <a:pt x="204" y="259"/>
                  </a:lnTo>
                  <a:lnTo>
                    <a:pt x="204" y="263"/>
                  </a:lnTo>
                  <a:lnTo>
                    <a:pt x="204" y="259"/>
                  </a:lnTo>
                  <a:lnTo>
                    <a:pt x="209" y="263"/>
                  </a:lnTo>
                  <a:lnTo>
                    <a:pt x="209" y="268"/>
                  </a:lnTo>
                  <a:lnTo>
                    <a:pt x="209" y="263"/>
                  </a:lnTo>
                  <a:lnTo>
                    <a:pt x="213" y="268"/>
                  </a:lnTo>
                  <a:lnTo>
                    <a:pt x="213" y="263"/>
                  </a:lnTo>
                  <a:lnTo>
                    <a:pt x="218" y="259"/>
                  </a:lnTo>
                  <a:lnTo>
                    <a:pt x="218" y="263"/>
                  </a:lnTo>
                  <a:lnTo>
                    <a:pt x="218" y="254"/>
                  </a:lnTo>
                  <a:lnTo>
                    <a:pt x="222" y="263"/>
                  </a:lnTo>
                  <a:lnTo>
                    <a:pt x="222" y="268"/>
                  </a:lnTo>
                  <a:lnTo>
                    <a:pt x="222" y="263"/>
                  </a:lnTo>
                  <a:lnTo>
                    <a:pt x="227" y="268"/>
                  </a:lnTo>
                  <a:lnTo>
                    <a:pt x="227" y="354"/>
                  </a:lnTo>
                  <a:lnTo>
                    <a:pt x="231" y="1171"/>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1" name="Freeform 83"/>
            <p:cNvSpPr>
              <a:spLocks noChangeAspect="1"/>
            </p:cNvSpPr>
            <p:nvPr/>
          </p:nvSpPr>
          <p:spPr bwMode="auto">
            <a:xfrm>
              <a:off x="728519" y="1689366"/>
              <a:ext cx="71240" cy="775434"/>
            </a:xfrm>
            <a:custGeom>
              <a:avLst/>
              <a:gdLst>
                <a:gd name="T0" fmla="*/ 3 w 236"/>
                <a:gd name="T1" fmla="*/ 648 h 1734"/>
                <a:gd name="T2" fmla="*/ 5 w 236"/>
                <a:gd name="T3" fmla="*/ 624 h 1734"/>
                <a:gd name="T4" fmla="*/ 8 w 236"/>
                <a:gd name="T5" fmla="*/ 171 h 1734"/>
                <a:gd name="T6" fmla="*/ 11 w 236"/>
                <a:gd name="T7" fmla="*/ 195 h 1734"/>
                <a:gd name="T8" fmla="*/ 16 w 236"/>
                <a:gd name="T9" fmla="*/ 319 h 1734"/>
                <a:gd name="T10" fmla="*/ 19 w 236"/>
                <a:gd name="T11" fmla="*/ 330 h 1734"/>
                <a:gd name="T12" fmla="*/ 22 w 236"/>
                <a:gd name="T13" fmla="*/ 324 h 1734"/>
                <a:gd name="T14" fmla="*/ 27 w 236"/>
                <a:gd name="T15" fmla="*/ 361 h 1734"/>
                <a:gd name="T16" fmla="*/ 30 w 236"/>
                <a:gd name="T17" fmla="*/ 298 h 1734"/>
                <a:gd name="T18" fmla="*/ 33 w 236"/>
                <a:gd name="T19" fmla="*/ 453 h 1734"/>
                <a:gd name="T20" fmla="*/ 38 w 236"/>
                <a:gd name="T21" fmla="*/ 1007 h 1734"/>
                <a:gd name="T22" fmla="*/ 41 w 236"/>
                <a:gd name="T23" fmla="*/ 348 h 1734"/>
                <a:gd name="T24" fmla="*/ 44 w 236"/>
                <a:gd name="T25" fmla="*/ 330 h 1734"/>
                <a:gd name="T26" fmla="*/ 49 w 236"/>
                <a:gd name="T27" fmla="*/ 332 h 1734"/>
                <a:gd name="T28" fmla="*/ 51 w 236"/>
                <a:gd name="T29" fmla="*/ 298 h 1734"/>
                <a:gd name="T30" fmla="*/ 54 w 236"/>
                <a:gd name="T31" fmla="*/ 324 h 1734"/>
                <a:gd name="T32" fmla="*/ 57 w 236"/>
                <a:gd name="T33" fmla="*/ 348 h 1734"/>
                <a:gd name="T34" fmla="*/ 60 w 236"/>
                <a:gd name="T35" fmla="*/ 295 h 1734"/>
                <a:gd name="T36" fmla="*/ 63 w 236"/>
                <a:gd name="T37" fmla="*/ 286 h 1734"/>
                <a:gd name="T38" fmla="*/ 65 w 236"/>
                <a:gd name="T39" fmla="*/ 286 h 1734"/>
                <a:gd name="T40" fmla="*/ 68 w 236"/>
                <a:gd name="T41" fmla="*/ 298 h 1734"/>
                <a:gd name="T42" fmla="*/ 73 w 236"/>
                <a:gd name="T43" fmla="*/ 289 h 1734"/>
                <a:gd name="T44" fmla="*/ 76 w 236"/>
                <a:gd name="T45" fmla="*/ 268 h 1734"/>
                <a:gd name="T46" fmla="*/ 79 w 236"/>
                <a:gd name="T47" fmla="*/ 295 h 1734"/>
                <a:gd name="T48" fmla="*/ 81 w 236"/>
                <a:gd name="T49" fmla="*/ 268 h 1734"/>
                <a:gd name="T50" fmla="*/ 84 w 236"/>
                <a:gd name="T51" fmla="*/ 399 h 1734"/>
                <a:gd name="T52" fmla="*/ 87 w 236"/>
                <a:gd name="T53" fmla="*/ 284 h 1734"/>
                <a:gd name="T54" fmla="*/ 93 w 236"/>
                <a:gd name="T55" fmla="*/ 279 h 1734"/>
                <a:gd name="T56" fmla="*/ 95 w 236"/>
                <a:gd name="T57" fmla="*/ 286 h 1734"/>
                <a:gd name="T58" fmla="*/ 98 w 236"/>
                <a:gd name="T59" fmla="*/ 281 h 1734"/>
                <a:gd name="T60" fmla="*/ 100 w 236"/>
                <a:gd name="T61" fmla="*/ 268 h 1734"/>
                <a:gd name="T62" fmla="*/ 103 w 236"/>
                <a:gd name="T63" fmla="*/ 305 h 1734"/>
                <a:gd name="T64" fmla="*/ 106 w 236"/>
                <a:gd name="T65" fmla="*/ 18 h 1734"/>
                <a:gd name="T66" fmla="*/ 109 w 236"/>
                <a:gd name="T67" fmla="*/ 5 h 1734"/>
                <a:gd name="T68" fmla="*/ 114 w 236"/>
                <a:gd name="T69" fmla="*/ 30 h 1734"/>
                <a:gd name="T70" fmla="*/ 117 w 236"/>
                <a:gd name="T71" fmla="*/ 30 h 1734"/>
                <a:gd name="T72" fmla="*/ 119 w 236"/>
                <a:gd name="T73" fmla="*/ 24 h 1734"/>
                <a:gd name="T74" fmla="*/ 125 w 236"/>
                <a:gd name="T75" fmla="*/ 150 h 1734"/>
                <a:gd name="T76" fmla="*/ 128 w 236"/>
                <a:gd name="T77" fmla="*/ 102 h 1734"/>
                <a:gd name="T78" fmla="*/ 130 w 236"/>
                <a:gd name="T79" fmla="*/ 8 h 1734"/>
                <a:gd name="T80" fmla="*/ 136 w 236"/>
                <a:gd name="T81" fmla="*/ 5 h 1734"/>
                <a:gd name="T82" fmla="*/ 139 w 236"/>
                <a:gd name="T83" fmla="*/ 32 h 17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6"/>
                <a:gd name="T127" fmla="*/ 0 h 1734"/>
                <a:gd name="T128" fmla="*/ 236 w 236"/>
                <a:gd name="T129" fmla="*/ 1734 h 17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6" h="1734">
                  <a:moveTo>
                    <a:pt x="0" y="1098"/>
                  </a:moveTo>
                  <a:lnTo>
                    <a:pt x="0" y="1103"/>
                  </a:lnTo>
                  <a:lnTo>
                    <a:pt x="5" y="1098"/>
                  </a:lnTo>
                  <a:lnTo>
                    <a:pt x="5" y="1103"/>
                  </a:lnTo>
                  <a:lnTo>
                    <a:pt x="5" y="1098"/>
                  </a:lnTo>
                  <a:lnTo>
                    <a:pt x="9" y="1057"/>
                  </a:lnTo>
                  <a:lnTo>
                    <a:pt x="9" y="290"/>
                  </a:lnTo>
                  <a:lnTo>
                    <a:pt x="14" y="286"/>
                  </a:lnTo>
                  <a:lnTo>
                    <a:pt x="14" y="290"/>
                  </a:lnTo>
                  <a:lnTo>
                    <a:pt x="18" y="295"/>
                  </a:lnTo>
                  <a:lnTo>
                    <a:pt x="18" y="290"/>
                  </a:lnTo>
                  <a:lnTo>
                    <a:pt x="18" y="331"/>
                  </a:lnTo>
                  <a:lnTo>
                    <a:pt x="23" y="540"/>
                  </a:lnTo>
                  <a:lnTo>
                    <a:pt x="23" y="549"/>
                  </a:lnTo>
                  <a:lnTo>
                    <a:pt x="27" y="540"/>
                  </a:lnTo>
                  <a:lnTo>
                    <a:pt x="27" y="517"/>
                  </a:lnTo>
                  <a:lnTo>
                    <a:pt x="32" y="572"/>
                  </a:lnTo>
                  <a:lnTo>
                    <a:pt x="32" y="558"/>
                  </a:lnTo>
                  <a:lnTo>
                    <a:pt x="37" y="558"/>
                  </a:lnTo>
                  <a:lnTo>
                    <a:pt x="37" y="572"/>
                  </a:lnTo>
                  <a:lnTo>
                    <a:pt x="37" y="549"/>
                  </a:lnTo>
                  <a:lnTo>
                    <a:pt x="41" y="553"/>
                  </a:lnTo>
                  <a:lnTo>
                    <a:pt x="41" y="608"/>
                  </a:lnTo>
                  <a:lnTo>
                    <a:pt x="46" y="612"/>
                  </a:lnTo>
                  <a:lnTo>
                    <a:pt x="46" y="626"/>
                  </a:lnTo>
                  <a:lnTo>
                    <a:pt x="50" y="594"/>
                  </a:lnTo>
                  <a:lnTo>
                    <a:pt x="50" y="504"/>
                  </a:lnTo>
                  <a:lnTo>
                    <a:pt x="50" y="612"/>
                  </a:lnTo>
                  <a:lnTo>
                    <a:pt x="55" y="653"/>
                  </a:lnTo>
                  <a:lnTo>
                    <a:pt x="55" y="767"/>
                  </a:lnTo>
                  <a:lnTo>
                    <a:pt x="59" y="880"/>
                  </a:lnTo>
                  <a:lnTo>
                    <a:pt x="59" y="1734"/>
                  </a:lnTo>
                  <a:lnTo>
                    <a:pt x="64" y="1706"/>
                  </a:lnTo>
                  <a:lnTo>
                    <a:pt x="64" y="567"/>
                  </a:lnTo>
                  <a:lnTo>
                    <a:pt x="68" y="558"/>
                  </a:lnTo>
                  <a:lnTo>
                    <a:pt x="68" y="590"/>
                  </a:lnTo>
                  <a:lnTo>
                    <a:pt x="73" y="526"/>
                  </a:lnTo>
                  <a:lnTo>
                    <a:pt x="73" y="581"/>
                  </a:lnTo>
                  <a:lnTo>
                    <a:pt x="73" y="558"/>
                  </a:lnTo>
                  <a:lnTo>
                    <a:pt x="77" y="599"/>
                  </a:lnTo>
                  <a:lnTo>
                    <a:pt x="77" y="535"/>
                  </a:lnTo>
                  <a:lnTo>
                    <a:pt x="82" y="563"/>
                  </a:lnTo>
                  <a:lnTo>
                    <a:pt x="82" y="599"/>
                  </a:lnTo>
                  <a:lnTo>
                    <a:pt x="86" y="581"/>
                  </a:lnTo>
                  <a:lnTo>
                    <a:pt x="86" y="504"/>
                  </a:lnTo>
                  <a:lnTo>
                    <a:pt x="91" y="585"/>
                  </a:lnTo>
                  <a:lnTo>
                    <a:pt x="91" y="599"/>
                  </a:lnTo>
                  <a:lnTo>
                    <a:pt x="91" y="549"/>
                  </a:lnTo>
                  <a:lnTo>
                    <a:pt x="96" y="572"/>
                  </a:lnTo>
                  <a:lnTo>
                    <a:pt x="96" y="558"/>
                  </a:lnTo>
                  <a:lnTo>
                    <a:pt x="96" y="590"/>
                  </a:lnTo>
                  <a:lnTo>
                    <a:pt x="100" y="544"/>
                  </a:lnTo>
                  <a:lnTo>
                    <a:pt x="100" y="572"/>
                  </a:lnTo>
                  <a:lnTo>
                    <a:pt x="100" y="499"/>
                  </a:lnTo>
                  <a:lnTo>
                    <a:pt x="105" y="581"/>
                  </a:lnTo>
                  <a:lnTo>
                    <a:pt x="105" y="830"/>
                  </a:lnTo>
                  <a:lnTo>
                    <a:pt x="105" y="485"/>
                  </a:lnTo>
                  <a:lnTo>
                    <a:pt x="109" y="476"/>
                  </a:lnTo>
                  <a:lnTo>
                    <a:pt x="109" y="490"/>
                  </a:lnTo>
                  <a:lnTo>
                    <a:pt x="109" y="485"/>
                  </a:lnTo>
                  <a:lnTo>
                    <a:pt x="114" y="476"/>
                  </a:lnTo>
                  <a:lnTo>
                    <a:pt x="114" y="467"/>
                  </a:lnTo>
                  <a:lnTo>
                    <a:pt x="114" y="504"/>
                  </a:lnTo>
                  <a:lnTo>
                    <a:pt x="118" y="499"/>
                  </a:lnTo>
                  <a:lnTo>
                    <a:pt x="118" y="476"/>
                  </a:lnTo>
                  <a:lnTo>
                    <a:pt x="123" y="490"/>
                  </a:lnTo>
                  <a:lnTo>
                    <a:pt x="123" y="499"/>
                  </a:lnTo>
                  <a:lnTo>
                    <a:pt x="123" y="485"/>
                  </a:lnTo>
                  <a:lnTo>
                    <a:pt x="127" y="454"/>
                  </a:lnTo>
                  <a:lnTo>
                    <a:pt x="127" y="522"/>
                  </a:lnTo>
                  <a:lnTo>
                    <a:pt x="132" y="467"/>
                  </a:lnTo>
                  <a:lnTo>
                    <a:pt x="132" y="499"/>
                  </a:lnTo>
                  <a:lnTo>
                    <a:pt x="132" y="472"/>
                  </a:lnTo>
                  <a:lnTo>
                    <a:pt x="136" y="472"/>
                  </a:lnTo>
                  <a:lnTo>
                    <a:pt x="136" y="454"/>
                  </a:lnTo>
                  <a:lnTo>
                    <a:pt x="136" y="644"/>
                  </a:lnTo>
                  <a:lnTo>
                    <a:pt x="141" y="708"/>
                  </a:lnTo>
                  <a:lnTo>
                    <a:pt x="141" y="676"/>
                  </a:lnTo>
                  <a:lnTo>
                    <a:pt x="141" y="694"/>
                  </a:lnTo>
                  <a:lnTo>
                    <a:pt x="145" y="694"/>
                  </a:lnTo>
                  <a:lnTo>
                    <a:pt x="145" y="481"/>
                  </a:lnTo>
                  <a:lnTo>
                    <a:pt x="150" y="485"/>
                  </a:lnTo>
                  <a:lnTo>
                    <a:pt x="150" y="472"/>
                  </a:lnTo>
                  <a:lnTo>
                    <a:pt x="155" y="472"/>
                  </a:lnTo>
                  <a:lnTo>
                    <a:pt x="155" y="431"/>
                  </a:lnTo>
                  <a:lnTo>
                    <a:pt x="155" y="454"/>
                  </a:lnTo>
                  <a:lnTo>
                    <a:pt x="159" y="485"/>
                  </a:lnTo>
                  <a:lnTo>
                    <a:pt x="159" y="472"/>
                  </a:lnTo>
                  <a:lnTo>
                    <a:pt x="164" y="449"/>
                  </a:lnTo>
                  <a:lnTo>
                    <a:pt x="164" y="476"/>
                  </a:lnTo>
                  <a:lnTo>
                    <a:pt x="164" y="431"/>
                  </a:lnTo>
                  <a:lnTo>
                    <a:pt x="168" y="399"/>
                  </a:lnTo>
                  <a:lnTo>
                    <a:pt x="168" y="454"/>
                  </a:lnTo>
                  <a:lnTo>
                    <a:pt x="168" y="431"/>
                  </a:lnTo>
                  <a:lnTo>
                    <a:pt x="173" y="408"/>
                  </a:lnTo>
                  <a:lnTo>
                    <a:pt x="173" y="517"/>
                  </a:lnTo>
                  <a:lnTo>
                    <a:pt x="173" y="504"/>
                  </a:lnTo>
                  <a:lnTo>
                    <a:pt x="177" y="181"/>
                  </a:lnTo>
                  <a:lnTo>
                    <a:pt x="177" y="31"/>
                  </a:lnTo>
                  <a:lnTo>
                    <a:pt x="177" y="41"/>
                  </a:lnTo>
                  <a:lnTo>
                    <a:pt x="182" y="59"/>
                  </a:lnTo>
                  <a:lnTo>
                    <a:pt x="182" y="9"/>
                  </a:lnTo>
                  <a:lnTo>
                    <a:pt x="186" y="9"/>
                  </a:lnTo>
                  <a:lnTo>
                    <a:pt x="186" y="54"/>
                  </a:lnTo>
                  <a:lnTo>
                    <a:pt x="191" y="50"/>
                  </a:lnTo>
                  <a:lnTo>
                    <a:pt x="191" y="13"/>
                  </a:lnTo>
                  <a:lnTo>
                    <a:pt x="195" y="0"/>
                  </a:lnTo>
                  <a:lnTo>
                    <a:pt x="195" y="50"/>
                  </a:lnTo>
                  <a:lnTo>
                    <a:pt x="195" y="45"/>
                  </a:lnTo>
                  <a:lnTo>
                    <a:pt x="200" y="118"/>
                  </a:lnTo>
                  <a:lnTo>
                    <a:pt x="200" y="41"/>
                  </a:lnTo>
                  <a:lnTo>
                    <a:pt x="204" y="63"/>
                  </a:lnTo>
                  <a:lnTo>
                    <a:pt x="204" y="18"/>
                  </a:lnTo>
                  <a:lnTo>
                    <a:pt x="209" y="254"/>
                  </a:lnTo>
                  <a:lnTo>
                    <a:pt x="209" y="267"/>
                  </a:lnTo>
                  <a:lnTo>
                    <a:pt x="209" y="218"/>
                  </a:lnTo>
                  <a:lnTo>
                    <a:pt x="214" y="172"/>
                  </a:lnTo>
                  <a:lnTo>
                    <a:pt x="214" y="54"/>
                  </a:lnTo>
                  <a:lnTo>
                    <a:pt x="218" y="81"/>
                  </a:lnTo>
                  <a:lnTo>
                    <a:pt x="218" y="13"/>
                  </a:lnTo>
                  <a:lnTo>
                    <a:pt x="223" y="22"/>
                  </a:lnTo>
                  <a:lnTo>
                    <a:pt x="223" y="36"/>
                  </a:lnTo>
                  <a:lnTo>
                    <a:pt x="227" y="9"/>
                  </a:lnTo>
                  <a:lnTo>
                    <a:pt x="227" y="50"/>
                  </a:lnTo>
                  <a:lnTo>
                    <a:pt x="227" y="18"/>
                  </a:lnTo>
                  <a:lnTo>
                    <a:pt x="232" y="54"/>
                  </a:lnTo>
                  <a:lnTo>
                    <a:pt x="232" y="36"/>
                  </a:lnTo>
                  <a:lnTo>
                    <a:pt x="236" y="31"/>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2" name="Freeform 84"/>
            <p:cNvSpPr>
              <a:spLocks noChangeAspect="1"/>
            </p:cNvSpPr>
            <p:nvPr/>
          </p:nvSpPr>
          <p:spPr bwMode="auto">
            <a:xfrm>
              <a:off x="799759" y="1668920"/>
              <a:ext cx="65177" cy="54523"/>
            </a:xfrm>
            <a:custGeom>
              <a:avLst/>
              <a:gdLst>
                <a:gd name="T0" fmla="*/ 3 w 214"/>
                <a:gd name="T1" fmla="*/ 35 h 123"/>
                <a:gd name="T2" fmla="*/ 5 w 214"/>
                <a:gd name="T3" fmla="*/ 53 h 123"/>
                <a:gd name="T4" fmla="*/ 8 w 214"/>
                <a:gd name="T5" fmla="*/ 43 h 123"/>
                <a:gd name="T6" fmla="*/ 11 w 214"/>
                <a:gd name="T7" fmla="*/ 61 h 123"/>
                <a:gd name="T8" fmla="*/ 14 w 214"/>
                <a:gd name="T9" fmla="*/ 43 h 123"/>
                <a:gd name="T10" fmla="*/ 16 w 214"/>
                <a:gd name="T11" fmla="*/ 48 h 123"/>
                <a:gd name="T12" fmla="*/ 19 w 214"/>
                <a:gd name="T13" fmla="*/ 45 h 123"/>
                <a:gd name="T14" fmla="*/ 25 w 214"/>
                <a:gd name="T15" fmla="*/ 45 h 123"/>
                <a:gd name="T16" fmla="*/ 28 w 214"/>
                <a:gd name="T17" fmla="*/ 72 h 123"/>
                <a:gd name="T18" fmla="*/ 30 w 214"/>
                <a:gd name="T19" fmla="*/ 53 h 123"/>
                <a:gd name="T20" fmla="*/ 33 w 214"/>
                <a:gd name="T21" fmla="*/ 53 h 123"/>
                <a:gd name="T22" fmla="*/ 36 w 214"/>
                <a:gd name="T23" fmla="*/ 35 h 123"/>
                <a:gd name="T24" fmla="*/ 39 w 214"/>
                <a:gd name="T25" fmla="*/ 43 h 123"/>
                <a:gd name="T26" fmla="*/ 41 w 214"/>
                <a:gd name="T27" fmla="*/ 32 h 123"/>
                <a:gd name="T28" fmla="*/ 44 w 214"/>
                <a:gd name="T29" fmla="*/ 51 h 123"/>
                <a:gd name="T30" fmla="*/ 46 w 214"/>
                <a:gd name="T31" fmla="*/ 59 h 123"/>
                <a:gd name="T32" fmla="*/ 49 w 214"/>
                <a:gd name="T33" fmla="*/ 51 h 123"/>
                <a:gd name="T34" fmla="*/ 52 w 214"/>
                <a:gd name="T35" fmla="*/ 48 h 123"/>
                <a:gd name="T36" fmla="*/ 55 w 214"/>
                <a:gd name="T37" fmla="*/ 22 h 123"/>
                <a:gd name="T38" fmla="*/ 58 w 214"/>
                <a:gd name="T39" fmla="*/ 51 h 123"/>
                <a:gd name="T40" fmla="*/ 60 w 214"/>
                <a:gd name="T41" fmla="*/ 32 h 123"/>
                <a:gd name="T42" fmla="*/ 66 w 214"/>
                <a:gd name="T43" fmla="*/ 35 h 123"/>
                <a:gd name="T44" fmla="*/ 69 w 214"/>
                <a:gd name="T45" fmla="*/ 27 h 123"/>
                <a:gd name="T46" fmla="*/ 71 w 214"/>
                <a:gd name="T47" fmla="*/ 51 h 123"/>
                <a:gd name="T48" fmla="*/ 74 w 214"/>
                <a:gd name="T49" fmla="*/ 40 h 123"/>
                <a:gd name="T50" fmla="*/ 77 w 214"/>
                <a:gd name="T51" fmla="*/ 32 h 123"/>
                <a:gd name="T52" fmla="*/ 82 w 214"/>
                <a:gd name="T53" fmla="*/ 37 h 123"/>
                <a:gd name="T54" fmla="*/ 85 w 214"/>
                <a:gd name="T55" fmla="*/ 37 h 123"/>
                <a:gd name="T56" fmla="*/ 88 w 214"/>
                <a:gd name="T57" fmla="*/ 19 h 123"/>
                <a:gd name="T58" fmla="*/ 90 w 214"/>
                <a:gd name="T59" fmla="*/ 45 h 123"/>
                <a:gd name="T60" fmla="*/ 93 w 214"/>
                <a:gd name="T61" fmla="*/ 32 h 123"/>
                <a:gd name="T62" fmla="*/ 96 w 214"/>
                <a:gd name="T63" fmla="*/ 45 h 123"/>
                <a:gd name="T64" fmla="*/ 99 w 214"/>
                <a:gd name="T65" fmla="*/ 37 h 123"/>
                <a:gd name="T66" fmla="*/ 101 w 214"/>
                <a:gd name="T67" fmla="*/ 45 h 123"/>
                <a:gd name="T68" fmla="*/ 104 w 214"/>
                <a:gd name="T69" fmla="*/ 35 h 123"/>
                <a:gd name="T70" fmla="*/ 107 w 214"/>
                <a:gd name="T71" fmla="*/ 22 h 123"/>
                <a:gd name="T72" fmla="*/ 110 w 214"/>
                <a:gd name="T73" fmla="*/ 32 h 123"/>
                <a:gd name="T74" fmla="*/ 115 w 214"/>
                <a:gd name="T75" fmla="*/ 22 h 123"/>
                <a:gd name="T76" fmla="*/ 118 w 214"/>
                <a:gd name="T77" fmla="*/ 22 h 123"/>
                <a:gd name="T78" fmla="*/ 121 w 214"/>
                <a:gd name="T79" fmla="*/ 29 h 123"/>
                <a:gd name="T80" fmla="*/ 124 w 214"/>
                <a:gd name="T81" fmla="*/ 8 h 123"/>
                <a:gd name="T82" fmla="*/ 126 w 214"/>
                <a:gd name="T83" fmla="*/ 43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123"/>
                <a:gd name="T128" fmla="*/ 214 w 214"/>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123">
                  <a:moveTo>
                    <a:pt x="0" y="77"/>
                  </a:moveTo>
                  <a:lnTo>
                    <a:pt x="0" y="96"/>
                  </a:lnTo>
                  <a:lnTo>
                    <a:pt x="5" y="59"/>
                  </a:lnTo>
                  <a:lnTo>
                    <a:pt x="5" y="50"/>
                  </a:lnTo>
                  <a:lnTo>
                    <a:pt x="9" y="32"/>
                  </a:lnTo>
                  <a:lnTo>
                    <a:pt x="9" y="91"/>
                  </a:lnTo>
                  <a:lnTo>
                    <a:pt x="9" y="87"/>
                  </a:lnTo>
                  <a:lnTo>
                    <a:pt x="14" y="91"/>
                  </a:lnTo>
                  <a:lnTo>
                    <a:pt x="14" y="73"/>
                  </a:lnTo>
                  <a:lnTo>
                    <a:pt x="14" y="77"/>
                  </a:lnTo>
                  <a:lnTo>
                    <a:pt x="18" y="64"/>
                  </a:lnTo>
                  <a:lnTo>
                    <a:pt x="18" y="105"/>
                  </a:lnTo>
                  <a:lnTo>
                    <a:pt x="23" y="50"/>
                  </a:lnTo>
                  <a:lnTo>
                    <a:pt x="23" y="87"/>
                  </a:lnTo>
                  <a:lnTo>
                    <a:pt x="23" y="73"/>
                  </a:lnTo>
                  <a:lnTo>
                    <a:pt x="27" y="41"/>
                  </a:lnTo>
                  <a:lnTo>
                    <a:pt x="27" y="91"/>
                  </a:lnTo>
                  <a:lnTo>
                    <a:pt x="27" y="82"/>
                  </a:lnTo>
                  <a:lnTo>
                    <a:pt x="32" y="105"/>
                  </a:lnTo>
                  <a:lnTo>
                    <a:pt x="32" y="64"/>
                  </a:lnTo>
                  <a:lnTo>
                    <a:pt x="32" y="77"/>
                  </a:lnTo>
                  <a:lnTo>
                    <a:pt x="37" y="96"/>
                  </a:lnTo>
                  <a:lnTo>
                    <a:pt x="37" y="82"/>
                  </a:lnTo>
                  <a:lnTo>
                    <a:pt x="41" y="77"/>
                  </a:lnTo>
                  <a:lnTo>
                    <a:pt x="41" y="100"/>
                  </a:lnTo>
                  <a:lnTo>
                    <a:pt x="41" y="82"/>
                  </a:lnTo>
                  <a:lnTo>
                    <a:pt x="46" y="123"/>
                  </a:lnTo>
                  <a:lnTo>
                    <a:pt x="46" y="82"/>
                  </a:lnTo>
                  <a:lnTo>
                    <a:pt x="50" y="73"/>
                  </a:lnTo>
                  <a:lnTo>
                    <a:pt x="50" y="91"/>
                  </a:lnTo>
                  <a:lnTo>
                    <a:pt x="55" y="96"/>
                  </a:lnTo>
                  <a:lnTo>
                    <a:pt x="55" y="64"/>
                  </a:lnTo>
                  <a:lnTo>
                    <a:pt x="55" y="91"/>
                  </a:lnTo>
                  <a:lnTo>
                    <a:pt x="59" y="82"/>
                  </a:lnTo>
                  <a:lnTo>
                    <a:pt x="59" y="32"/>
                  </a:lnTo>
                  <a:lnTo>
                    <a:pt x="59" y="59"/>
                  </a:lnTo>
                  <a:lnTo>
                    <a:pt x="64" y="55"/>
                  </a:lnTo>
                  <a:lnTo>
                    <a:pt x="64" y="96"/>
                  </a:lnTo>
                  <a:lnTo>
                    <a:pt x="64" y="73"/>
                  </a:lnTo>
                  <a:lnTo>
                    <a:pt x="68" y="55"/>
                  </a:lnTo>
                  <a:lnTo>
                    <a:pt x="68" y="114"/>
                  </a:lnTo>
                  <a:lnTo>
                    <a:pt x="68" y="55"/>
                  </a:lnTo>
                  <a:lnTo>
                    <a:pt x="73" y="59"/>
                  </a:lnTo>
                  <a:lnTo>
                    <a:pt x="73" y="50"/>
                  </a:lnTo>
                  <a:lnTo>
                    <a:pt x="73" y="87"/>
                  </a:lnTo>
                  <a:lnTo>
                    <a:pt x="77" y="82"/>
                  </a:lnTo>
                  <a:lnTo>
                    <a:pt x="77" y="32"/>
                  </a:lnTo>
                  <a:lnTo>
                    <a:pt x="77" y="100"/>
                  </a:lnTo>
                  <a:lnTo>
                    <a:pt x="82" y="91"/>
                  </a:lnTo>
                  <a:lnTo>
                    <a:pt x="82" y="28"/>
                  </a:lnTo>
                  <a:lnTo>
                    <a:pt x="82" y="87"/>
                  </a:lnTo>
                  <a:lnTo>
                    <a:pt x="86" y="64"/>
                  </a:lnTo>
                  <a:lnTo>
                    <a:pt x="86" y="87"/>
                  </a:lnTo>
                  <a:lnTo>
                    <a:pt x="86" y="82"/>
                  </a:lnTo>
                  <a:lnTo>
                    <a:pt x="91" y="50"/>
                  </a:lnTo>
                  <a:lnTo>
                    <a:pt x="91" y="82"/>
                  </a:lnTo>
                  <a:lnTo>
                    <a:pt x="91" y="37"/>
                  </a:lnTo>
                  <a:lnTo>
                    <a:pt x="96" y="77"/>
                  </a:lnTo>
                  <a:lnTo>
                    <a:pt x="96" y="64"/>
                  </a:lnTo>
                  <a:lnTo>
                    <a:pt x="96" y="87"/>
                  </a:lnTo>
                  <a:lnTo>
                    <a:pt x="100" y="46"/>
                  </a:lnTo>
                  <a:lnTo>
                    <a:pt x="100" y="73"/>
                  </a:lnTo>
                  <a:lnTo>
                    <a:pt x="100" y="55"/>
                  </a:lnTo>
                  <a:lnTo>
                    <a:pt x="105" y="50"/>
                  </a:lnTo>
                  <a:lnTo>
                    <a:pt x="105" y="77"/>
                  </a:lnTo>
                  <a:lnTo>
                    <a:pt x="109" y="59"/>
                  </a:lnTo>
                  <a:lnTo>
                    <a:pt x="109" y="91"/>
                  </a:lnTo>
                  <a:lnTo>
                    <a:pt x="109" y="68"/>
                  </a:lnTo>
                  <a:lnTo>
                    <a:pt x="114" y="46"/>
                  </a:lnTo>
                  <a:lnTo>
                    <a:pt x="114" y="87"/>
                  </a:lnTo>
                  <a:lnTo>
                    <a:pt x="114" y="68"/>
                  </a:lnTo>
                  <a:lnTo>
                    <a:pt x="118" y="87"/>
                  </a:lnTo>
                  <a:lnTo>
                    <a:pt x="118" y="32"/>
                  </a:lnTo>
                  <a:lnTo>
                    <a:pt x="118" y="96"/>
                  </a:lnTo>
                  <a:lnTo>
                    <a:pt x="123" y="68"/>
                  </a:lnTo>
                  <a:lnTo>
                    <a:pt x="123" y="37"/>
                  </a:lnTo>
                  <a:lnTo>
                    <a:pt x="127" y="64"/>
                  </a:lnTo>
                  <a:lnTo>
                    <a:pt x="127" y="55"/>
                  </a:lnTo>
                  <a:lnTo>
                    <a:pt x="132" y="41"/>
                  </a:lnTo>
                  <a:lnTo>
                    <a:pt x="132" y="105"/>
                  </a:lnTo>
                  <a:lnTo>
                    <a:pt x="136" y="64"/>
                  </a:lnTo>
                  <a:lnTo>
                    <a:pt x="136" y="55"/>
                  </a:lnTo>
                  <a:lnTo>
                    <a:pt x="141" y="32"/>
                  </a:lnTo>
                  <a:lnTo>
                    <a:pt x="141" y="64"/>
                  </a:lnTo>
                  <a:lnTo>
                    <a:pt x="141" y="50"/>
                  </a:lnTo>
                  <a:lnTo>
                    <a:pt x="146" y="55"/>
                  </a:lnTo>
                  <a:lnTo>
                    <a:pt x="146" y="32"/>
                  </a:lnTo>
                  <a:lnTo>
                    <a:pt x="146" y="50"/>
                  </a:lnTo>
                  <a:lnTo>
                    <a:pt x="150" y="41"/>
                  </a:lnTo>
                  <a:lnTo>
                    <a:pt x="150" y="77"/>
                  </a:lnTo>
                  <a:lnTo>
                    <a:pt x="150" y="55"/>
                  </a:lnTo>
                  <a:lnTo>
                    <a:pt x="155" y="0"/>
                  </a:lnTo>
                  <a:lnTo>
                    <a:pt x="155" y="55"/>
                  </a:lnTo>
                  <a:lnTo>
                    <a:pt x="159" y="50"/>
                  </a:lnTo>
                  <a:lnTo>
                    <a:pt x="159" y="41"/>
                  </a:lnTo>
                  <a:lnTo>
                    <a:pt x="159" y="77"/>
                  </a:lnTo>
                  <a:lnTo>
                    <a:pt x="164" y="41"/>
                  </a:lnTo>
                  <a:lnTo>
                    <a:pt x="164" y="77"/>
                  </a:lnTo>
                  <a:lnTo>
                    <a:pt x="164" y="64"/>
                  </a:lnTo>
                  <a:lnTo>
                    <a:pt x="168" y="73"/>
                  </a:lnTo>
                  <a:lnTo>
                    <a:pt x="168" y="46"/>
                  </a:lnTo>
                  <a:lnTo>
                    <a:pt x="168" y="77"/>
                  </a:lnTo>
                  <a:lnTo>
                    <a:pt x="173" y="55"/>
                  </a:lnTo>
                  <a:lnTo>
                    <a:pt x="173" y="37"/>
                  </a:lnTo>
                  <a:lnTo>
                    <a:pt x="173" y="59"/>
                  </a:lnTo>
                  <a:lnTo>
                    <a:pt x="177" y="46"/>
                  </a:lnTo>
                  <a:lnTo>
                    <a:pt x="177" y="73"/>
                  </a:lnTo>
                  <a:lnTo>
                    <a:pt x="177" y="37"/>
                  </a:lnTo>
                  <a:lnTo>
                    <a:pt x="177" y="46"/>
                  </a:lnTo>
                  <a:lnTo>
                    <a:pt x="182" y="73"/>
                  </a:lnTo>
                  <a:lnTo>
                    <a:pt x="182" y="55"/>
                  </a:lnTo>
                  <a:lnTo>
                    <a:pt x="186" y="32"/>
                  </a:lnTo>
                  <a:lnTo>
                    <a:pt x="186" y="28"/>
                  </a:lnTo>
                  <a:lnTo>
                    <a:pt x="191" y="37"/>
                  </a:lnTo>
                  <a:lnTo>
                    <a:pt x="191" y="18"/>
                  </a:lnTo>
                  <a:lnTo>
                    <a:pt x="191" y="37"/>
                  </a:lnTo>
                  <a:lnTo>
                    <a:pt x="195" y="37"/>
                  </a:lnTo>
                  <a:lnTo>
                    <a:pt x="195" y="64"/>
                  </a:lnTo>
                  <a:lnTo>
                    <a:pt x="195" y="23"/>
                  </a:lnTo>
                  <a:lnTo>
                    <a:pt x="200" y="50"/>
                  </a:lnTo>
                  <a:lnTo>
                    <a:pt x="200" y="14"/>
                  </a:lnTo>
                  <a:lnTo>
                    <a:pt x="205" y="37"/>
                  </a:lnTo>
                  <a:lnTo>
                    <a:pt x="205" y="14"/>
                  </a:lnTo>
                  <a:lnTo>
                    <a:pt x="205" y="18"/>
                  </a:lnTo>
                  <a:lnTo>
                    <a:pt x="209" y="14"/>
                  </a:lnTo>
                  <a:lnTo>
                    <a:pt x="209" y="73"/>
                  </a:lnTo>
                  <a:lnTo>
                    <a:pt x="214" y="37"/>
                  </a:lnTo>
                  <a:lnTo>
                    <a:pt x="214" y="9"/>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3" name="Freeform 85"/>
            <p:cNvSpPr>
              <a:spLocks noChangeAspect="1"/>
            </p:cNvSpPr>
            <p:nvPr/>
          </p:nvSpPr>
          <p:spPr bwMode="auto">
            <a:xfrm>
              <a:off x="877568" y="1668920"/>
              <a:ext cx="64167" cy="36348"/>
            </a:xfrm>
            <a:custGeom>
              <a:avLst/>
              <a:gdLst>
                <a:gd name="T0" fmla="*/ 2 w 213"/>
                <a:gd name="T1" fmla="*/ 37 h 82"/>
                <a:gd name="T2" fmla="*/ 5 w 213"/>
                <a:gd name="T3" fmla="*/ 22 h 82"/>
                <a:gd name="T4" fmla="*/ 8 w 213"/>
                <a:gd name="T5" fmla="*/ 22 h 82"/>
                <a:gd name="T6" fmla="*/ 11 w 213"/>
                <a:gd name="T7" fmla="*/ 8 h 82"/>
                <a:gd name="T8" fmla="*/ 16 w 213"/>
                <a:gd name="T9" fmla="*/ 11 h 82"/>
                <a:gd name="T10" fmla="*/ 18 w 213"/>
                <a:gd name="T11" fmla="*/ 24 h 82"/>
                <a:gd name="T12" fmla="*/ 21 w 213"/>
                <a:gd name="T13" fmla="*/ 19 h 82"/>
                <a:gd name="T14" fmla="*/ 24 w 213"/>
                <a:gd name="T15" fmla="*/ 32 h 82"/>
                <a:gd name="T16" fmla="*/ 27 w 213"/>
                <a:gd name="T17" fmla="*/ 27 h 82"/>
                <a:gd name="T18" fmla="*/ 30 w 213"/>
                <a:gd name="T19" fmla="*/ 13 h 82"/>
                <a:gd name="T20" fmla="*/ 32 w 213"/>
                <a:gd name="T21" fmla="*/ 11 h 82"/>
                <a:gd name="T22" fmla="*/ 35 w 213"/>
                <a:gd name="T23" fmla="*/ 3 h 82"/>
                <a:gd name="T24" fmla="*/ 41 w 213"/>
                <a:gd name="T25" fmla="*/ 48 h 82"/>
                <a:gd name="T26" fmla="*/ 43 w 213"/>
                <a:gd name="T27" fmla="*/ 8 h 82"/>
                <a:gd name="T28" fmla="*/ 46 w 213"/>
                <a:gd name="T29" fmla="*/ 11 h 82"/>
                <a:gd name="T30" fmla="*/ 48 w 213"/>
                <a:gd name="T31" fmla="*/ 24 h 82"/>
                <a:gd name="T32" fmla="*/ 51 w 213"/>
                <a:gd name="T33" fmla="*/ 27 h 82"/>
                <a:gd name="T34" fmla="*/ 54 w 213"/>
                <a:gd name="T35" fmla="*/ 43 h 82"/>
                <a:gd name="T36" fmla="*/ 57 w 213"/>
                <a:gd name="T37" fmla="*/ 37 h 82"/>
                <a:gd name="T38" fmla="*/ 59 w 213"/>
                <a:gd name="T39" fmla="*/ 13 h 82"/>
                <a:gd name="T40" fmla="*/ 65 w 213"/>
                <a:gd name="T41" fmla="*/ 19 h 82"/>
                <a:gd name="T42" fmla="*/ 67 w 213"/>
                <a:gd name="T43" fmla="*/ 13 h 82"/>
                <a:gd name="T44" fmla="*/ 70 w 213"/>
                <a:gd name="T45" fmla="*/ 5 h 82"/>
                <a:gd name="T46" fmla="*/ 73 w 213"/>
                <a:gd name="T47" fmla="*/ 37 h 82"/>
                <a:gd name="T48" fmla="*/ 76 w 213"/>
                <a:gd name="T49" fmla="*/ 43 h 82"/>
                <a:gd name="T50" fmla="*/ 78 w 213"/>
                <a:gd name="T51" fmla="*/ 40 h 82"/>
                <a:gd name="T52" fmla="*/ 81 w 213"/>
                <a:gd name="T53" fmla="*/ 45 h 82"/>
                <a:gd name="T54" fmla="*/ 83 w 213"/>
                <a:gd name="T55" fmla="*/ 43 h 82"/>
                <a:gd name="T56" fmla="*/ 86 w 213"/>
                <a:gd name="T57" fmla="*/ 48 h 82"/>
                <a:gd name="T58" fmla="*/ 89 w 213"/>
                <a:gd name="T59" fmla="*/ 32 h 82"/>
                <a:gd name="T60" fmla="*/ 92 w 213"/>
                <a:gd name="T61" fmla="*/ 43 h 82"/>
                <a:gd name="T62" fmla="*/ 94 w 213"/>
                <a:gd name="T63" fmla="*/ 22 h 82"/>
                <a:gd name="T64" fmla="*/ 97 w 213"/>
                <a:gd name="T65" fmla="*/ 29 h 82"/>
                <a:gd name="T66" fmla="*/ 100 w 213"/>
                <a:gd name="T67" fmla="*/ 35 h 82"/>
                <a:gd name="T68" fmla="*/ 106 w 213"/>
                <a:gd name="T69" fmla="*/ 35 h 82"/>
                <a:gd name="T70" fmla="*/ 108 w 213"/>
                <a:gd name="T71" fmla="*/ 35 h 82"/>
                <a:gd name="T72" fmla="*/ 111 w 213"/>
                <a:gd name="T73" fmla="*/ 19 h 82"/>
                <a:gd name="T74" fmla="*/ 113 w 213"/>
                <a:gd name="T75" fmla="*/ 35 h 82"/>
                <a:gd name="T76" fmla="*/ 116 w 213"/>
                <a:gd name="T77" fmla="*/ 27 h 82"/>
                <a:gd name="T78" fmla="*/ 119 w 213"/>
                <a:gd name="T79" fmla="*/ 5 h 82"/>
                <a:gd name="T80" fmla="*/ 124 w 213"/>
                <a:gd name="T81" fmla="*/ 40 h 82"/>
                <a:gd name="T82" fmla="*/ 127 w 213"/>
                <a:gd name="T83" fmla="*/ 29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3"/>
                <a:gd name="T127" fmla="*/ 0 h 82"/>
                <a:gd name="T128" fmla="*/ 213 w 213"/>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3" h="82">
                  <a:moveTo>
                    <a:pt x="0" y="9"/>
                  </a:moveTo>
                  <a:lnTo>
                    <a:pt x="0" y="32"/>
                  </a:lnTo>
                  <a:lnTo>
                    <a:pt x="4" y="64"/>
                  </a:lnTo>
                  <a:lnTo>
                    <a:pt x="4" y="59"/>
                  </a:lnTo>
                  <a:lnTo>
                    <a:pt x="4" y="68"/>
                  </a:lnTo>
                  <a:lnTo>
                    <a:pt x="9" y="37"/>
                  </a:lnTo>
                  <a:lnTo>
                    <a:pt x="9" y="23"/>
                  </a:lnTo>
                  <a:lnTo>
                    <a:pt x="9" y="32"/>
                  </a:lnTo>
                  <a:lnTo>
                    <a:pt x="13" y="37"/>
                  </a:lnTo>
                  <a:lnTo>
                    <a:pt x="13" y="59"/>
                  </a:lnTo>
                  <a:lnTo>
                    <a:pt x="18" y="46"/>
                  </a:lnTo>
                  <a:lnTo>
                    <a:pt x="18" y="14"/>
                  </a:lnTo>
                  <a:lnTo>
                    <a:pt x="22" y="0"/>
                  </a:lnTo>
                  <a:lnTo>
                    <a:pt x="22" y="46"/>
                  </a:lnTo>
                  <a:lnTo>
                    <a:pt x="27" y="18"/>
                  </a:lnTo>
                  <a:lnTo>
                    <a:pt x="27" y="55"/>
                  </a:lnTo>
                  <a:lnTo>
                    <a:pt x="31" y="64"/>
                  </a:lnTo>
                  <a:lnTo>
                    <a:pt x="31" y="41"/>
                  </a:lnTo>
                  <a:lnTo>
                    <a:pt x="31" y="64"/>
                  </a:lnTo>
                  <a:lnTo>
                    <a:pt x="36" y="37"/>
                  </a:lnTo>
                  <a:lnTo>
                    <a:pt x="36" y="32"/>
                  </a:lnTo>
                  <a:lnTo>
                    <a:pt x="36" y="46"/>
                  </a:lnTo>
                  <a:lnTo>
                    <a:pt x="40" y="14"/>
                  </a:lnTo>
                  <a:lnTo>
                    <a:pt x="40" y="55"/>
                  </a:lnTo>
                  <a:lnTo>
                    <a:pt x="45" y="46"/>
                  </a:lnTo>
                  <a:lnTo>
                    <a:pt x="45" y="37"/>
                  </a:lnTo>
                  <a:lnTo>
                    <a:pt x="45" y="46"/>
                  </a:lnTo>
                  <a:lnTo>
                    <a:pt x="50" y="37"/>
                  </a:lnTo>
                  <a:lnTo>
                    <a:pt x="50" y="18"/>
                  </a:lnTo>
                  <a:lnTo>
                    <a:pt x="50" y="23"/>
                  </a:lnTo>
                  <a:lnTo>
                    <a:pt x="54" y="9"/>
                  </a:lnTo>
                  <a:lnTo>
                    <a:pt x="54" y="55"/>
                  </a:lnTo>
                  <a:lnTo>
                    <a:pt x="54" y="18"/>
                  </a:lnTo>
                  <a:lnTo>
                    <a:pt x="59" y="5"/>
                  </a:lnTo>
                  <a:lnTo>
                    <a:pt x="59" y="37"/>
                  </a:lnTo>
                  <a:lnTo>
                    <a:pt x="59" y="5"/>
                  </a:lnTo>
                  <a:lnTo>
                    <a:pt x="63" y="46"/>
                  </a:lnTo>
                  <a:lnTo>
                    <a:pt x="63" y="23"/>
                  </a:lnTo>
                  <a:lnTo>
                    <a:pt x="68" y="82"/>
                  </a:lnTo>
                  <a:lnTo>
                    <a:pt x="68" y="28"/>
                  </a:lnTo>
                  <a:lnTo>
                    <a:pt x="68" y="46"/>
                  </a:lnTo>
                  <a:lnTo>
                    <a:pt x="72" y="14"/>
                  </a:lnTo>
                  <a:lnTo>
                    <a:pt x="72" y="77"/>
                  </a:lnTo>
                  <a:lnTo>
                    <a:pt x="72" y="28"/>
                  </a:lnTo>
                  <a:lnTo>
                    <a:pt x="77" y="18"/>
                  </a:lnTo>
                  <a:lnTo>
                    <a:pt x="77" y="59"/>
                  </a:lnTo>
                  <a:lnTo>
                    <a:pt x="77" y="18"/>
                  </a:lnTo>
                  <a:lnTo>
                    <a:pt x="81" y="41"/>
                  </a:lnTo>
                  <a:lnTo>
                    <a:pt x="81" y="59"/>
                  </a:lnTo>
                  <a:lnTo>
                    <a:pt x="81" y="50"/>
                  </a:lnTo>
                  <a:lnTo>
                    <a:pt x="86" y="46"/>
                  </a:lnTo>
                  <a:lnTo>
                    <a:pt x="86" y="64"/>
                  </a:lnTo>
                  <a:lnTo>
                    <a:pt x="86" y="59"/>
                  </a:lnTo>
                  <a:lnTo>
                    <a:pt x="90" y="73"/>
                  </a:lnTo>
                  <a:lnTo>
                    <a:pt x="90" y="32"/>
                  </a:lnTo>
                  <a:lnTo>
                    <a:pt x="95" y="32"/>
                  </a:lnTo>
                  <a:lnTo>
                    <a:pt x="95" y="64"/>
                  </a:lnTo>
                  <a:lnTo>
                    <a:pt x="99" y="46"/>
                  </a:lnTo>
                  <a:lnTo>
                    <a:pt x="99" y="64"/>
                  </a:lnTo>
                  <a:lnTo>
                    <a:pt x="99" y="23"/>
                  </a:lnTo>
                  <a:lnTo>
                    <a:pt x="104" y="32"/>
                  </a:lnTo>
                  <a:lnTo>
                    <a:pt x="104" y="64"/>
                  </a:lnTo>
                  <a:lnTo>
                    <a:pt x="109" y="32"/>
                  </a:lnTo>
                  <a:lnTo>
                    <a:pt x="109" y="0"/>
                  </a:lnTo>
                  <a:lnTo>
                    <a:pt x="109" y="28"/>
                  </a:lnTo>
                  <a:lnTo>
                    <a:pt x="113" y="23"/>
                  </a:lnTo>
                  <a:lnTo>
                    <a:pt x="113" y="9"/>
                  </a:lnTo>
                  <a:lnTo>
                    <a:pt x="113" y="23"/>
                  </a:lnTo>
                  <a:lnTo>
                    <a:pt x="118" y="9"/>
                  </a:lnTo>
                  <a:lnTo>
                    <a:pt x="118" y="46"/>
                  </a:lnTo>
                  <a:lnTo>
                    <a:pt x="118" y="28"/>
                  </a:lnTo>
                  <a:lnTo>
                    <a:pt x="122" y="64"/>
                  </a:lnTo>
                  <a:lnTo>
                    <a:pt x="122" y="41"/>
                  </a:lnTo>
                  <a:lnTo>
                    <a:pt x="127" y="64"/>
                  </a:lnTo>
                  <a:lnTo>
                    <a:pt x="127" y="73"/>
                  </a:lnTo>
                  <a:lnTo>
                    <a:pt x="127" y="64"/>
                  </a:lnTo>
                  <a:lnTo>
                    <a:pt x="131" y="55"/>
                  </a:lnTo>
                  <a:lnTo>
                    <a:pt x="131" y="68"/>
                  </a:lnTo>
                  <a:lnTo>
                    <a:pt x="131" y="55"/>
                  </a:lnTo>
                  <a:lnTo>
                    <a:pt x="136" y="64"/>
                  </a:lnTo>
                  <a:lnTo>
                    <a:pt x="136" y="77"/>
                  </a:lnTo>
                  <a:lnTo>
                    <a:pt x="136" y="50"/>
                  </a:lnTo>
                  <a:lnTo>
                    <a:pt x="140" y="5"/>
                  </a:lnTo>
                  <a:lnTo>
                    <a:pt x="140" y="73"/>
                  </a:lnTo>
                  <a:lnTo>
                    <a:pt x="140" y="46"/>
                  </a:lnTo>
                  <a:lnTo>
                    <a:pt x="145" y="23"/>
                  </a:lnTo>
                  <a:lnTo>
                    <a:pt x="145" y="82"/>
                  </a:lnTo>
                  <a:lnTo>
                    <a:pt x="149" y="77"/>
                  </a:lnTo>
                  <a:lnTo>
                    <a:pt x="149" y="37"/>
                  </a:lnTo>
                  <a:lnTo>
                    <a:pt x="149" y="55"/>
                  </a:lnTo>
                  <a:lnTo>
                    <a:pt x="154" y="64"/>
                  </a:lnTo>
                  <a:lnTo>
                    <a:pt x="154" y="77"/>
                  </a:lnTo>
                  <a:lnTo>
                    <a:pt x="154" y="73"/>
                  </a:lnTo>
                  <a:lnTo>
                    <a:pt x="158" y="41"/>
                  </a:lnTo>
                  <a:lnTo>
                    <a:pt x="158" y="55"/>
                  </a:lnTo>
                  <a:lnTo>
                    <a:pt x="158" y="37"/>
                  </a:lnTo>
                  <a:lnTo>
                    <a:pt x="163" y="55"/>
                  </a:lnTo>
                  <a:lnTo>
                    <a:pt x="163" y="41"/>
                  </a:lnTo>
                  <a:lnTo>
                    <a:pt x="163" y="50"/>
                  </a:lnTo>
                  <a:lnTo>
                    <a:pt x="168" y="68"/>
                  </a:lnTo>
                  <a:lnTo>
                    <a:pt x="168" y="32"/>
                  </a:lnTo>
                  <a:lnTo>
                    <a:pt x="168" y="59"/>
                  </a:lnTo>
                  <a:lnTo>
                    <a:pt x="172" y="64"/>
                  </a:lnTo>
                  <a:lnTo>
                    <a:pt x="172" y="41"/>
                  </a:lnTo>
                  <a:lnTo>
                    <a:pt x="177" y="59"/>
                  </a:lnTo>
                  <a:lnTo>
                    <a:pt x="177" y="0"/>
                  </a:lnTo>
                  <a:lnTo>
                    <a:pt x="181" y="9"/>
                  </a:lnTo>
                  <a:lnTo>
                    <a:pt x="181" y="59"/>
                  </a:lnTo>
                  <a:lnTo>
                    <a:pt x="181" y="50"/>
                  </a:lnTo>
                  <a:lnTo>
                    <a:pt x="186" y="55"/>
                  </a:lnTo>
                  <a:lnTo>
                    <a:pt x="186" y="32"/>
                  </a:lnTo>
                  <a:lnTo>
                    <a:pt x="190" y="28"/>
                  </a:lnTo>
                  <a:lnTo>
                    <a:pt x="190" y="14"/>
                  </a:lnTo>
                  <a:lnTo>
                    <a:pt x="190" y="59"/>
                  </a:lnTo>
                  <a:lnTo>
                    <a:pt x="195" y="55"/>
                  </a:lnTo>
                  <a:lnTo>
                    <a:pt x="195" y="37"/>
                  </a:lnTo>
                  <a:lnTo>
                    <a:pt x="195" y="46"/>
                  </a:lnTo>
                  <a:lnTo>
                    <a:pt x="199" y="23"/>
                  </a:lnTo>
                  <a:lnTo>
                    <a:pt x="199" y="50"/>
                  </a:lnTo>
                  <a:lnTo>
                    <a:pt x="199" y="9"/>
                  </a:lnTo>
                  <a:lnTo>
                    <a:pt x="204" y="18"/>
                  </a:lnTo>
                  <a:lnTo>
                    <a:pt x="204" y="82"/>
                  </a:lnTo>
                  <a:lnTo>
                    <a:pt x="208" y="68"/>
                  </a:lnTo>
                  <a:lnTo>
                    <a:pt x="208" y="5"/>
                  </a:lnTo>
                  <a:lnTo>
                    <a:pt x="208" y="50"/>
                  </a:lnTo>
                  <a:lnTo>
                    <a:pt x="213" y="50"/>
                  </a:lnTo>
                  <a:lnTo>
                    <a:pt x="213" y="37"/>
                  </a:lnTo>
                  <a:lnTo>
                    <a:pt x="213" y="59"/>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4" name="Freeform 86"/>
            <p:cNvSpPr>
              <a:spLocks noChangeAspect="1"/>
            </p:cNvSpPr>
            <p:nvPr/>
          </p:nvSpPr>
          <p:spPr bwMode="auto">
            <a:xfrm>
              <a:off x="929104" y="1656046"/>
              <a:ext cx="65683" cy="61338"/>
            </a:xfrm>
            <a:custGeom>
              <a:avLst/>
              <a:gdLst>
                <a:gd name="T0" fmla="*/ 2 w 218"/>
                <a:gd name="T1" fmla="*/ 51 h 136"/>
                <a:gd name="T2" fmla="*/ 8 w 218"/>
                <a:gd name="T3" fmla="*/ 76 h 136"/>
                <a:gd name="T4" fmla="*/ 11 w 218"/>
                <a:gd name="T5" fmla="*/ 35 h 136"/>
                <a:gd name="T6" fmla="*/ 14 w 218"/>
                <a:gd name="T7" fmla="*/ 49 h 136"/>
                <a:gd name="T8" fmla="*/ 16 w 218"/>
                <a:gd name="T9" fmla="*/ 68 h 136"/>
                <a:gd name="T10" fmla="*/ 21 w 218"/>
                <a:gd name="T11" fmla="*/ 62 h 136"/>
                <a:gd name="T12" fmla="*/ 24 w 218"/>
                <a:gd name="T13" fmla="*/ 60 h 136"/>
                <a:gd name="T14" fmla="*/ 27 w 218"/>
                <a:gd name="T15" fmla="*/ 70 h 136"/>
                <a:gd name="T16" fmla="*/ 32 w 218"/>
                <a:gd name="T17" fmla="*/ 57 h 136"/>
                <a:gd name="T18" fmla="*/ 35 w 218"/>
                <a:gd name="T19" fmla="*/ 54 h 136"/>
                <a:gd name="T20" fmla="*/ 38 w 218"/>
                <a:gd name="T21" fmla="*/ 81 h 136"/>
                <a:gd name="T22" fmla="*/ 41 w 218"/>
                <a:gd name="T23" fmla="*/ 62 h 136"/>
                <a:gd name="T24" fmla="*/ 44 w 218"/>
                <a:gd name="T25" fmla="*/ 65 h 136"/>
                <a:gd name="T26" fmla="*/ 46 w 218"/>
                <a:gd name="T27" fmla="*/ 51 h 136"/>
                <a:gd name="T28" fmla="*/ 49 w 218"/>
                <a:gd name="T29" fmla="*/ 51 h 136"/>
                <a:gd name="T30" fmla="*/ 51 w 218"/>
                <a:gd name="T31" fmla="*/ 54 h 136"/>
                <a:gd name="T32" fmla="*/ 54 w 218"/>
                <a:gd name="T33" fmla="*/ 70 h 136"/>
                <a:gd name="T34" fmla="*/ 57 w 218"/>
                <a:gd name="T35" fmla="*/ 43 h 136"/>
                <a:gd name="T36" fmla="*/ 60 w 218"/>
                <a:gd name="T37" fmla="*/ 41 h 136"/>
                <a:gd name="T38" fmla="*/ 62 w 218"/>
                <a:gd name="T39" fmla="*/ 43 h 136"/>
                <a:gd name="T40" fmla="*/ 65 w 218"/>
                <a:gd name="T41" fmla="*/ 43 h 136"/>
                <a:gd name="T42" fmla="*/ 70 w 218"/>
                <a:gd name="T43" fmla="*/ 30 h 136"/>
                <a:gd name="T44" fmla="*/ 73 w 218"/>
                <a:gd name="T45" fmla="*/ 30 h 136"/>
                <a:gd name="T46" fmla="*/ 76 w 218"/>
                <a:gd name="T47" fmla="*/ 41 h 136"/>
                <a:gd name="T48" fmla="*/ 79 w 218"/>
                <a:gd name="T49" fmla="*/ 35 h 136"/>
                <a:gd name="T50" fmla="*/ 81 w 218"/>
                <a:gd name="T51" fmla="*/ 49 h 136"/>
                <a:gd name="T52" fmla="*/ 84 w 218"/>
                <a:gd name="T53" fmla="*/ 41 h 136"/>
                <a:gd name="T54" fmla="*/ 89 w 218"/>
                <a:gd name="T55" fmla="*/ 35 h 136"/>
                <a:gd name="T56" fmla="*/ 92 w 218"/>
                <a:gd name="T57" fmla="*/ 16 h 136"/>
                <a:gd name="T58" fmla="*/ 95 w 218"/>
                <a:gd name="T59" fmla="*/ 33 h 136"/>
                <a:gd name="T60" fmla="*/ 97 w 218"/>
                <a:gd name="T61" fmla="*/ 27 h 136"/>
                <a:gd name="T62" fmla="*/ 100 w 218"/>
                <a:gd name="T63" fmla="*/ 27 h 136"/>
                <a:gd name="T64" fmla="*/ 103 w 218"/>
                <a:gd name="T65" fmla="*/ 33 h 136"/>
                <a:gd name="T66" fmla="*/ 106 w 218"/>
                <a:gd name="T67" fmla="*/ 11 h 136"/>
                <a:gd name="T68" fmla="*/ 108 w 218"/>
                <a:gd name="T69" fmla="*/ 30 h 136"/>
                <a:gd name="T70" fmla="*/ 111 w 218"/>
                <a:gd name="T71" fmla="*/ 33 h 136"/>
                <a:gd name="T72" fmla="*/ 114 w 218"/>
                <a:gd name="T73" fmla="*/ 27 h 136"/>
                <a:gd name="T74" fmla="*/ 116 w 218"/>
                <a:gd name="T75" fmla="*/ 5 h 136"/>
                <a:gd name="T76" fmla="*/ 119 w 218"/>
                <a:gd name="T77" fmla="*/ 5 h 136"/>
                <a:gd name="T78" fmla="*/ 122 w 218"/>
                <a:gd name="T79" fmla="*/ 27 h 136"/>
                <a:gd name="T80" fmla="*/ 127 w 218"/>
                <a:gd name="T81" fmla="*/ 43 h 136"/>
                <a:gd name="T82" fmla="*/ 130 w 218"/>
                <a:gd name="T83" fmla="*/ 35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8"/>
                <a:gd name="T127" fmla="*/ 0 h 136"/>
                <a:gd name="T128" fmla="*/ 218 w 218"/>
                <a:gd name="T129" fmla="*/ 136 h 1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8" h="136">
                  <a:moveTo>
                    <a:pt x="0" y="86"/>
                  </a:moveTo>
                  <a:lnTo>
                    <a:pt x="4" y="68"/>
                  </a:lnTo>
                  <a:lnTo>
                    <a:pt x="4" y="86"/>
                  </a:lnTo>
                  <a:lnTo>
                    <a:pt x="9" y="114"/>
                  </a:lnTo>
                  <a:lnTo>
                    <a:pt x="9" y="77"/>
                  </a:lnTo>
                  <a:lnTo>
                    <a:pt x="14" y="127"/>
                  </a:lnTo>
                  <a:lnTo>
                    <a:pt x="14" y="68"/>
                  </a:lnTo>
                  <a:lnTo>
                    <a:pt x="14" y="77"/>
                  </a:lnTo>
                  <a:lnTo>
                    <a:pt x="18" y="59"/>
                  </a:lnTo>
                  <a:lnTo>
                    <a:pt x="18" y="86"/>
                  </a:lnTo>
                  <a:lnTo>
                    <a:pt x="18" y="32"/>
                  </a:lnTo>
                  <a:lnTo>
                    <a:pt x="23" y="82"/>
                  </a:lnTo>
                  <a:lnTo>
                    <a:pt x="23" y="100"/>
                  </a:lnTo>
                  <a:lnTo>
                    <a:pt x="27" y="95"/>
                  </a:lnTo>
                  <a:lnTo>
                    <a:pt x="27" y="114"/>
                  </a:lnTo>
                  <a:lnTo>
                    <a:pt x="32" y="82"/>
                  </a:lnTo>
                  <a:lnTo>
                    <a:pt x="32" y="91"/>
                  </a:lnTo>
                  <a:lnTo>
                    <a:pt x="36" y="104"/>
                  </a:lnTo>
                  <a:lnTo>
                    <a:pt x="36" y="118"/>
                  </a:lnTo>
                  <a:lnTo>
                    <a:pt x="36" y="64"/>
                  </a:lnTo>
                  <a:lnTo>
                    <a:pt x="41" y="100"/>
                  </a:lnTo>
                  <a:lnTo>
                    <a:pt x="41" y="77"/>
                  </a:lnTo>
                  <a:lnTo>
                    <a:pt x="45" y="91"/>
                  </a:lnTo>
                  <a:lnTo>
                    <a:pt x="45" y="118"/>
                  </a:lnTo>
                  <a:lnTo>
                    <a:pt x="50" y="118"/>
                  </a:lnTo>
                  <a:lnTo>
                    <a:pt x="50" y="82"/>
                  </a:lnTo>
                  <a:lnTo>
                    <a:pt x="54" y="95"/>
                  </a:lnTo>
                  <a:lnTo>
                    <a:pt x="54" y="123"/>
                  </a:lnTo>
                  <a:lnTo>
                    <a:pt x="54" y="104"/>
                  </a:lnTo>
                  <a:lnTo>
                    <a:pt x="59" y="91"/>
                  </a:lnTo>
                  <a:lnTo>
                    <a:pt x="59" y="123"/>
                  </a:lnTo>
                  <a:lnTo>
                    <a:pt x="59" y="73"/>
                  </a:lnTo>
                  <a:lnTo>
                    <a:pt x="63" y="136"/>
                  </a:lnTo>
                  <a:lnTo>
                    <a:pt x="63" y="73"/>
                  </a:lnTo>
                  <a:lnTo>
                    <a:pt x="63" y="114"/>
                  </a:lnTo>
                  <a:lnTo>
                    <a:pt x="68" y="104"/>
                  </a:lnTo>
                  <a:lnTo>
                    <a:pt x="68" y="123"/>
                  </a:lnTo>
                  <a:lnTo>
                    <a:pt x="73" y="82"/>
                  </a:lnTo>
                  <a:lnTo>
                    <a:pt x="73" y="109"/>
                  </a:lnTo>
                  <a:lnTo>
                    <a:pt x="77" y="104"/>
                  </a:lnTo>
                  <a:lnTo>
                    <a:pt x="77" y="68"/>
                  </a:lnTo>
                  <a:lnTo>
                    <a:pt x="77" y="86"/>
                  </a:lnTo>
                  <a:lnTo>
                    <a:pt x="82" y="73"/>
                  </a:lnTo>
                  <a:lnTo>
                    <a:pt x="82" y="127"/>
                  </a:lnTo>
                  <a:lnTo>
                    <a:pt x="82" y="86"/>
                  </a:lnTo>
                  <a:lnTo>
                    <a:pt x="86" y="82"/>
                  </a:lnTo>
                  <a:lnTo>
                    <a:pt x="86" y="104"/>
                  </a:lnTo>
                  <a:lnTo>
                    <a:pt x="86" y="91"/>
                  </a:lnTo>
                  <a:lnTo>
                    <a:pt x="91" y="104"/>
                  </a:lnTo>
                  <a:lnTo>
                    <a:pt x="91" y="77"/>
                  </a:lnTo>
                  <a:lnTo>
                    <a:pt x="91" y="118"/>
                  </a:lnTo>
                  <a:lnTo>
                    <a:pt x="95" y="77"/>
                  </a:lnTo>
                  <a:lnTo>
                    <a:pt x="95" y="64"/>
                  </a:lnTo>
                  <a:lnTo>
                    <a:pt x="95" y="73"/>
                  </a:lnTo>
                  <a:lnTo>
                    <a:pt x="100" y="86"/>
                  </a:lnTo>
                  <a:lnTo>
                    <a:pt x="100" y="91"/>
                  </a:lnTo>
                  <a:lnTo>
                    <a:pt x="100" y="68"/>
                  </a:lnTo>
                  <a:lnTo>
                    <a:pt x="104" y="64"/>
                  </a:lnTo>
                  <a:lnTo>
                    <a:pt x="104" y="59"/>
                  </a:lnTo>
                  <a:lnTo>
                    <a:pt x="104" y="73"/>
                  </a:lnTo>
                  <a:lnTo>
                    <a:pt x="109" y="64"/>
                  </a:lnTo>
                  <a:lnTo>
                    <a:pt x="109" y="77"/>
                  </a:lnTo>
                  <a:lnTo>
                    <a:pt x="109" y="73"/>
                  </a:lnTo>
                  <a:lnTo>
                    <a:pt x="113" y="68"/>
                  </a:lnTo>
                  <a:lnTo>
                    <a:pt x="113" y="50"/>
                  </a:lnTo>
                  <a:lnTo>
                    <a:pt x="118" y="50"/>
                  </a:lnTo>
                  <a:lnTo>
                    <a:pt x="118" y="36"/>
                  </a:lnTo>
                  <a:lnTo>
                    <a:pt x="118" y="55"/>
                  </a:lnTo>
                  <a:lnTo>
                    <a:pt x="122" y="50"/>
                  </a:lnTo>
                  <a:lnTo>
                    <a:pt x="122" y="64"/>
                  </a:lnTo>
                  <a:lnTo>
                    <a:pt x="122" y="59"/>
                  </a:lnTo>
                  <a:lnTo>
                    <a:pt x="127" y="68"/>
                  </a:lnTo>
                  <a:lnTo>
                    <a:pt x="127" y="36"/>
                  </a:lnTo>
                  <a:lnTo>
                    <a:pt x="127" y="77"/>
                  </a:lnTo>
                  <a:lnTo>
                    <a:pt x="132" y="59"/>
                  </a:lnTo>
                  <a:lnTo>
                    <a:pt x="132" y="36"/>
                  </a:lnTo>
                  <a:lnTo>
                    <a:pt x="132" y="73"/>
                  </a:lnTo>
                  <a:lnTo>
                    <a:pt x="136" y="82"/>
                  </a:lnTo>
                  <a:lnTo>
                    <a:pt x="136" y="59"/>
                  </a:lnTo>
                  <a:lnTo>
                    <a:pt x="141" y="36"/>
                  </a:lnTo>
                  <a:lnTo>
                    <a:pt x="141" y="68"/>
                  </a:lnTo>
                  <a:lnTo>
                    <a:pt x="145" y="55"/>
                  </a:lnTo>
                  <a:lnTo>
                    <a:pt x="145" y="50"/>
                  </a:lnTo>
                  <a:lnTo>
                    <a:pt x="150" y="59"/>
                  </a:lnTo>
                  <a:lnTo>
                    <a:pt x="150" y="91"/>
                  </a:lnTo>
                  <a:lnTo>
                    <a:pt x="150" y="23"/>
                  </a:lnTo>
                  <a:lnTo>
                    <a:pt x="154" y="27"/>
                  </a:lnTo>
                  <a:lnTo>
                    <a:pt x="154" y="68"/>
                  </a:lnTo>
                  <a:lnTo>
                    <a:pt x="154" y="45"/>
                  </a:lnTo>
                  <a:lnTo>
                    <a:pt x="159" y="55"/>
                  </a:lnTo>
                  <a:lnTo>
                    <a:pt x="159" y="41"/>
                  </a:lnTo>
                  <a:lnTo>
                    <a:pt x="163" y="14"/>
                  </a:lnTo>
                  <a:lnTo>
                    <a:pt x="163" y="45"/>
                  </a:lnTo>
                  <a:lnTo>
                    <a:pt x="163" y="32"/>
                  </a:lnTo>
                  <a:lnTo>
                    <a:pt x="168" y="14"/>
                  </a:lnTo>
                  <a:lnTo>
                    <a:pt x="168" y="45"/>
                  </a:lnTo>
                  <a:lnTo>
                    <a:pt x="168" y="23"/>
                  </a:lnTo>
                  <a:lnTo>
                    <a:pt x="172" y="50"/>
                  </a:lnTo>
                  <a:lnTo>
                    <a:pt x="172" y="55"/>
                  </a:lnTo>
                  <a:lnTo>
                    <a:pt x="172" y="45"/>
                  </a:lnTo>
                  <a:lnTo>
                    <a:pt x="177" y="32"/>
                  </a:lnTo>
                  <a:lnTo>
                    <a:pt x="177" y="18"/>
                  </a:lnTo>
                  <a:lnTo>
                    <a:pt x="177" y="45"/>
                  </a:lnTo>
                  <a:lnTo>
                    <a:pt x="181" y="32"/>
                  </a:lnTo>
                  <a:lnTo>
                    <a:pt x="181" y="50"/>
                  </a:lnTo>
                  <a:lnTo>
                    <a:pt x="181" y="36"/>
                  </a:lnTo>
                  <a:lnTo>
                    <a:pt x="186" y="23"/>
                  </a:lnTo>
                  <a:lnTo>
                    <a:pt x="186" y="55"/>
                  </a:lnTo>
                  <a:lnTo>
                    <a:pt x="186" y="9"/>
                  </a:lnTo>
                  <a:lnTo>
                    <a:pt x="191" y="0"/>
                  </a:lnTo>
                  <a:lnTo>
                    <a:pt x="191" y="45"/>
                  </a:lnTo>
                  <a:lnTo>
                    <a:pt x="191" y="18"/>
                  </a:lnTo>
                  <a:lnTo>
                    <a:pt x="195" y="50"/>
                  </a:lnTo>
                  <a:lnTo>
                    <a:pt x="195" y="9"/>
                  </a:lnTo>
                  <a:lnTo>
                    <a:pt x="195" y="18"/>
                  </a:lnTo>
                  <a:lnTo>
                    <a:pt x="200" y="36"/>
                  </a:lnTo>
                  <a:lnTo>
                    <a:pt x="200" y="9"/>
                  </a:lnTo>
                  <a:lnTo>
                    <a:pt x="200" y="41"/>
                  </a:lnTo>
                  <a:lnTo>
                    <a:pt x="204" y="27"/>
                  </a:lnTo>
                  <a:lnTo>
                    <a:pt x="204" y="45"/>
                  </a:lnTo>
                  <a:lnTo>
                    <a:pt x="209" y="36"/>
                  </a:lnTo>
                  <a:lnTo>
                    <a:pt x="209" y="45"/>
                  </a:lnTo>
                  <a:lnTo>
                    <a:pt x="213" y="73"/>
                  </a:lnTo>
                  <a:lnTo>
                    <a:pt x="213" y="45"/>
                  </a:lnTo>
                  <a:lnTo>
                    <a:pt x="213" y="55"/>
                  </a:lnTo>
                  <a:lnTo>
                    <a:pt x="218" y="59"/>
                  </a:lnTo>
                  <a:lnTo>
                    <a:pt x="218" y="45"/>
                  </a:lnTo>
                  <a:lnTo>
                    <a:pt x="218" y="50"/>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5" name="Freeform 87"/>
            <p:cNvSpPr>
              <a:spLocks noChangeAspect="1"/>
            </p:cNvSpPr>
            <p:nvPr/>
          </p:nvSpPr>
          <p:spPr bwMode="auto">
            <a:xfrm>
              <a:off x="994786" y="1655289"/>
              <a:ext cx="67198" cy="37863"/>
            </a:xfrm>
            <a:custGeom>
              <a:avLst/>
              <a:gdLst>
                <a:gd name="T0" fmla="*/ 2 w 222"/>
                <a:gd name="T1" fmla="*/ 45 h 86"/>
                <a:gd name="T2" fmla="*/ 5 w 222"/>
                <a:gd name="T3" fmla="*/ 42 h 86"/>
                <a:gd name="T4" fmla="*/ 8 w 222"/>
                <a:gd name="T5" fmla="*/ 34 h 86"/>
                <a:gd name="T6" fmla="*/ 13 w 222"/>
                <a:gd name="T7" fmla="*/ 42 h 86"/>
                <a:gd name="T8" fmla="*/ 16 w 222"/>
                <a:gd name="T9" fmla="*/ 21 h 86"/>
                <a:gd name="T10" fmla="*/ 19 w 222"/>
                <a:gd name="T11" fmla="*/ 23 h 86"/>
                <a:gd name="T12" fmla="*/ 22 w 222"/>
                <a:gd name="T13" fmla="*/ 28 h 86"/>
                <a:gd name="T14" fmla="*/ 25 w 222"/>
                <a:gd name="T15" fmla="*/ 18 h 86"/>
                <a:gd name="T16" fmla="*/ 27 w 222"/>
                <a:gd name="T17" fmla="*/ 23 h 86"/>
                <a:gd name="T18" fmla="*/ 30 w 222"/>
                <a:gd name="T19" fmla="*/ 13 h 86"/>
                <a:gd name="T20" fmla="*/ 32 w 222"/>
                <a:gd name="T21" fmla="*/ 23 h 86"/>
                <a:gd name="T22" fmla="*/ 38 w 222"/>
                <a:gd name="T23" fmla="*/ 34 h 86"/>
                <a:gd name="T24" fmla="*/ 41 w 222"/>
                <a:gd name="T25" fmla="*/ 31 h 86"/>
                <a:gd name="T26" fmla="*/ 43 w 222"/>
                <a:gd name="T27" fmla="*/ 16 h 86"/>
                <a:gd name="T28" fmla="*/ 46 w 222"/>
                <a:gd name="T29" fmla="*/ 26 h 86"/>
                <a:gd name="T30" fmla="*/ 52 w 222"/>
                <a:gd name="T31" fmla="*/ 23 h 86"/>
                <a:gd name="T32" fmla="*/ 55 w 222"/>
                <a:gd name="T33" fmla="*/ 21 h 86"/>
                <a:gd name="T34" fmla="*/ 57 w 222"/>
                <a:gd name="T35" fmla="*/ 21 h 86"/>
                <a:gd name="T36" fmla="*/ 60 w 222"/>
                <a:gd name="T37" fmla="*/ 26 h 86"/>
                <a:gd name="T38" fmla="*/ 62 w 222"/>
                <a:gd name="T39" fmla="*/ 21 h 86"/>
                <a:gd name="T40" fmla="*/ 68 w 222"/>
                <a:gd name="T41" fmla="*/ 18 h 86"/>
                <a:gd name="T42" fmla="*/ 71 w 222"/>
                <a:gd name="T43" fmla="*/ 26 h 86"/>
                <a:gd name="T44" fmla="*/ 73 w 222"/>
                <a:gd name="T45" fmla="*/ 10 h 86"/>
                <a:gd name="T46" fmla="*/ 76 w 222"/>
                <a:gd name="T47" fmla="*/ 8 h 86"/>
                <a:gd name="T48" fmla="*/ 78 w 222"/>
                <a:gd name="T49" fmla="*/ 10 h 86"/>
                <a:gd name="T50" fmla="*/ 81 w 222"/>
                <a:gd name="T51" fmla="*/ 26 h 86"/>
                <a:gd name="T52" fmla="*/ 84 w 222"/>
                <a:gd name="T53" fmla="*/ 23 h 86"/>
                <a:gd name="T54" fmla="*/ 87 w 222"/>
                <a:gd name="T55" fmla="*/ 26 h 86"/>
                <a:gd name="T56" fmla="*/ 90 w 222"/>
                <a:gd name="T57" fmla="*/ 26 h 86"/>
                <a:gd name="T58" fmla="*/ 92 w 222"/>
                <a:gd name="T59" fmla="*/ 18 h 86"/>
                <a:gd name="T60" fmla="*/ 95 w 222"/>
                <a:gd name="T61" fmla="*/ 26 h 86"/>
                <a:gd name="T62" fmla="*/ 98 w 222"/>
                <a:gd name="T63" fmla="*/ 16 h 86"/>
                <a:gd name="T64" fmla="*/ 101 w 222"/>
                <a:gd name="T65" fmla="*/ 13 h 86"/>
                <a:gd name="T66" fmla="*/ 103 w 222"/>
                <a:gd name="T67" fmla="*/ 8 h 86"/>
                <a:gd name="T68" fmla="*/ 106 w 222"/>
                <a:gd name="T69" fmla="*/ 18 h 86"/>
                <a:gd name="T70" fmla="*/ 108 w 222"/>
                <a:gd name="T71" fmla="*/ 18 h 86"/>
                <a:gd name="T72" fmla="*/ 114 w 222"/>
                <a:gd name="T73" fmla="*/ 16 h 86"/>
                <a:gd name="T74" fmla="*/ 117 w 222"/>
                <a:gd name="T75" fmla="*/ 21 h 86"/>
                <a:gd name="T76" fmla="*/ 120 w 222"/>
                <a:gd name="T77" fmla="*/ 18 h 86"/>
                <a:gd name="T78" fmla="*/ 125 w 222"/>
                <a:gd name="T79" fmla="*/ 13 h 86"/>
                <a:gd name="T80" fmla="*/ 128 w 222"/>
                <a:gd name="T81" fmla="*/ 16 h 86"/>
                <a:gd name="T82" fmla="*/ 131 w 222"/>
                <a:gd name="T83" fmla="*/ 13 h 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2"/>
                <a:gd name="T127" fmla="*/ 0 h 86"/>
                <a:gd name="T128" fmla="*/ 222 w 222"/>
                <a:gd name="T129" fmla="*/ 86 h 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2" h="86">
                  <a:moveTo>
                    <a:pt x="0" y="54"/>
                  </a:moveTo>
                  <a:lnTo>
                    <a:pt x="4" y="54"/>
                  </a:lnTo>
                  <a:lnTo>
                    <a:pt x="4" y="77"/>
                  </a:lnTo>
                  <a:lnTo>
                    <a:pt x="9" y="68"/>
                  </a:lnTo>
                  <a:lnTo>
                    <a:pt x="9" y="49"/>
                  </a:lnTo>
                  <a:lnTo>
                    <a:pt x="9" y="72"/>
                  </a:lnTo>
                  <a:lnTo>
                    <a:pt x="13" y="63"/>
                  </a:lnTo>
                  <a:lnTo>
                    <a:pt x="13" y="68"/>
                  </a:lnTo>
                  <a:lnTo>
                    <a:pt x="13" y="59"/>
                  </a:lnTo>
                  <a:lnTo>
                    <a:pt x="18" y="54"/>
                  </a:lnTo>
                  <a:lnTo>
                    <a:pt x="18" y="36"/>
                  </a:lnTo>
                  <a:lnTo>
                    <a:pt x="22" y="72"/>
                  </a:lnTo>
                  <a:lnTo>
                    <a:pt x="22" y="86"/>
                  </a:lnTo>
                  <a:lnTo>
                    <a:pt x="22" y="49"/>
                  </a:lnTo>
                  <a:lnTo>
                    <a:pt x="27" y="36"/>
                  </a:lnTo>
                  <a:lnTo>
                    <a:pt x="27" y="63"/>
                  </a:lnTo>
                  <a:lnTo>
                    <a:pt x="27" y="54"/>
                  </a:lnTo>
                  <a:lnTo>
                    <a:pt x="32" y="40"/>
                  </a:lnTo>
                  <a:lnTo>
                    <a:pt x="32" y="54"/>
                  </a:lnTo>
                  <a:lnTo>
                    <a:pt x="36" y="72"/>
                  </a:lnTo>
                  <a:lnTo>
                    <a:pt x="36" y="49"/>
                  </a:lnTo>
                  <a:lnTo>
                    <a:pt x="36" y="54"/>
                  </a:lnTo>
                  <a:lnTo>
                    <a:pt x="41" y="40"/>
                  </a:lnTo>
                  <a:lnTo>
                    <a:pt x="41" y="31"/>
                  </a:lnTo>
                  <a:lnTo>
                    <a:pt x="41" y="49"/>
                  </a:lnTo>
                  <a:lnTo>
                    <a:pt x="45" y="18"/>
                  </a:lnTo>
                  <a:lnTo>
                    <a:pt x="45" y="40"/>
                  </a:lnTo>
                  <a:lnTo>
                    <a:pt x="45" y="27"/>
                  </a:lnTo>
                  <a:lnTo>
                    <a:pt x="50" y="59"/>
                  </a:lnTo>
                  <a:lnTo>
                    <a:pt x="50" y="22"/>
                  </a:lnTo>
                  <a:lnTo>
                    <a:pt x="50" y="27"/>
                  </a:lnTo>
                  <a:lnTo>
                    <a:pt x="54" y="63"/>
                  </a:lnTo>
                  <a:lnTo>
                    <a:pt x="54" y="40"/>
                  </a:lnTo>
                  <a:lnTo>
                    <a:pt x="59" y="49"/>
                  </a:lnTo>
                  <a:lnTo>
                    <a:pt x="59" y="36"/>
                  </a:lnTo>
                  <a:lnTo>
                    <a:pt x="63" y="59"/>
                  </a:lnTo>
                  <a:lnTo>
                    <a:pt x="63" y="45"/>
                  </a:lnTo>
                  <a:lnTo>
                    <a:pt x="68" y="18"/>
                  </a:lnTo>
                  <a:lnTo>
                    <a:pt x="68" y="54"/>
                  </a:lnTo>
                  <a:lnTo>
                    <a:pt x="68" y="45"/>
                  </a:lnTo>
                  <a:lnTo>
                    <a:pt x="72" y="40"/>
                  </a:lnTo>
                  <a:lnTo>
                    <a:pt x="72" y="27"/>
                  </a:lnTo>
                  <a:lnTo>
                    <a:pt x="77" y="45"/>
                  </a:lnTo>
                  <a:lnTo>
                    <a:pt x="77" y="31"/>
                  </a:lnTo>
                  <a:lnTo>
                    <a:pt x="77" y="45"/>
                  </a:lnTo>
                  <a:lnTo>
                    <a:pt x="82" y="0"/>
                  </a:lnTo>
                  <a:lnTo>
                    <a:pt x="82" y="45"/>
                  </a:lnTo>
                  <a:lnTo>
                    <a:pt x="86" y="40"/>
                  </a:lnTo>
                  <a:lnTo>
                    <a:pt x="86" y="68"/>
                  </a:lnTo>
                  <a:lnTo>
                    <a:pt x="91" y="49"/>
                  </a:lnTo>
                  <a:lnTo>
                    <a:pt x="91" y="36"/>
                  </a:lnTo>
                  <a:lnTo>
                    <a:pt x="91" y="54"/>
                  </a:lnTo>
                  <a:lnTo>
                    <a:pt x="95" y="63"/>
                  </a:lnTo>
                  <a:lnTo>
                    <a:pt x="95" y="36"/>
                  </a:lnTo>
                  <a:lnTo>
                    <a:pt x="95" y="45"/>
                  </a:lnTo>
                  <a:lnTo>
                    <a:pt x="100" y="49"/>
                  </a:lnTo>
                  <a:lnTo>
                    <a:pt x="100" y="45"/>
                  </a:lnTo>
                  <a:lnTo>
                    <a:pt x="100" y="59"/>
                  </a:lnTo>
                  <a:lnTo>
                    <a:pt x="104" y="40"/>
                  </a:lnTo>
                  <a:lnTo>
                    <a:pt x="104" y="36"/>
                  </a:lnTo>
                  <a:lnTo>
                    <a:pt x="109" y="13"/>
                  </a:lnTo>
                  <a:lnTo>
                    <a:pt x="109" y="45"/>
                  </a:lnTo>
                  <a:lnTo>
                    <a:pt x="113" y="31"/>
                  </a:lnTo>
                  <a:lnTo>
                    <a:pt x="113" y="36"/>
                  </a:lnTo>
                  <a:lnTo>
                    <a:pt x="118" y="4"/>
                  </a:lnTo>
                  <a:lnTo>
                    <a:pt x="118" y="45"/>
                  </a:lnTo>
                  <a:lnTo>
                    <a:pt x="118" y="36"/>
                  </a:lnTo>
                  <a:lnTo>
                    <a:pt x="122" y="31"/>
                  </a:lnTo>
                  <a:lnTo>
                    <a:pt x="122" y="18"/>
                  </a:lnTo>
                  <a:lnTo>
                    <a:pt x="122" y="22"/>
                  </a:lnTo>
                  <a:lnTo>
                    <a:pt x="127" y="18"/>
                  </a:lnTo>
                  <a:lnTo>
                    <a:pt x="127" y="13"/>
                  </a:lnTo>
                  <a:lnTo>
                    <a:pt x="127" y="49"/>
                  </a:lnTo>
                  <a:lnTo>
                    <a:pt x="131" y="40"/>
                  </a:lnTo>
                  <a:lnTo>
                    <a:pt x="131" y="18"/>
                  </a:lnTo>
                  <a:lnTo>
                    <a:pt x="131" y="27"/>
                  </a:lnTo>
                  <a:lnTo>
                    <a:pt x="136" y="13"/>
                  </a:lnTo>
                  <a:lnTo>
                    <a:pt x="136" y="45"/>
                  </a:lnTo>
                  <a:lnTo>
                    <a:pt x="136" y="31"/>
                  </a:lnTo>
                  <a:lnTo>
                    <a:pt x="141" y="9"/>
                  </a:lnTo>
                  <a:lnTo>
                    <a:pt x="141" y="40"/>
                  </a:lnTo>
                  <a:lnTo>
                    <a:pt x="141" y="31"/>
                  </a:lnTo>
                  <a:lnTo>
                    <a:pt x="145" y="22"/>
                  </a:lnTo>
                  <a:lnTo>
                    <a:pt x="145" y="45"/>
                  </a:lnTo>
                  <a:lnTo>
                    <a:pt x="145" y="13"/>
                  </a:lnTo>
                  <a:lnTo>
                    <a:pt x="150" y="13"/>
                  </a:lnTo>
                  <a:lnTo>
                    <a:pt x="150" y="45"/>
                  </a:lnTo>
                  <a:lnTo>
                    <a:pt x="150" y="22"/>
                  </a:lnTo>
                  <a:lnTo>
                    <a:pt x="154" y="36"/>
                  </a:lnTo>
                  <a:lnTo>
                    <a:pt x="154" y="31"/>
                  </a:lnTo>
                  <a:lnTo>
                    <a:pt x="154" y="45"/>
                  </a:lnTo>
                  <a:lnTo>
                    <a:pt x="159" y="22"/>
                  </a:lnTo>
                  <a:lnTo>
                    <a:pt x="159" y="45"/>
                  </a:lnTo>
                  <a:lnTo>
                    <a:pt x="159" y="40"/>
                  </a:lnTo>
                  <a:lnTo>
                    <a:pt x="163" y="36"/>
                  </a:lnTo>
                  <a:lnTo>
                    <a:pt x="163" y="27"/>
                  </a:lnTo>
                  <a:lnTo>
                    <a:pt x="163" y="49"/>
                  </a:lnTo>
                  <a:lnTo>
                    <a:pt x="168" y="45"/>
                  </a:lnTo>
                  <a:lnTo>
                    <a:pt x="168" y="22"/>
                  </a:lnTo>
                  <a:lnTo>
                    <a:pt x="172" y="31"/>
                  </a:lnTo>
                  <a:lnTo>
                    <a:pt x="172" y="9"/>
                  </a:lnTo>
                  <a:lnTo>
                    <a:pt x="172" y="13"/>
                  </a:lnTo>
                  <a:lnTo>
                    <a:pt x="177" y="40"/>
                  </a:lnTo>
                  <a:lnTo>
                    <a:pt x="177" y="9"/>
                  </a:lnTo>
                  <a:lnTo>
                    <a:pt x="177" y="31"/>
                  </a:lnTo>
                  <a:lnTo>
                    <a:pt x="181" y="27"/>
                  </a:lnTo>
                  <a:lnTo>
                    <a:pt x="181" y="40"/>
                  </a:lnTo>
                  <a:lnTo>
                    <a:pt x="181" y="31"/>
                  </a:lnTo>
                  <a:lnTo>
                    <a:pt x="186" y="4"/>
                  </a:lnTo>
                  <a:lnTo>
                    <a:pt x="186" y="22"/>
                  </a:lnTo>
                  <a:lnTo>
                    <a:pt x="190" y="27"/>
                  </a:lnTo>
                  <a:lnTo>
                    <a:pt x="190" y="45"/>
                  </a:lnTo>
                  <a:lnTo>
                    <a:pt x="195" y="22"/>
                  </a:lnTo>
                  <a:lnTo>
                    <a:pt x="195" y="36"/>
                  </a:lnTo>
                  <a:lnTo>
                    <a:pt x="195" y="22"/>
                  </a:lnTo>
                  <a:lnTo>
                    <a:pt x="200" y="27"/>
                  </a:lnTo>
                  <a:lnTo>
                    <a:pt x="200" y="31"/>
                  </a:lnTo>
                  <a:lnTo>
                    <a:pt x="200" y="22"/>
                  </a:lnTo>
                  <a:lnTo>
                    <a:pt x="204" y="27"/>
                  </a:lnTo>
                  <a:lnTo>
                    <a:pt x="209" y="22"/>
                  </a:lnTo>
                  <a:lnTo>
                    <a:pt x="209" y="18"/>
                  </a:lnTo>
                  <a:lnTo>
                    <a:pt x="209" y="40"/>
                  </a:lnTo>
                  <a:lnTo>
                    <a:pt x="213" y="27"/>
                  </a:lnTo>
                  <a:lnTo>
                    <a:pt x="213" y="22"/>
                  </a:lnTo>
                  <a:lnTo>
                    <a:pt x="213" y="45"/>
                  </a:lnTo>
                  <a:lnTo>
                    <a:pt x="218" y="22"/>
                  </a:lnTo>
                  <a:lnTo>
                    <a:pt x="218" y="59"/>
                  </a:lnTo>
                  <a:lnTo>
                    <a:pt x="222" y="45"/>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6" name="Freeform 88"/>
            <p:cNvSpPr>
              <a:spLocks noChangeAspect="1"/>
            </p:cNvSpPr>
            <p:nvPr/>
          </p:nvSpPr>
          <p:spPr bwMode="auto">
            <a:xfrm>
              <a:off x="1061985" y="1659075"/>
              <a:ext cx="63156" cy="310476"/>
            </a:xfrm>
            <a:custGeom>
              <a:avLst/>
              <a:gdLst>
                <a:gd name="T0" fmla="*/ 0 w 209"/>
                <a:gd name="T1" fmla="*/ 27 h 694"/>
                <a:gd name="T2" fmla="*/ 3 w 209"/>
                <a:gd name="T3" fmla="*/ 13 h 694"/>
                <a:gd name="T4" fmla="*/ 8 w 209"/>
                <a:gd name="T5" fmla="*/ 30 h 694"/>
                <a:gd name="T6" fmla="*/ 11 w 209"/>
                <a:gd name="T7" fmla="*/ 24 h 694"/>
                <a:gd name="T8" fmla="*/ 14 w 209"/>
                <a:gd name="T9" fmla="*/ 21 h 694"/>
                <a:gd name="T10" fmla="*/ 16 w 209"/>
                <a:gd name="T11" fmla="*/ 13 h 694"/>
                <a:gd name="T12" fmla="*/ 19 w 209"/>
                <a:gd name="T13" fmla="*/ 18 h 694"/>
                <a:gd name="T14" fmla="*/ 22 w 209"/>
                <a:gd name="T15" fmla="*/ 35 h 694"/>
                <a:gd name="T16" fmla="*/ 25 w 209"/>
                <a:gd name="T17" fmla="*/ 53 h 694"/>
                <a:gd name="T18" fmla="*/ 28 w 209"/>
                <a:gd name="T19" fmla="*/ 30 h 694"/>
                <a:gd name="T20" fmla="*/ 30 w 209"/>
                <a:gd name="T21" fmla="*/ 43 h 694"/>
                <a:gd name="T22" fmla="*/ 33 w 209"/>
                <a:gd name="T23" fmla="*/ 27 h 694"/>
                <a:gd name="T24" fmla="*/ 35 w 209"/>
                <a:gd name="T25" fmla="*/ 48 h 694"/>
                <a:gd name="T26" fmla="*/ 38 w 209"/>
                <a:gd name="T27" fmla="*/ 35 h 694"/>
                <a:gd name="T28" fmla="*/ 41 w 209"/>
                <a:gd name="T29" fmla="*/ 21 h 694"/>
                <a:gd name="T30" fmla="*/ 44 w 209"/>
                <a:gd name="T31" fmla="*/ 0 h 694"/>
                <a:gd name="T32" fmla="*/ 46 w 209"/>
                <a:gd name="T33" fmla="*/ 21 h 694"/>
                <a:gd name="T34" fmla="*/ 49 w 209"/>
                <a:gd name="T35" fmla="*/ 24 h 694"/>
                <a:gd name="T36" fmla="*/ 54 w 209"/>
                <a:gd name="T37" fmla="*/ 16 h 694"/>
                <a:gd name="T38" fmla="*/ 57 w 209"/>
                <a:gd name="T39" fmla="*/ 21 h 694"/>
                <a:gd name="T40" fmla="*/ 60 w 209"/>
                <a:gd name="T41" fmla="*/ 35 h 694"/>
                <a:gd name="T42" fmla="*/ 63 w 209"/>
                <a:gd name="T43" fmla="*/ 21 h 694"/>
                <a:gd name="T44" fmla="*/ 65 w 209"/>
                <a:gd name="T45" fmla="*/ 5 h 694"/>
                <a:gd name="T46" fmla="*/ 68 w 209"/>
                <a:gd name="T47" fmla="*/ 24 h 694"/>
                <a:gd name="T48" fmla="*/ 71 w 209"/>
                <a:gd name="T49" fmla="*/ 27 h 694"/>
                <a:gd name="T50" fmla="*/ 74 w 209"/>
                <a:gd name="T51" fmla="*/ 5 h 694"/>
                <a:gd name="T52" fmla="*/ 76 w 209"/>
                <a:gd name="T53" fmla="*/ 11 h 694"/>
                <a:gd name="T54" fmla="*/ 79 w 209"/>
                <a:gd name="T55" fmla="*/ 5 h 694"/>
                <a:gd name="T56" fmla="*/ 81 w 209"/>
                <a:gd name="T57" fmla="*/ 27 h 694"/>
                <a:gd name="T58" fmla="*/ 84 w 209"/>
                <a:gd name="T59" fmla="*/ 13 h 694"/>
                <a:gd name="T60" fmla="*/ 87 w 209"/>
                <a:gd name="T61" fmla="*/ 40 h 694"/>
                <a:gd name="T62" fmla="*/ 90 w 209"/>
                <a:gd name="T63" fmla="*/ 24 h 694"/>
                <a:gd name="T64" fmla="*/ 93 w 209"/>
                <a:gd name="T65" fmla="*/ 32 h 694"/>
                <a:gd name="T66" fmla="*/ 95 w 209"/>
                <a:gd name="T67" fmla="*/ 40 h 694"/>
                <a:gd name="T68" fmla="*/ 100 w 209"/>
                <a:gd name="T69" fmla="*/ 40 h 694"/>
                <a:gd name="T70" fmla="*/ 103 w 209"/>
                <a:gd name="T71" fmla="*/ 18 h 694"/>
                <a:gd name="T72" fmla="*/ 106 w 209"/>
                <a:gd name="T73" fmla="*/ 402 h 694"/>
                <a:gd name="T74" fmla="*/ 111 w 209"/>
                <a:gd name="T75" fmla="*/ 8 h 694"/>
                <a:gd name="T76" fmla="*/ 114 w 209"/>
                <a:gd name="T77" fmla="*/ 11 h 694"/>
                <a:gd name="T78" fmla="*/ 117 w 209"/>
                <a:gd name="T79" fmla="*/ 13 h 694"/>
                <a:gd name="T80" fmla="*/ 120 w 209"/>
                <a:gd name="T81" fmla="*/ 18 h 694"/>
                <a:gd name="T82" fmla="*/ 122 w 209"/>
                <a:gd name="T83" fmla="*/ 187 h 6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9"/>
                <a:gd name="T127" fmla="*/ 0 h 694"/>
                <a:gd name="T128" fmla="*/ 209 w 209"/>
                <a:gd name="T129" fmla="*/ 694 h 6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9" h="694">
                  <a:moveTo>
                    <a:pt x="0" y="36"/>
                  </a:moveTo>
                  <a:lnTo>
                    <a:pt x="0" y="27"/>
                  </a:lnTo>
                  <a:lnTo>
                    <a:pt x="0" y="45"/>
                  </a:lnTo>
                  <a:lnTo>
                    <a:pt x="5" y="22"/>
                  </a:lnTo>
                  <a:lnTo>
                    <a:pt x="5" y="13"/>
                  </a:lnTo>
                  <a:lnTo>
                    <a:pt x="5" y="22"/>
                  </a:lnTo>
                  <a:lnTo>
                    <a:pt x="9" y="31"/>
                  </a:lnTo>
                  <a:lnTo>
                    <a:pt x="9" y="18"/>
                  </a:lnTo>
                  <a:lnTo>
                    <a:pt x="14" y="50"/>
                  </a:lnTo>
                  <a:lnTo>
                    <a:pt x="14" y="27"/>
                  </a:lnTo>
                  <a:lnTo>
                    <a:pt x="14" y="45"/>
                  </a:lnTo>
                  <a:lnTo>
                    <a:pt x="18" y="40"/>
                  </a:lnTo>
                  <a:lnTo>
                    <a:pt x="18" y="27"/>
                  </a:lnTo>
                  <a:lnTo>
                    <a:pt x="18" y="50"/>
                  </a:lnTo>
                  <a:lnTo>
                    <a:pt x="23" y="36"/>
                  </a:lnTo>
                  <a:lnTo>
                    <a:pt x="23" y="4"/>
                  </a:lnTo>
                  <a:lnTo>
                    <a:pt x="27" y="36"/>
                  </a:lnTo>
                  <a:lnTo>
                    <a:pt x="27" y="22"/>
                  </a:lnTo>
                  <a:lnTo>
                    <a:pt x="27" y="40"/>
                  </a:lnTo>
                  <a:lnTo>
                    <a:pt x="32" y="36"/>
                  </a:lnTo>
                  <a:lnTo>
                    <a:pt x="32" y="31"/>
                  </a:lnTo>
                  <a:lnTo>
                    <a:pt x="32" y="36"/>
                  </a:lnTo>
                  <a:lnTo>
                    <a:pt x="37" y="72"/>
                  </a:lnTo>
                  <a:lnTo>
                    <a:pt x="37" y="59"/>
                  </a:lnTo>
                  <a:lnTo>
                    <a:pt x="37" y="81"/>
                  </a:lnTo>
                  <a:lnTo>
                    <a:pt x="41" y="27"/>
                  </a:lnTo>
                  <a:lnTo>
                    <a:pt x="41" y="90"/>
                  </a:lnTo>
                  <a:lnTo>
                    <a:pt x="41" y="68"/>
                  </a:lnTo>
                  <a:lnTo>
                    <a:pt x="46" y="54"/>
                  </a:lnTo>
                  <a:lnTo>
                    <a:pt x="46" y="50"/>
                  </a:lnTo>
                  <a:lnTo>
                    <a:pt x="50" y="68"/>
                  </a:lnTo>
                  <a:lnTo>
                    <a:pt x="50" y="50"/>
                  </a:lnTo>
                  <a:lnTo>
                    <a:pt x="50" y="72"/>
                  </a:lnTo>
                  <a:lnTo>
                    <a:pt x="55" y="45"/>
                  </a:lnTo>
                  <a:lnTo>
                    <a:pt x="55" y="50"/>
                  </a:lnTo>
                  <a:lnTo>
                    <a:pt x="55" y="45"/>
                  </a:lnTo>
                  <a:lnTo>
                    <a:pt x="59" y="99"/>
                  </a:lnTo>
                  <a:lnTo>
                    <a:pt x="59" y="72"/>
                  </a:lnTo>
                  <a:lnTo>
                    <a:pt x="59" y="81"/>
                  </a:lnTo>
                  <a:lnTo>
                    <a:pt x="64" y="59"/>
                  </a:lnTo>
                  <a:lnTo>
                    <a:pt x="64" y="54"/>
                  </a:lnTo>
                  <a:lnTo>
                    <a:pt x="64" y="59"/>
                  </a:lnTo>
                  <a:lnTo>
                    <a:pt x="68" y="45"/>
                  </a:lnTo>
                  <a:lnTo>
                    <a:pt x="68" y="59"/>
                  </a:lnTo>
                  <a:lnTo>
                    <a:pt x="68" y="36"/>
                  </a:lnTo>
                  <a:lnTo>
                    <a:pt x="73" y="40"/>
                  </a:lnTo>
                  <a:lnTo>
                    <a:pt x="73" y="45"/>
                  </a:lnTo>
                  <a:lnTo>
                    <a:pt x="73" y="0"/>
                  </a:lnTo>
                  <a:lnTo>
                    <a:pt x="77" y="50"/>
                  </a:lnTo>
                  <a:lnTo>
                    <a:pt x="77" y="22"/>
                  </a:lnTo>
                  <a:lnTo>
                    <a:pt x="77" y="36"/>
                  </a:lnTo>
                  <a:lnTo>
                    <a:pt x="82" y="50"/>
                  </a:lnTo>
                  <a:lnTo>
                    <a:pt x="82" y="13"/>
                  </a:lnTo>
                  <a:lnTo>
                    <a:pt x="82" y="40"/>
                  </a:lnTo>
                  <a:lnTo>
                    <a:pt x="86" y="31"/>
                  </a:lnTo>
                  <a:lnTo>
                    <a:pt x="86" y="18"/>
                  </a:lnTo>
                  <a:lnTo>
                    <a:pt x="91" y="27"/>
                  </a:lnTo>
                  <a:lnTo>
                    <a:pt x="91" y="45"/>
                  </a:lnTo>
                  <a:lnTo>
                    <a:pt x="91" y="36"/>
                  </a:lnTo>
                  <a:lnTo>
                    <a:pt x="96" y="36"/>
                  </a:lnTo>
                  <a:lnTo>
                    <a:pt x="96" y="45"/>
                  </a:lnTo>
                  <a:lnTo>
                    <a:pt x="96" y="31"/>
                  </a:lnTo>
                  <a:lnTo>
                    <a:pt x="100" y="59"/>
                  </a:lnTo>
                  <a:lnTo>
                    <a:pt x="100" y="40"/>
                  </a:lnTo>
                  <a:lnTo>
                    <a:pt x="100" y="54"/>
                  </a:lnTo>
                  <a:lnTo>
                    <a:pt x="105" y="36"/>
                  </a:lnTo>
                  <a:lnTo>
                    <a:pt x="105" y="22"/>
                  </a:lnTo>
                  <a:lnTo>
                    <a:pt x="109" y="45"/>
                  </a:lnTo>
                  <a:lnTo>
                    <a:pt x="109" y="9"/>
                  </a:lnTo>
                  <a:lnTo>
                    <a:pt x="109" y="13"/>
                  </a:lnTo>
                  <a:lnTo>
                    <a:pt x="114" y="59"/>
                  </a:lnTo>
                  <a:lnTo>
                    <a:pt x="114" y="40"/>
                  </a:lnTo>
                  <a:lnTo>
                    <a:pt x="114" y="45"/>
                  </a:lnTo>
                  <a:lnTo>
                    <a:pt x="118" y="31"/>
                  </a:lnTo>
                  <a:lnTo>
                    <a:pt x="118" y="45"/>
                  </a:lnTo>
                  <a:lnTo>
                    <a:pt x="118" y="4"/>
                  </a:lnTo>
                  <a:lnTo>
                    <a:pt x="123" y="13"/>
                  </a:lnTo>
                  <a:lnTo>
                    <a:pt x="123" y="9"/>
                  </a:lnTo>
                  <a:lnTo>
                    <a:pt x="123" y="50"/>
                  </a:lnTo>
                  <a:lnTo>
                    <a:pt x="127" y="50"/>
                  </a:lnTo>
                  <a:lnTo>
                    <a:pt x="127" y="18"/>
                  </a:lnTo>
                  <a:lnTo>
                    <a:pt x="132" y="22"/>
                  </a:lnTo>
                  <a:lnTo>
                    <a:pt x="132" y="45"/>
                  </a:lnTo>
                  <a:lnTo>
                    <a:pt x="132" y="9"/>
                  </a:lnTo>
                  <a:lnTo>
                    <a:pt x="136" y="22"/>
                  </a:lnTo>
                  <a:lnTo>
                    <a:pt x="136" y="4"/>
                  </a:lnTo>
                  <a:lnTo>
                    <a:pt x="136" y="45"/>
                  </a:lnTo>
                  <a:lnTo>
                    <a:pt x="141" y="13"/>
                  </a:lnTo>
                  <a:lnTo>
                    <a:pt x="141" y="40"/>
                  </a:lnTo>
                  <a:lnTo>
                    <a:pt x="141" y="22"/>
                  </a:lnTo>
                  <a:lnTo>
                    <a:pt x="145" y="68"/>
                  </a:lnTo>
                  <a:lnTo>
                    <a:pt x="145" y="59"/>
                  </a:lnTo>
                  <a:lnTo>
                    <a:pt x="145" y="68"/>
                  </a:lnTo>
                  <a:lnTo>
                    <a:pt x="150" y="40"/>
                  </a:lnTo>
                  <a:lnTo>
                    <a:pt x="150" y="54"/>
                  </a:lnTo>
                  <a:lnTo>
                    <a:pt x="150" y="40"/>
                  </a:lnTo>
                  <a:lnTo>
                    <a:pt x="155" y="72"/>
                  </a:lnTo>
                  <a:lnTo>
                    <a:pt x="155" y="31"/>
                  </a:lnTo>
                  <a:lnTo>
                    <a:pt x="155" y="54"/>
                  </a:lnTo>
                  <a:lnTo>
                    <a:pt x="159" y="50"/>
                  </a:lnTo>
                  <a:lnTo>
                    <a:pt x="159" y="77"/>
                  </a:lnTo>
                  <a:lnTo>
                    <a:pt x="159" y="68"/>
                  </a:lnTo>
                  <a:lnTo>
                    <a:pt x="164" y="81"/>
                  </a:lnTo>
                  <a:lnTo>
                    <a:pt x="164" y="40"/>
                  </a:lnTo>
                  <a:lnTo>
                    <a:pt x="168" y="68"/>
                  </a:lnTo>
                  <a:lnTo>
                    <a:pt x="168" y="40"/>
                  </a:lnTo>
                  <a:lnTo>
                    <a:pt x="168" y="81"/>
                  </a:lnTo>
                  <a:lnTo>
                    <a:pt x="173" y="31"/>
                  </a:lnTo>
                  <a:lnTo>
                    <a:pt x="173" y="63"/>
                  </a:lnTo>
                  <a:lnTo>
                    <a:pt x="177" y="558"/>
                  </a:lnTo>
                  <a:lnTo>
                    <a:pt x="177" y="680"/>
                  </a:lnTo>
                  <a:lnTo>
                    <a:pt x="182" y="694"/>
                  </a:lnTo>
                  <a:lnTo>
                    <a:pt x="182" y="18"/>
                  </a:lnTo>
                  <a:lnTo>
                    <a:pt x="186" y="13"/>
                  </a:lnTo>
                  <a:lnTo>
                    <a:pt x="186" y="22"/>
                  </a:lnTo>
                  <a:lnTo>
                    <a:pt x="186" y="13"/>
                  </a:lnTo>
                  <a:lnTo>
                    <a:pt x="191" y="18"/>
                  </a:lnTo>
                  <a:lnTo>
                    <a:pt x="191" y="59"/>
                  </a:lnTo>
                  <a:lnTo>
                    <a:pt x="191" y="27"/>
                  </a:lnTo>
                  <a:lnTo>
                    <a:pt x="195" y="22"/>
                  </a:lnTo>
                  <a:lnTo>
                    <a:pt x="195" y="40"/>
                  </a:lnTo>
                  <a:lnTo>
                    <a:pt x="195" y="31"/>
                  </a:lnTo>
                  <a:lnTo>
                    <a:pt x="200" y="31"/>
                  </a:lnTo>
                  <a:lnTo>
                    <a:pt x="200" y="326"/>
                  </a:lnTo>
                  <a:lnTo>
                    <a:pt x="204" y="308"/>
                  </a:lnTo>
                  <a:lnTo>
                    <a:pt x="204" y="317"/>
                  </a:lnTo>
                  <a:lnTo>
                    <a:pt x="204" y="308"/>
                  </a:lnTo>
                  <a:lnTo>
                    <a:pt x="209" y="299"/>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7" name="Freeform 89"/>
            <p:cNvSpPr>
              <a:spLocks noChangeAspect="1"/>
            </p:cNvSpPr>
            <p:nvPr/>
          </p:nvSpPr>
          <p:spPr bwMode="auto">
            <a:xfrm>
              <a:off x="1125141" y="1689366"/>
              <a:ext cx="75282" cy="777706"/>
            </a:xfrm>
            <a:custGeom>
              <a:avLst/>
              <a:gdLst>
                <a:gd name="T0" fmla="*/ 0 w 250"/>
                <a:gd name="T1" fmla="*/ 75 h 1738"/>
                <a:gd name="T2" fmla="*/ 5 w 250"/>
                <a:gd name="T3" fmla="*/ 129 h 1738"/>
                <a:gd name="T4" fmla="*/ 11 w 250"/>
                <a:gd name="T5" fmla="*/ 166 h 1738"/>
                <a:gd name="T6" fmla="*/ 16 w 250"/>
                <a:gd name="T7" fmla="*/ 330 h 1738"/>
                <a:gd name="T8" fmla="*/ 19 w 250"/>
                <a:gd name="T9" fmla="*/ 330 h 1738"/>
                <a:gd name="T10" fmla="*/ 24 w 250"/>
                <a:gd name="T11" fmla="*/ 330 h 1738"/>
                <a:gd name="T12" fmla="*/ 27 w 250"/>
                <a:gd name="T13" fmla="*/ 1011 h 1738"/>
                <a:gd name="T14" fmla="*/ 32 w 250"/>
                <a:gd name="T15" fmla="*/ 426 h 1738"/>
                <a:gd name="T16" fmla="*/ 35 w 250"/>
                <a:gd name="T17" fmla="*/ 182 h 1738"/>
                <a:gd name="T18" fmla="*/ 38 w 250"/>
                <a:gd name="T19" fmla="*/ 107 h 1738"/>
                <a:gd name="T20" fmla="*/ 41 w 250"/>
                <a:gd name="T21" fmla="*/ 115 h 1738"/>
                <a:gd name="T22" fmla="*/ 46 w 250"/>
                <a:gd name="T23" fmla="*/ 112 h 1738"/>
                <a:gd name="T24" fmla="*/ 51 w 250"/>
                <a:gd name="T25" fmla="*/ 652 h 1738"/>
                <a:gd name="T26" fmla="*/ 54 w 250"/>
                <a:gd name="T27" fmla="*/ 649 h 1738"/>
                <a:gd name="T28" fmla="*/ 60 w 250"/>
                <a:gd name="T29" fmla="*/ 171 h 1738"/>
                <a:gd name="T30" fmla="*/ 62 w 250"/>
                <a:gd name="T31" fmla="*/ 174 h 1738"/>
                <a:gd name="T32" fmla="*/ 65 w 250"/>
                <a:gd name="T33" fmla="*/ 319 h 1738"/>
                <a:gd name="T34" fmla="*/ 70 w 250"/>
                <a:gd name="T35" fmla="*/ 314 h 1738"/>
                <a:gd name="T36" fmla="*/ 73 w 250"/>
                <a:gd name="T37" fmla="*/ 330 h 1738"/>
                <a:gd name="T38" fmla="*/ 79 w 250"/>
                <a:gd name="T39" fmla="*/ 324 h 1738"/>
                <a:gd name="T40" fmla="*/ 81 w 250"/>
                <a:gd name="T41" fmla="*/ 370 h 1738"/>
                <a:gd name="T42" fmla="*/ 84 w 250"/>
                <a:gd name="T43" fmla="*/ 290 h 1738"/>
                <a:gd name="T44" fmla="*/ 86 w 250"/>
                <a:gd name="T45" fmla="*/ 445 h 1738"/>
                <a:gd name="T46" fmla="*/ 89 w 250"/>
                <a:gd name="T47" fmla="*/ 378 h 1738"/>
                <a:gd name="T48" fmla="*/ 92 w 250"/>
                <a:gd name="T49" fmla="*/ 370 h 1738"/>
                <a:gd name="T50" fmla="*/ 97 w 250"/>
                <a:gd name="T51" fmla="*/ 845 h 1738"/>
                <a:gd name="T52" fmla="*/ 100 w 250"/>
                <a:gd name="T53" fmla="*/ 281 h 1738"/>
                <a:gd name="T54" fmla="*/ 103 w 250"/>
                <a:gd name="T55" fmla="*/ 319 h 1738"/>
                <a:gd name="T56" fmla="*/ 105 w 250"/>
                <a:gd name="T57" fmla="*/ 284 h 1738"/>
                <a:gd name="T58" fmla="*/ 108 w 250"/>
                <a:gd name="T59" fmla="*/ 281 h 1738"/>
                <a:gd name="T60" fmla="*/ 111 w 250"/>
                <a:gd name="T61" fmla="*/ 233 h 1738"/>
                <a:gd name="T62" fmla="*/ 116 w 250"/>
                <a:gd name="T63" fmla="*/ 290 h 1738"/>
                <a:gd name="T64" fmla="*/ 119 w 250"/>
                <a:gd name="T65" fmla="*/ 311 h 1738"/>
                <a:gd name="T66" fmla="*/ 122 w 250"/>
                <a:gd name="T67" fmla="*/ 185 h 1738"/>
                <a:gd name="T68" fmla="*/ 125 w 250"/>
                <a:gd name="T69" fmla="*/ 290 h 1738"/>
                <a:gd name="T70" fmla="*/ 127 w 250"/>
                <a:gd name="T71" fmla="*/ 783 h 1738"/>
                <a:gd name="T72" fmla="*/ 130 w 250"/>
                <a:gd name="T73" fmla="*/ 300 h 1738"/>
                <a:gd name="T74" fmla="*/ 135 w 250"/>
                <a:gd name="T75" fmla="*/ 239 h 1738"/>
                <a:gd name="T76" fmla="*/ 138 w 250"/>
                <a:gd name="T77" fmla="*/ 252 h 1738"/>
                <a:gd name="T78" fmla="*/ 141 w 250"/>
                <a:gd name="T79" fmla="*/ 252 h 1738"/>
                <a:gd name="T80" fmla="*/ 144 w 250"/>
                <a:gd name="T81" fmla="*/ 384 h 1738"/>
                <a:gd name="T82" fmla="*/ 146 w 250"/>
                <a:gd name="T83" fmla="*/ 321 h 17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0"/>
                <a:gd name="T127" fmla="*/ 0 h 1738"/>
                <a:gd name="T128" fmla="*/ 250 w 250"/>
                <a:gd name="T129" fmla="*/ 1738 h 17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0" h="1738">
                  <a:moveTo>
                    <a:pt x="0" y="231"/>
                  </a:moveTo>
                  <a:lnTo>
                    <a:pt x="0" y="0"/>
                  </a:lnTo>
                  <a:lnTo>
                    <a:pt x="0" y="127"/>
                  </a:lnTo>
                  <a:lnTo>
                    <a:pt x="5" y="218"/>
                  </a:lnTo>
                  <a:lnTo>
                    <a:pt x="9" y="208"/>
                  </a:lnTo>
                  <a:lnTo>
                    <a:pt x="9" y="218"/>
                  </a:lnTo>
                  <a:lnTo>
                    <a:pt x="9" y="213"/>
                  </a:lnTo>
                  <a:lnTo>
                    <a:pt x="14" y="218"/>
                  </a:lnTo>
                  <a:lnTo>
                    <a:pt x="18" y="281"/>
                  </a:lnTo>
                  <a:lnTo>
                    <a:pt x="18" y="567"/>
                  </a:lnTo>
                  <a:lnTo>
                    <a:pt x="18" y="558"/>
                  </a:lnTo>
                  <a:lnTo>
                    <a:pt x="27" y="558"/>
                  </a:lnTo>
                  <a:lnTo>
                    <a:pt x="27" y="553"/>
                  </a:lnTo>
                  <a:lnTo>
                    <a:pt x="36" y="558"/>
                  </a:lnTo>
                  <a:lnTo>
                    <a:pt x="32" y="558"/>
                  </a:lnTo>
                  <a:lnTo>
                    <a:pt x="36" y="563"/>
                  </a:lnTo>
                  <a:lnTo>
                    <a:pt x="41" y="572"/>
                  </a:lnTo>
                  <a:lnTo>
                    <a:pt x="41" y="558"/>
                  </a:lnTo>
                  <a:lnTo>
                    <a:pt x="41" y="567"/>
                  </a:lnTo>
                  <a:lnTo>
                    <a:pt x="45" y="567"/>
                  </a:lnTo>
                  <a:lnTo>
                    <a:pt x="45" y="1711"/>
                  </a:lnTo>
                  <a:lnTo>
                    <a:pt x="50" y="1711"/>
                  </a:lnTo>
                  <a:lnTo>
                    <a:pt x="50" y="835"/>
                  </a:lnTo>
                  <a:lnTo>
                    <a:pt x="54" y="721"/>
                  </a:lnTo>
                  <a:lnTo>
                    <a:pt x="54" y="254"/>
                  </a:lnTo>
                  <a:lnTo>
                    <a:pt x="59" y="231"/>
                  </a:lnTo>
                  <a:lnTo>
                    <a:pt x="59" y="308"/>
                  </a:lnTo>
                  <a:lnTo>
                    <a:pt x="59" y="186"/>
                  </a:lnTo>
                  <a:lnTo>
                    <a:pt x="64" y="195"/>
                  </a:lnTo>
                  <a:lnTo>
                    <a:pt x="64" y="181"/>
                  </a:lnTo>
                  <a:lnTo>
                    <a:pt x="64" y="190"/>
                  </a:lnTo>
                  <a:lnTo>
                    <a:pt x="68" y="186"/>
                  </a:lnTo>
                  <a:lnTo>
                    <a:pt x="68" y="195"/>
                  </a:lnTo>
                  <a:lnTo>
                    <a:pt x="73" y="199"/>
                  </a:lnTo>
                  <a:lnTo>
                    <a:pt x="73" y="190"/>
                  </a:lnTo>
                  <a:lnTo>
                    <a:pt x="77" y="190"/>
                  </a:lnTo>
                  <a:lnTo>
                    <a:pt x="82" y="186"/>
                  </a:lnTo>
                  <a:lnTo>
                    <a:pt x="86" y="195"/>
                  </a:lnTo>
                  <a:lnTo>
                    <a:pt x="86" y="1103"/>
                  </a:lnTo>
                  <a:lnTo>
                    <a:pt x="91" y="1098"/>
                  </a:lnTo>
                  <a:lnTo>
                    <a:pt x="91" y="1103"/>
                  </a:lnTo>
                  <a:lnTo>
                    <a:pt x="91" y="1098"/>
                  </a:lnTo>
                  <a:lnTo>
                    <a:pt x="95" y="1103"/>
                  </a:lnTo>
                  <a:lnTo>
                    <a:pt x="95" y="1066"/>
                  </a:lnTo>
                  <a:lnTo>
                    <a:pt x="100" y="290"/>
                  </a:lnTo>
                  <a:lnTo>
                    <a:pt x="100" y="286"/>
                  </a:lnTo>
                  <a:lnTo>
                    <a:pt x="104" y="290"/>
                  </a:lnTo>
                  <a:lnTo>
                    <a:pt x="104" y="295"/>
                  </a:lnTo>
                  <a:lnTo>
                    <a:pt x="104" y="290"/>
                  </a:lnTo>
                  <a:lnTo>
                    <a:pt x="109" y="290"/>
                  </a:lnTo>
                  <a:lnTo>
                    <a:pt x="109" y="540"/>
                  </a:lnTo>
                  <a:lnTo>
                    <a:pt x="113" y="544"/>
                  </a:lnTo>
                  <a:lnTo>
                    <a:pt x="113" y="540"/>
                  </a:lnTo>
                  <a:lnTo>
                    <a:pt x="118" y="531"/>
                  </a:lnTo>
                  <a:lnTo>
                    <a:pt x="118" y="558"/>
                  </a:lnTo>
                  <a:lnTo>
                    <a:pt x="123" y="576"/>
                  </a:lnTo>
                  <a:lnTo>
                    <a:pt x="123" y="558"/>
                  </a:lnTo>
                  <a:lnTo>
                    <a:pt x="127" y="553"/>
                  </a:lnTo>
                  <a:lnTo>
                    <a:pt x="127" y="558"/>
                  </a:lnTo>
                  <a:lnTo>
                    <a:pt x="132" y="549"/>
                  </a:lnTo>
                  <a:lnTo>
                    <a:pt x="132" y="576"/>
                  </a:lnTo>
                  <a:lnTo>
                    <a:pt x="136" y="612"/>
                  </a:lnTo>
                  <a:lnTo>
                    <a:pt x="136" y="626"/>
                  </a:lnTo>
                  <a:lnTo>
                    <a:pt x="136" y="612"/>
                  </a:lnTo>
                  <a:lnTo>
                    <a:pt x="141" y="590"/>
                  </a:lnTo>
                  <a:lnTo>
                    <a:pt x="141" y="490"/>
                  </a:lnTo>
                  <a:lnTo>
                    <a:pt x="141" y="608"/>
                  </a:lnTo>
                  <a:lnTo>
                    <a:pt x="145" y="658"/>
                  </a:lnTo>
                  <a:lnTo>
                    <a:pt x="145" y="753"/>
                  </a:lnTo>
                  <a:lnTo>
                    <a:pt x="150" y="735"/>
                  </a:lnTo>
                  <a:lnTo>
                    <a:pt x="150" y="617"/>
                  </a:lnTo>
                  <a:lnTo>
                    <a:pt x="150" y="640"/>
                  </a:lnTo>
                  <a:lnTo>
                    <a:pt x="154" y="635"/>
                  </a:lnTo>
                  <a:lnTo>
                    <a:pt x="154" y="640"/>
                  </a:lnTo>
                  <a:lnTo>
                    <a:pt x="154" y="626"/>
                  </a:lnTo>
                  <a:lnTo>
                    <a:pt x="159" y="626"/>
                  </a:lnTo>
                  <a:lnTo>
                    <a:pt x="159" y="1257"/>
                  </a:lnTo>
                  <a:lnTo>
                    <a:pt x="163" y="1430"/>
                  </a:lnTo>
                  <a:lnTo>
                    <a:pt x="163" y="1561"/>
                  </a:lnTo>
                  <a:lnTo>
                    <a:pt x="163" y="681"/>
                  </a:lnTo>
                  <a:lnTo>
                    <a:pt x="168" y="476"/>
                  </a:lnTo>
                  <a:lnTo>
                    <a:pt x="168" y="449"/>
                  </a:lnTo>
                  <a:lnTo>
                    <a:pt x="168" y="535"/>
                  </a:lnTo>
                  <a:lnTo>
                    <a:pt x="172" y="540"/>
                  </a:lnTo>
                  <a:lnTo>
                    <a:pt x="172" y="522"/>
                  </a:lnTo>
                  <a:lnTo>
                    <a:pt x="177" y="540"/>
                  </a:lnTo>
                  <a:lnTo>
                    <a:pt x="177" y="481"/>
                  </a:lnTo>
                  <a:lnTo>
                    <a:pt x="177" y="544"/>
                  </a:lnTo>
                  <a:lnTo>
                    <a:pt x="182" y="540"/>
                  </a:lnTo>
                  <a:lnTo>
                    <a:pt x="182" y="476"/>
                  </a:lnTo>
                  <a:lnTo>
                    <a:pt x="182" y="508"/>
                  </a:lnTo>
                  <a:lnTo>
                    <a:pt x="186" y="535"/>
                  </a:lnTo>
                  <a:lnTo>
                    <a:pt x="186" y="395"/>
                  </a:lnTo>
                  <a:lnTo>
                    <a:pt x="191" y="463"/>
                  </a:lnTo>
                  <a:lnTo>
                    <a:pt x="191" y="490"/>
                  </a:lnTo>
                  <a:lnTo>
                    <a:pt x="195" y="490"/>
                  </a:lnTo>
                  <a:lnTo>
                    <a:pt x="195" y="458"/>
                  </a:lnTo>
                  <a:lnTo>
                    <a:pt x="195" y="476"/>
                  </a:lnTo>
                  <a:lnTo>
                    <a:pt x="200" y="526"/>
                  </a:lnTo>
                  <a:lnTo>
                    <a:pt x="200" y="435"/>
                  </a:lnTo>
                  <a:lnTo>
                    <a:pt x="200" y="481"/>
                  </a:lnTo>
                  <a:lnTo>
                    <a:pt x="204" y="313"/>
                  </a:lnTo>
                  <a:lnTo>
                    <a:pt x="204" y="504"/>
                  </a:lnTo>
                  <a:lnTo>
                    <a:pt x="204" y="481"/>
                  </a:lnTo>
                  <a:lnTo>
                    <a:pt x="209" y="490"/>
                  </a:lnTo>
                  <a:lnTo>
                    <a:pt x="209" y="658"/>
                  </a:lnTo>
                  <a:lnTo>
                    <a:pt x="213" y="1738"/>
                  </a:lnTo>
                  <a:lnTo>
                    <a:pt x="213" y="1325"/>
                  </a:lnTo>
                  <a:lnTo>
                    <a:pt x="218" y="522"/>
                  </a:lnTo>
                  <a:lnTo>
                    <a:pt x="218" y="631"/>
                  </a:lnTo>
                  <a:lnTo>
                    <a:pt x="218" y="508"/>
                  </a:lnTo>
                  <a:lnTo>
                    <a:pt x="222" y="467"/>
                  </a:lnTo>
                  <a:lnTo>
                    <a:pt x="222" y="449"/>
                  </a:lnTo>
                  <a:lnTo>
                    <a:pt x="227" y="404"/>
                  </a:lnTo>
                  <a:lnTo>
                    <a:pt x="227" y="440"/>
                  </a:lnTo>
                  <a:lnTo>
                    <a:pt x="227" y="426"/>
                  </a:lnTo>
                  <a:lnTo>
                    <a:pt x="232" y="426"/>
                  </a:lnTo>
                  <a:lnTo>
                    <a:pt x="232" y="440"/>
                  </a:lnTo>
                  <a:lnTo>
                    <a:pt x="232" y="422"/>
                  </a:lnTo>
                  <a:lnTo>
                    <a:pt x="236" y="426"/>
                  </a:lnTo>
                  <a:lnTo>
                    <a:pt x="236" y="417"/>
                  </a:lnTo>
                  <a:lnTo>
                    <a:pt x="236" y="426"/>
                  </a:lnTo>
                  <a:lnTo>
                    <a:pt x="241" y="649"/>
                  </a:lnTo>
                  <a:lnTo>
                    <a:pt x="241" y="549"/>
                  </a:lnTo>
                  <a:lnTo>
                    <a:pt x="245" y="540"/>
                  </a:lnTo>
                  <a:lnTo>
                    <a:pt x="245" y="544"/>
                  </a:lnTo>
                  <a:lnTo>
                    <a:pt x="245" y="404"/>
                  </a:lnTo>
                  <a:lnTo>
                    <a:pt x="250" y="395"/>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8" name="Freeform 90"/>
            <p:cNvSpPr>
              <a:spLocks noChangeAspect="1"/>
            </p:cNvSpPr>
            <p:nvPr/>
          </p:nvSpPr>
          <p:spPr bwMode="auto">
            <a:xfrm>
              <a:off x="1200423" y="1847633"/>
              <a:ext cx="68714" cy="209004"/>
            </a:xfrm>
            <a:custGeom>
              <a:avLst/>
              <a:gdLst>
                <a:gd name="T0" fmla="*/ 2 w 227"/>
                <a:gd name="T1" fmla="*/ 80 h 467"/>
                <a:gd name="T2" fmla="*/ 5 w 227"/>
                <a:gd name="T3" fmla="*/ 32 h 467"/>
                <a:gd name="T4" fmla="*/ 8 w 227"/>
                <a:gd name="T5" fmla="*/ 83 h 467"/>
                <a:gd name="T6" fmla="*/ 11 w 227"/>
                <a:gd name="T7" fmla="*/ 158 h 467"/>
                <a:gd name="T8" fmla="*/ 13 w 227"/>
                <a:gd name="T9" fmla="*/ 56 h 467"/>
                <a:gd name="T10" fmla="*/ 19 w 227"/>
                <a:gd name="T11" fmla="*/ 40 h 467"/>
                <a:gd name="T12" fmla="*/ 22 w 227"/>
                <a:gd name="T13" fmla="*/ 48 h 467"/>
                <a:gd name="T14" fmla="*/ 25 w 227"/>
                <a:gd name="T15" fmla="*/ 51 h 467"/>
                <a:gd name="T16" fmla="*/ 27 w 227"/>
                <a:gd name="T17" fmla="*/ 190 h 467"/>
                <a:gd name="T18" fmla="*/ 30 w 227"/>
                <a:gd name="T19" fmla="*/ 124 h 467"/>
                <a:gd name="T20" fmla="*/ 32 w 227"/>
                <a:gd name="T21" fmla="*/ 102 h 467"/>
                <a:gd name="T22" fmla="*/ 38 w 227"/>
                <a:gd name="T23" fmla="*/ 46 h 467"/>
                <a:gd name="T24" fmla="*/ 41 w 227"/>
                <a:gd name="T25" fmla="*/ 96 h 467"/>
                <a:gd name="T26" fmla="*/ 43 w 227"/>
                <a:gd name="T27" fmla="*/ 51 h 467"/>
                <a:gd name="T28" fmla="*/ 46 w 227"/>
                <a:gd name="T29" fmla="*/ 115 h 467"/>
                <a:gd name="T30" fmla="*/ 49 w 227"/>
                <a:gd name="T31" fmla="*/ 158 h 467"/>
                <a:gd name="T32" fmla="*/ 52 w 227"/>
                <a:gd name="T33" fmla="*/ 64 h 467"/>
                <a:gd name="T34" fmla="*/ 57 w 227"/>
                <a:gd name="T35" fmla="*/ 40 h 467"/>
                <a:gd name="T36" fmla="*/ 60 w 227"/>
                <a:gd name="T37" fmla="*/ 30 h 467"/>
                <a:gd name="T38" fmla="*/ 62 w 227"/>
                <a:gd name="T39" fmla="*/ 46 h 467"/>
                <a:gd name="T40" fmla="*/ 65 w 227"/>
                <a:gd name="T41" fmla="*/ 54 h 467"/>
                <a:gd name="T42" fmla="*/ 68 w 227"/>
                <a:gd name="T43" fmla="*/ 54 h 467"/>
                <a:gd name="T44" fmla="*/ 71 w 227"/>
                <a:gd name="T45" fmla="*/ 118 h 467"/>
                <a:gd name="T46" fmla="*/ 76 w 227"/>
                <a:gd name="T47" fmla="*/ 94 h 467"/>
                <a:gd name="T48" fmla="*/ 78 w 227"/>
                <a:gd name="T49" fmla="*/ 64 h 467"/>
                <a:gd name="T50" fmla="*/ 81 w 227"/>
                <a:gd name="T51" fmla="*/ 70 h 467"/>
                <a:gd name="T52" fmla="*/ 87 w 227"/>
                <a:gd name="T53" fmla="*/ 166 h 467"/>
                <a:gd name="T54" fmla="*/ 89 w 227"/>
                <a:gd name="T55" fmla="*/ 105 h 467"/>
                <a:gd name="T56" fmla="*/ 92 w 227"/>
                <a:gd name="T57" fmla="*/ 137 h 467"/>
                <a:gd name="T58" fmla="*/ 98 w 227"/>
                <a:gd name="T59" fmla="*/ 40 h 467"/>
                <a:gd name="T60" fmla="*/ 101 w 227"/>
                <a:gd name="T61" fmla="*/ 43 h 467"/>
                <a:gd name="T62" fmla="*/ 103 w 227"/>
                <a:gd name="T63" fmla="*/ 40 h 467"/>
                <a:gd name="T64" fmla="*/ 106 w 227"/>
                <a:gd name="T65" fmla="*/ 61 h 467"/>
                <a:gd name="T66" fmla="*/ 108 w 227"/>
                <a:gd name="T67" fmla="*/ 75 h 467"/>
                <a:gd name="T68" fmla="*/ 111 w 227"/>
                <a:gd name="T69" fmla="*/ 51 h 467"/>
                <a:gd name="T70" fmla="*/ 114 w 227"/>
                <a:gd name="T71" fmla="*/ 150 h 467"/>
                <a:gd name="T72" fmla="*/ 117 w 227"/>
                <a:gd name="T73" fmla="*/ 147 h 467"/>
                <a:gd name="T74" fmla="*/ 122 w 227"/>
                <a:gd name="T75" fmla="*/ 137 h 467"/>
                <a:gd name="T76" fmla="*/ 125 w 227"/>
                <a:gd name="T77" fmla="*/ 51 h 467"/>
                <a:gd name="T78" fmla="*/ 128 w 227"/>
                <a:gd name="T79" fmla="*/ 212 h 467"/>
                <a:gd name="T80" fmla="*/ 131 w 227"/>
                <a:gd name="T81" fmla="*/ 40 h 467"/>
                <a:gd name="T82" fmla="*/ 133 w 227"/>
                <a:gd name="T83" fmla="*/ 112 h 4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7"/>
                <a:gd name="T127" fmla="*/ 0 h 467"/>
                <a:gd name="T128" fmla="*/ 227 w 227"/>
                <a:gd name="T129" fmla="*/ 467 h 4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7" h="467">
                  <a:moveTo>
                    <a:pt x="0" y="41"/>
                  </a:moveTo>
                  <a:lnTo>
                    <a:pt x="0" y="181"/>
                  </a:lnTo>
                  <a:lnTo>
                    <a:pt x="4" y="136"/>
                  </a:lnTo>
                  <a:lnTo>
                    <a:pt x="4" y="50"/>
                  </a:lnTo>
                  <a:lnTo>
                    <a:pt x="4" y="86"/>
                  </a:lnTo>
                  <a:lnTo>
                    <a:pt x="9" y="54"/>
                  </a:lnTo>
                  <a:lnTo>
                    <a:pt x="9" y="218"/>
                  </a:lnTo>
                  <a:lnTo>
                    <a:pt x="9" y="195"/>
                  </a:lnTo>
                  <a:lnTo>
                    <a:pt x="13" y="140"/>
                  </a:lnTo>
                  <a:lnTo>
                    <a:pt x="13" y="172"/>
                  </a:lnTo>
                  <a:lnTo>
                    <a:pt x="18" y="177"/>
                  </a:lnTo>
                  <a:lnTo>
                    <a:pt x="18" y="268"/>
                  </a:lnTo>
                  <a:lnTo>
                    <a:pt x="22" y="109"/>
                  </a:lnTo>
                  <a:lnTo>
                    <a:pt x="22" y="91"/>
                  </a:lnTo>
                  <a:lnTo>
                    <a:pt x="22" y="95"/>
                  </a:lnTo>
                  <a:lnTo>
                    <a:pt x="27" y="104"/>
                  </a:lnTo>
                  <a:lnTo>
                    <a:pt x="27" y="77"/>
                  </a:lnTo>
                  <a:lnTo>
                    <a:pt x="31" y="68"/>
                  </a:lnTo>
                  <a:lnTo>
                    <a:pt x="31" y="95"/>
                  </a:lnTo>
                  <a:lnTo>
                    <a:pt x="36" y="59"/>
                  </a:lnTo>
                  <a:lnTo>
                    <a:pt x="36" y="81"/>
                  </a:lnTo>
                  <a:lnTo>
                    <a:pt x="41" y="68"/>
                  </a:lnTo>
                  <a:lnTo>
                    <a:pt x="41" y="113"/>
                  </a:lnTo>
                  <a:lnTo>
                    <a:pt x="41" y="86"/>
                  </a:lnTo>
                  <a:lnTo>
                    <a:pt x="45" y="95"/>
                  </a:lnTo>
                  <a:lnTo>
                    <a:pt x="45" y="72"/>
                  </a:lnTo>
                  <a:lnTo>
                    <a:pt x="45" y="322"/>
                  </a:lnTo>
                  <a:lnTo>
                    <a:pt x="50" y="227"/>
                  </a:lnTo>
                  <a:lnTo>
                    <a:pt x="50" y="199"/>
                  </a:lnTo>
                  <a:lnTo>
                    <a:pt x="50" y="209"/>
                  </a:lnTo>
                  <a:lnTo>
                    <a:pt x="54" y="213"/>
                  </a:lnTo>
                  <a:lnTo>
                    <a:pt x="54" y="231"/>
                  </a:lnTo>
                  <a:lnTo>
                    <a:pt x="54" y="172"/>
                  </a:lnTo>
                  <a:lnTo>
                    <a:pt x="59" y="245"/>
                  </a:lnTo>
                  <a:lnTo>
                    <a:pt x="59" y="95"/>
                  </a:lnTo>
                  <a:lnTo>
                    <a:pt x="63" y="77"/>
                  </a:lnTo>
                  <a:lnTo>
                    <a:pt x="63" y="104"/>
                  </a:lnTo>
                  <a:lnTo>
                    <a:pt x="63" y="77"/>
                  </a:lnTo>
                  <a:lnTo>
                    <a:pt x="68" y="163"/>
                  </a:lnTo>
                  <a:lnTo>
                    <a:pt x="68" y="386"/>
                  </a:lnTo>
                  <a:lnTo>
                    <a:pt x="68" y="86"/>
                  </a:lnTo>
                  <a:lnTo>
                    <a:pt x="72" y="86"/>
                  </a:lnTo>
                  <a:lnTo>
                    <a:pt x="72" y="290"/>
                  </a:lnTo>
                  <a:lnTo>
                    <a:pt x="72" y="177"/>
                  </a:lnTo>
                  <a:lnTo>
                    <a:pt x="77" y="195"/>
                  </a:lnTo>
                  <a:lnTo>
                    <a:pt x="77" y="181"/>
                  </a:lnTo>
                  <a:lnTo>
                    <a:pt x="77" y="186"/>
                  </a:lnTo>
                  <a:lnTo>
                    <a:pt x="81" y="268"/>
                  </a:lnTo>
                  <a:lnTo>
                    <a:pt x="81" y="77"/>
                  </a:lnTo>
                  <a:lnTo>
                    <a:pt x="86" y="95"/>
                  </a:lnTo>
                  <a:lnTo>
                    <a:pt x="86" y="109"/>
                  </a:lnTo>
                  <a:lnTo>
                    <a:pt x="90" y="77"/>
                  </a:lnTo>
                  <a:lnTo>
                    <a:pt x="90" y="72"/>
                  </a:lnTo>
                  <a:lnTo>
                    <a:pt x="95" y="68"/>
                  </a:lnTo>
                  <a:lnTo>
                    <a:pt x="95" y="95"/>
                  </a:lnTo>
                  <a:lnTo>
                    <a:pt x="95" y="54"/>
                  </a:lnTo>
                  <a:lnTo>
                    <a:pt x="100" y="50"/>
                  </a:lnTo>
                  <a:lnTo>
                    <a:pt x="100" y="95"/>
                  </a:lnTo>
                  <a:lnTo>
                    <a:pt x="100" y="72"/>
                  </a:lnTo>
                  <a:lnTo>
                    <a:pt x="104" y="77"/>
                  </a:lnTo>
                  <a:lnTo>
                    <a:pt x="104" y="109"/>
                  </a:lnTo>
                  <a:lnTo>
                    <a:pt x="109" y="95"/>
                  </a:lnTo>
                  <a:lnTo>
                    <a:pt x="109" y="91"/>
                  </a:lnTo>
                  <a:lnTo>
                    <a:pt x="109" y="109"/>
                  </a:lnTo>
                  <a:lnTo>
                    <a:pt x="113" y="109"/>
                  </a:lnTo>
                  <a:lnTo>
                    <a:pt x="113" y="91"/>
                  </a:lnTo>
                  <a:lnTo>
                    <a:pt x="113" y="104"/>
                  </a:lnTo>
                  <a:lnTo>
                    <a:pt x="118" y="100"/>
                  </a:lnTo>
                  <a:lnTo>
                    <a:pt x="118" y="199"/>
                  </a:lnTo>
                  <a:lnTo>
                    <a:pt x="122" y="190"/>
                  </a:lnTo>
                  <a:lnTo>
                    <a:pt x="122" y="172"/>
                  </a:lnTo>
                  <a:lnTo>
                    <a:pt x="127" y="159"/>
                  </a:lnTo>
                  <a:lnTo>
                    <a:pt x="127" y="254"/>
                  </a:lnTo>
                  <a:lnTo>
                    <a:pt x="131" y="349"/>
                  </a:lnTo>
                  <a:lnTo>
                    <a:pt x="131" y="109"/>
                  </a:lnTo>
                  <a:lnTo>
                    <a:pt x="136" y="113"/>
                  </a:lnTo>
                  <a:lnTo>
                    <a:pt x="136" y="104"/>
                  </a:lnTo>
                  <a:lnTo>
                    <a:pt x="136" y="118"/>
                  </a:lnTo>
                  <a:lnTo>
                    <a:pt x="140" y="91"/>
                  </a:lnTo>
                  <a:lnTo>
                    <a:pt x="140" y="304"/>
                  </a:lnTo>
                  <a:lnTo>
                    <a:pt x="145" y="281"/>
                  </a:lnTo>
                  <a:lnTo>
                    <a:pt x="145" y="218"/>
                  </a:lnTo>
                  <a:lnTo>
                    <a:pt x="149" y="204"/>
                  </a:lnTo>
                  <a:lnTo>
                    <a:pt x="149" y="177"/>
                  </a:lnTo>
                  <a:lnTo>
                    <a:pt x="149" y="218"/>
                  </a:lnTo>
                  <a:lnTo>
                    <a:pt x="154" y="254"/>
                  </a:lnTo>
                  <a:lnTo>
                    <a:pt x="154" y="231"/>
                  </a:lnTo>
                  <a:lnTo>
                    <a:pt x="159" y="240"/>
                  </a:lnTo>
                  <a:lnTo>
                    <a:pt x="159" y="95"/>
                  </a:lnTo>
                  <a:lnTo>
                    <a:pt x="163" y="68"/>
                  </a:lnTo>
                  <a:lnTo>
                    <a:pt x="163" y="95"/>
                  </a:lnTo>
                  <a:lnTo>
                    <a:pt x="163" y="86"/>
                  </a:lnTo>
                  <a:lnTo>
                    <a:pt x="168" y="72"/>
                  </a:lnTo>
                  <a:lnTo>
                    <a:pt x="168" y="91"/>
                  </a:lnTo>
                  <a:lnTo>
                    <a:pt x="168" y="63"/>
                  </a:lnTo>
                  <a:lnTo>
                    <a:pt x="172" y="68"/>
                  </a:lnTo>
                  <a:lnTo>
                    <a:pt x="172" y="467"/>
                  </a:lnTo>
                  <a:lnTo>
                    <a:pt x="172" y="159"/>
                  </a:lnTo>
                  <a:lnTo>
                    <a:pt x="177" y="104"/>
                  </a:lnTo>
                  <a:lnTo>
                    <a:pt x="177" y="127"/>
                  </a:lnTo>
                  <a:lnTo>
                    <a:pt x="177" y="95"/>
                  </a:lnTo>
                  <a:lnTo>
                    <a:pt x="181" y="127"/>
                  </a:lnTo>
                  <a:lnTo>
                    <a:pt x="181" y="95"/>
                  </a:lnTo>
                  <a:lnTo>
                    <a:pt x="186" y="118"/>
                  </a:lnTo>
                  <a:lnTo>
                    <a:pt x="186" y="86"/>
                  </a:lnTo>
                  <a:lnTo>
                    <a:pt x="190" y="109"/>
                  </a:lnTo>
                  <a:lnTo>
                    <a:pt x="190" y="263"/>
                  </a:lnTo>
                  <a:lnTo>
                    <a:pt x="190" y="254"/>
                  </a:lnTo>
                  <a:lnTo>
                    <a:pt x="195" y="218"/>
                  </a:lnTo>
                  <a:lnTo>
                    <a:pt x="195" y="209"/>
                  </a:lnTo>
                  <a:lnTo>
                    <a:pt x="195" y="249"/>
                  </a:lnTo>
                  <a:lnTo>
                    <a:pt x="199" y="118"/>
                  </a:lnTo>
                  <a:lnTo>
                    <a:pt x="199" y="258"/>
                  </a:lnTo>
                  <a:lnTo>
                    <a:pt x="204" y="231"/>
                  </a:lnTo>
                  <a:lnTo>
                    <a:pt x="204" y="245"/>
                  </a:lnTo>
                  <a:lnTo>
                    <a:pt x="204" y="236"/>
                  </a:lnTo>
                  <a:lnTo>
                    <a:pt x="208" y="86"/>
                  </a:lnTo>
                  <a:lnTo>
                    <a:pt x="208" y="32"/>
                  </a:lnTo>
                  <a:lnTo>
                    <a:pt x="213" y="59"/>
                  </a:lnTo>
                  <a:lnTo>
                    <a:pt x="213" y="358"/>
                  </a:lnTo>
                  <a:lnTo>
                    <a:pt x="213" y="177"/>
                  </a:lnTo>
                  <a:lnTo>
                    <a:pt x="218" y="127"/>
                  </a:lnTo>
                  <a:lnTo>
                    <a:pt x="218" y="68"/>
                  </a:lnTo>
                  <a:lnTo>
                    <a:pt x="218" y="95"/>
                  </a:lnTo>
                  <a:lnTo>
                    <a:pt x="222" y="100"/>
                  </a:lnTo>
                  <a:lnTo>
                    <a:pt x="222" y="190"/>
                  </a:lnTo>
                  <a:lnTo>
                    <a:pt x="227" y="263"/>
                  </a:lnTo>
                  <a:lnTo>
                    <a:pt x="227" y="0"/>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09" name="Freeform 91"/>
            <p:cNvSpPr>
              <a:spLocks noChangeAspect="1"/>
            </p:cNvSpPr>
            <p:nvPr/>
          </p:nvSpPr>
          <p:spPr bwMode="auto">
            <a:xfrm>
              <a:off x="1269137" y="1847633"/>
              <a:ext cx="71240" cy="211275"/>
            </a:xfrm>
            <a:custGeom>
              <a:avLst/>
              <a:gdLst>
                <a:gd name="T0" fmla="*/ 2 w 236"/>
                <a:gd name="T1" fmla="*/ 140 h 472"/>
                <a:gd name="T2" fmla="*/ 8 w 236"/>
                <a:gd name="T3" fmla="*/ 51 h 472"/>
                <a:gd name="T4" fmla="*/ 11 w 236"/>
                <a:gd name="T5" fmla="*/ 51 h 472"/>
                <a:gd name="T6" fmla="*/ 13 w 236"/>
                <a:gd name="T7" fmla="*/ 72 h 472"/>
                <a:gd name="T8" fmla="*/ 16 w 236"/>
                <a:gd name="T9" fmla="*/ 48 h 472"/>
                <a:gd name="T10" fmla="*/ 19 w 236"/>
                <a:gd name="T11" fmla="*/ 46 h 472"/>
                <a:gd name="T12" fmla="*/ 22 w 236"/>
                <a:gd name="T13" fmla="*/ 59 h 472"/>
                <a:gd name="T14" fmla="*/ 24 w 236"/>
                <a:gd name="T15" fmla="*/ 56 h 472"/>
                <a:gd name="T16" fmla="*/ 27 w 236"/>
                <a:gd name="T17" fmla="*/ 105 h 472"/>
                <a:gd name="T18" fmla="*/ 30 w 236"/>
                <a:gd name="T19" fmla="*/ 59 h 472"/>
                <a:gd name="T20" fmla="*/ 32 w 236"/>
                <a:gd name="T21" fmla="*/ 59 h 472"/>
                <a:gd name="T22" fmla="*/ 38 w 236"/>
                <a:gd name="T23" fmla="*/ 32 h 472"/>
                <a:gd name="T24" fmla="*/ 41 w 236"/>
                <a:gd name="T25" fmla="*/ 54 h 472"/>
                <a:gd name="T26" fmla="*/ 43 w 236"/>
                <a:gd name="T27" fmla="*/ 48 h 472"/>
                <a:gd name="T28" fmla="*/ 46 w 236"/>
                <a:gd name="T29" fmla="*/ 145 h 472"/>
                <a:gd name="T30" fmla="*/ 51 w 236"/>
                <a:gd name="T31" fmla="*/ 126 h 472"/>
                <a:gd name="T32" fmla="*/ 54 w 236"/>
                <a:gd name="T33" fmla="*/ 137 h 472"/>
                <a:gd name="T34" fmla="*/ 57 w 236"/>
                <a:gd name="T35" fmla="*/ 46 h 472"/>
                <a:gd name="T36" fmla="*/ 59 w 236"/>
                <a:gd name="T37" fmla="*/ 48 h 472"/>
                <a:gd name="T38" fmla="*/ 62 w 236"/>
                <a:gd name="T39" fmla="*/ 61 h 472"/>
                <a:gd name="T40" fmla="*/ 65 w 236"/>
                <a:gd name="T41" fmla="*/ 61 h 472"/>
                <a:gd name="T42" fmla="*/ 71 w 236"/>
                <a:gd name="T43" fmla="*/ 126 h 472"/>
                <a:gd name="T44" fmla="*/ 73 w 236"/>
                <a:gd name="T45" fmla="*/ 169 h 472"/>
                <a:gd name="T46" fmla="*/ 76 w 236"/>
                <a:gd name="T47" fmla="*/ 70 h 472"/>
                <a:gd name="T48" fmla="*/ 78 w 236"/>
                <a:gd name="T49" fmla="*/ 37 h 472"/>
                <a:gd name="T50" fmla="*/ 81 w 236"/>
                <a:gd name="T51" fmla="*/ 56 h 472"/>
                <a:gd name="T52" fmla="*/ 87 w 236"/>
                <a:gd name="T53" fmla="*/ 61 h 472"/>
                <a:gd name="T54" fmla="*/ 89 w 236"/>
                <a:gd name="T55" fmla="*/ 70 h 472"/>
                <a:gd name="T56" fmla="*/ 92 w 236"/>
                <a:gd name="T57" fmla="*/ 80 h 472"/>
                <a:gd name="T58" fmla="*/ 97 w 236"/>
                <a:gd name="T59" fmla="*/ 124 h 472"/>
                <a:gd name="T60" fmla="*/ 100 w 236"/>
                <a:gd name="T61" fmla="*/ 112 h 472"/>
                <a:gd name="T62" fmla="*/ 103 w 236"/>
                <a:gd name="T63" fmla="*/ 43 h 472"/>
                <a:gd name="T64" fmla="*/ 106 w 236"/>
                <a:gd name="T65" fmla="*/ 80 h 472"/>
                <a:gd name="T66" fmla="*/ 111 w 236"/>
                <a:gd name="T67" fmla="*/ 96 h 472"/>
                <a:gd name="T68" fmla="*/ 114 w 236"/>
                <a:gd name="T69" fmla="*/ 94 h 472"/>
                <a:gd name="T70" fmla="*/ 117 w 236"/>
                <a:gd name="T71" fmla="*/ 51 h 472"/>
                <a:gd name="T72" fmla="*/ 122 w 236"/>
                <a:gd name="T73" fmla="*/ 59 h 472"/>
                <a:gd name="T74" fmla="*/ 124 w 236"/>
                <a:gd name="T75" fmla="*/ 46 h 472"/>
                <a:gd name="T76" fmla="*/ 127 w 236"/>
                <a:gd name="T77" fmla="*/ 37 h 472"/>
                <a:gd name="T78" fmla="*/ 133 w 236"/>
                <a:gd name="T79" fmla="*/ 61 h 472"/>
                <a:gd name="T80" fmla="*/ 136 w 236"/>
                <a:gd name="T81" fmla="*/ 161 h 472"/>
                <a:gd name="T82" fmla="*/ 138 w 236"/>
                <a:gd name="T83" fmla="*/ 115 h 4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6"/>
                <a:gd name="T127" fmla="*/ 0 h 472"/>
                <a:gd name="T128" fmla="*/ 236 w 236"/>
                <a:gd name="T129" fmla="*/ 472 h 4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6" h="472">
                  <a:moveTo>
                    <a:pt x="0" y="0"/>
                  </a:moveTo>
                  <a:lnTo>
                    <a:pt x="4" y="109"/>
                  </a:lnTo>
                  <a:lnTo>
                    <a:pt x="4" y="236"/>
                  </a:lnTo>
                  <a:lnTo>
                    <a:pt x="9" y="218"/>
                  </a:lnTo>
                  <a:lnTo>
                    <a:pt x="9" y="91"/>
                  </a:lnTo>
                  <a:lnTo>
                    <a:pt x="13" y="86"/>
                  </a:lnTo>
                  <a:lnTo>
                    <a:pt x="13" y="100"/>
                  </a:lnTo>
                  <a:lnTo>
                    <a:pt x="13" y="54"/>
                  </a:lnTo>
                  <a:lnTo>
                    <a:pt x="18" y="86"/>
                  </a:lnTo>
                  <a:lnTo>
                    <a:pt x="18" y="268"/>
                  </a:lnTo>
                  <a:lnTo>
                    <a:pt x="18" y="209"/>
                  </a:lnTo>
                  <a:lnTo>
                    <a:pt x="22" y="122"/>
                  </a:lnTo>
                  <a:lnTo>
                    <a:pt x="22" y="32"/>
                  </a:lnTo>
                  <a:lnTo>
                    <a:pt x="22" y="186"/>
                  </a:lnTo>
                  <a:lnTo>
                    <a:pt x="27" y="81"/>
                  </a:lnTo>
                  <a:lnTo>
                    <a:pt x="27" y="59"/>
                  </a:lnTo>
                  <a:lnTo>
                    <a:pt x="27" y="63"/>
                  </a:lnTo>
                  <a:lnTo>
                    <a:pt x="31" y="77"/>
                  </a:lnTo>
                  <a:lnTo>
                    <a:pt x="31" y="50"/>
                  </a:lnTo>
                  <a:lnTo>
                    <a:pt x="36" y="59"/>
                  </a:lnTo>
                  <a:lnTo>
                    <a:pt x="36" y="100"/>
                  </a:lnTo>
                  <a:lnTo>
                    <a:pt x="40" y="72"/>
                  </a:lnTo>
                  <a:lnTo>
                    <a:pt x="40" y="59"/>
                  </a:lnTo>
                  <a:lnTo>
                    <a:pt x="40" y="95"/>
                  </a:lnTo>
                  <a:lnTo>
                    <a:pt x="45" y="286"/>
                  </a:lnTo>
                  <a:lnTo>
                    <a:pt x="45" y="172"/>
                  </a:lnTo>
                  <a:lnTo>
                    <a:pt x="45" y="177"/>
                  </a:lnTo>
                  <a:lnTo>
                    <a:pt x="50" y="172"/>
                  </a:lnTo>
                  <a:lnTo>
                    <a:pt x="50" y="195"/>
                  </a:lnTo>
                  <a:lnTo>
                    <a:pt x="50" y="100"/>
                  </a:lnTo>
                  <a:lnTo>
                    <a:pt x="54" y="104"/>
                  </a:lnTo>
                  <a:lnTo>
                    <a:pt x="54" y="77"/>
                  </a:lnTo>
                  <a:lnTo>
                    <a:pt x="54" y="100"/>
                  </a:lnTo>
                  <a:lnTo>
                    <a:pt x="59" y="68"/>
                  </a:lnTo>
                  <a:lnTo>
                    <a:pt x="59" y="104"/>
                  </a:lnTo>
                  <a:lnTo>
                    <a:pt x="63" y="54"/>
                  </a:lnTo>
                  <a:lnTo>
                    <a:pt x="63" y="81"/>
                  </a:lnTo>
                  <a:lnTo>
                    <a:pt x="68" y="63"/>
                  </a:lnTo>
                  <a:lnTo>
                    <a:pt x="68" y="91"/>
                  </a:lnTo>
                  <a:lnTo>
                    <a:pt x="68" y="72"/>
                  </a:lnTo>
                  <a:lnTo>
                    <a:pt x="72" y="68"/>
                  </a:lnTo>
                  <a:lnTo>
                    <a:pt x="72" y="81"/>
                  </a:lnTo>
                  <a:lnTo>
                    <a:pt x="72" y="68"/>
                  </a:lnTo>
                  <a:lnTo>
                    <a:pt x="77" y="91"/>
                  </a:lnTo>
                  <a:lnTo>
                    <a:pt x="77" y="245"/>
                  </a:lnTo>
                  <a:lnTo>
                    <a:pt x="81" y="227"/>
                  </a:lnTo>
                  <a:lnTo>
                    <a:pt x="81" y="231"/>
                  </a:lnTo>
                  <a:lnTo>
                    <a:pt x="86" y="213"/>
                  </a:lnTo>
                  <a:lnTo>
                    <a:pt x="86" y="236"/>
                  </a:lnTo>
                  <a:lnTo>
                    <a:pt x="86" y="204"/>
                  </a:lnTo>
                  <a:lnTo>
                    <a:pt x="90" y="231"/>
                  </a:lnTo>
                  <a:lnTo>
                    <a:pt x="90" y="204"/>
                  </a:lnTo>
                  <a:lnTo>
                    <a:pt x="90" y="218"/>
                  </a:lnTo>
                  <a:lnTo>
                    <a:pt x="95" y="77"/>
                  </a:lnTo>
                  <a:lnTo>
                    <a:pt x="95" y="68"/>
                  </a:lnTo>
                  <a:lnTo>
                    <a:pt x="95" y="72"/>
                  </a:lnTo>
                  <a:lnTo>
                    <a:pt x="99" y="81"/>
                  </a:lnTo>
                  <a:lnTo>
                    <a:pt x="99" y="131"/>
                  </a:lnTo>
                  <a:lnTo>
                    <a:pt x="99" y="77"/>
                  </a:lnTo>
                  <a:lnTo>
                    <a:pt x="104" y="104"/>
                  </a:lnTo>
                  <a:lnTo>
                    <a:pt x="104" y="399"/>
                  </a:lnTo>
                  <a:lnTo>
                    <a:pt x="109" y="91"/>
                  </a:lnTo>
                  <a:lnTo>
                    <a:pt x="109" y="104"/>
                  </a:lnTo>
                  <a:lnTo>
                    <a:pt x="113" y="91"/>
                  </a:lnTo>
                  <a:lnTo>
                    <a:pt x="113" y="268"/>
                  </a:lnTo>
                  <a:lnTo>
                    <a:pt x="118" y="213"/>
                  </a:lnTo>
                  <a:lnTo>
                    <a:pt x="118" y="181"/>
                  </a:lnTo>
                  <a:lnTo>
                    <a:pt x="122" y="140"/>
                  </a:lnTo>
                  <a:lnTo>
                    <a:pt x="122" y="286"/>
                  </a:lnTo>
                  <a:lnTo>
                    <a:pt x="127" y="163"/>
                  </a:lnTo>
                  <a:lnTo>
                    <a:pt x="127" y="109"/>
                  </a:lnTo>
                  <a:lnTo>
                    <a:pt x="127" y="118"/>
                  </a:lnTo>
                  <a:lnTo>
                    <a:pt x="131" y="109"/>
                  </a:lnTo>
                  <a:lnTo>
                    <a:pt x="131" y="59"/>
                  </a:lnTo>
                  <a:lnTo>
                    <a:pt x="131" y="63"/>
                  </a:lnTo>
                  <a:lnTo>
                    <a:pt x="136" y="68"/>
                  </a:lnTo>
                  <a:lnTo>
                    <a:pt x="136" y="63"/>
                  </a:lnTo>
                  <a:lnTo>
                    <a:pt x="136" y="95"/>
                  </a:lnTo>
                  <a:lnTo>
                    <a:pt x="140" y="91"/>
                  </a:lnTo>
                  <a:lnTo>
                    <a:pt x="140" y="86"/>
                  </a:lnTo>
                  <a:lnTo>
                    <a:pt x="145" y="104"/>
                  </a:lnTo>
                  <a:lnTo>
                    <a:pt x="145" y="86"/>
                  </a:lnTo>
                  <a:lnTo>
                    <a:pt x="149" y="100"/>
                  </a:lnTo>
                  <a:lnTo>
                    <a:pt x="149" y="118"/>
                  </a:lnTo>
                  <a:lnTo>
                    <a:pt x="154" y="109"/>
                  </a:lnTo>
                  <a:lnTo>
                    <a:pt x="154" y="100"/>
                  </a:lnTo>
                  <a:lnTo>
                    <a:pt x="154" y="136"/>
                  </a:lnTo>
                  <a:lnTo>
                    <a:pt x="158" y="367"/>
                  </a:lnTo>
                  <a:lnTo>
                    <a:pt x="158" y="199"/>
                  </a:lnTo>
                  <a:lnTo>
                    <a:pt x="163" y="209"/>
                  </a:lnTo>
                  <a:lnTo>
                    <a:pt x="163" y="172"/>
                  </a:lnTo>
                  <a:lnTo>
                    <a:pt x="163" y="186"/>
                  </a:lnTo>
                  <a:lnTo>
                    <a:pt x="168" y="190"/>
                  </a:lnTo>
                  <a:lnTo>
                    <a:pt x="168" y="254"/>
                  </a:lnTo>
                  <a:lnTo>
                    <a:pt x="172" y="154"/>
                  </a:lnTo>
                  <a:lnTo>
                    <a:pt x="172" y="72"/>
                  </a:lnTo>
                  <a:lnTo>
                    <a:pt x="177" y="109"/>
                  </a:lnTo>
                  <a:lnTo>
                    <a:pt x="177" y="91"/>
                  </a:lnTo>
                  <a:lnTo>
                    <a:pt x="177" y="136"/>
                  </a:lnTo>
                  <a:lnTo>
                    <a:pt x="181" y="472"/>
                  </a:lnTo>
                  <a:lnTo>
                    <a:pt x="181" y="159"/>
                  </a:lnTo>
                  <a:lnTo>
                    <a:pt x="186" y="163"/>
                  </a:lnTo>
                  <a:lnTo>
                    <a:pt x="186" y="159"/>
                  </a:lnTo>
                  <a:lnTo>
                    <a:pt x="186" y="172"/>
                  </a:lnTo>
                  <a:lnTo>
                    <a:pt x="190" y="159"/>
                  </a:lnTo>
                  <a:lnTo>
                    <a:pt x="190" y="317"/>
                  </a:lnTo>
                  <a:lnTo>
                    <a:pt x="195" y="122"/>
                  </a:lnTo>
                  <a:lnTo>
                    <a:pt x="195" y="86"/>
                  </a:lnTo>
                  <a:lnTo>
                    <a:pt x="199" y="95"/>
                  </a:lnTo>
                  <a:lnTo>
                    <a:pt x="199" y="104"/>
                  </a:lnTo>
                  <a:lnTo>
                    <a:pt x="204" y="100"/>
                  </a:lnTo>
                  <a:lnTo>
                    <a:pt x="204" y="109"/>
                  </a:lnTo>
                  <a:lnTo>
                    <a:pt x="204" y="63"/>
                  </a:lnTo>
                  <a:lnTo>
                    <a:pt x="208" y="77"/>
                  </a:lnTo>
                  <a:lnTo>
                    <a:pt x="208" y="59"/>
                  </a:lnTo>
                  <a:lnTo>
                    <a:pt x="213" y="95"/>
                  </a:lnTo>
                  <a:lnTo>
                    <a:pt x="213" y="63"/>
                  </a:lnTo>
                  <a:lnTo>
                    <a:pt x="217" y="95"/>
                  </a:lnTo>
                  <a:lnTo>
                    <a:pt x="217" y="91"/>
                  </a:lnTo>
                  <a:lnTo>
                    <a:pt x="222" y="104"/>
                  </a:lnTo>
                  <a:lnTo>
                    <a:pt x="222" y="86"/>
                  </a:lnTo>
                  <a:lnTo>
                    <a:pt x="227" y="231"/>
                  </a:lnTo>
                  <a:lnTo>
                    <a:pt x="227" y="272"/>
                  </a:lnTo>
                  <a:lnTo>
                    <a:pt x="227" y="236"/>
                  </a:lnTo>
                  <a:lnTo>
                    <a:pt x="231" y="240"/>
                  </a:lnTo>
                  <a:lnTo>
                    <a:pt x="231" y="195"/>
                  </a:lnTo>
                  <a:lnTo>
                    <a:pt x="231" y="249"/>
                  </a:lnTo>
                  <a:lnTo>
                    <a:pt x="236" y="240"/>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0" name="Freeform 92"/>
            <p:cNvSpPr>
              <a:spLocks noChangeAspect="1"/>
            </p:cNvSpPr>
            <p:nvPr/>
          </p:nvSpPr>
          <p:spPr bwMode="auto">
            <a:xfrm>
              <a:off x="1340378" y="1687094"/>
              <a:ext cx="69725" cy="509636"/>
            </a:xfrm>
            <a:custGeom>
              <a:avLst/>
              <a:gdLst>
                <a:gd name="T0" fmla="*/ 0 w 231"/>
                <a:gd name="T1" fmla="*/ 343 h 1139"/>
                <a:gd name="T2" fmla="*/ 5 w 231"/>
                <a:gd name="T3" fmla="*/ 327 h 1139"/>
                <a:gd name="T4" fmla="*/ 8 w 231"/>
                <a:gd name="T5" fmla="*/ 255 h 1139"/>
                <a:gd name="T6" fmla="*/ 13 w 231"/>
                <a:gd name="T7" fmla="*/ 274 h 1139"/>
                <a:gd name="T8" fmla="*/ 16 w 231"/>
                <a:gd name="T9" fmla="*/ 258 h 1139"/>
                <a:gd name="T10" fmla="*/ 22 w 231"/>
                <a:gd name="T11" fmla="*/ 263 h 1139"/>
                <a:gd name="T12" fmla="*/ 24 w 231"/>
                <a:gd name="T13" fmla="*/ 268 h 1139"/>
                <a:gd name="T14" fmla="*/ 27 w 231"/>
                <a:gd name="T15" fmla="*/ 263 h 1139"/>
                <a:gd name="T16" fmla="*/ 30 w 231"/>
                <a:gd name="T17" fmla="*/ 365 h 1139"/>
                <a:gd name="T18" fmla="*/ 35 w 231"/>
                <a:gd name="T19" fmla="*/ 354 h 1139"/>
                <a:gd name="T20" fmla="*/ 38 w 231"/>
                <a:gd name="T21" fmla="*/ 330 h 1139"/>
                <a:gd name="T22" fmla="*/ 41 w 231"/>
                <a:gd name="T23" fmla="*/ 314 h 1139"/>
                <a:gd name="T24" fmla="*/ 43 w 231"/>
                <a:gd name="T25" fmla="*/ 252 h 1139"/>
                <a:gd name="T26" fmla="*/ 46 w 231"/>
                <a:gd name="T27" fmla="*/ 255 h 1139"/>
                <a:gd name="T28" fmla="*/ 48 w 231"/>
                <a:gd name="T29" fmla="*/ 274 h 1139"/>
                <a:gd name="T30" fmla="*/ 51 w 231"/>
                <a:gd name="T31" fmla="*/ 260 h 1139"/>
                <a:gd name="T32" fmla="*/ 54 w 231"/>
                <a:gd name="T33" fmla="*/ 260 h 1139"/>
                <a:gd name="T34" fmla="*/ 57 w 231"/>
                <a:gd name="T35" fmla="*/ 271 h 1139"/>
                <a:gd name="T36" fmla="*/ 60 w 231"/>
                <a:gd name="T37" fmla="*/ 284 h 1139"/>
                <a:gd name="T38" fmla="*/ 62 w 231"/>
                <a:gd name="T39" fmla="*/ 290 h 1139"/>
                <a:gd name="T40" fmla="*/ 65 w 231"/>
                <a:gd name="T41" fmla="*/ 338 h 1139"/>
                <a:gd name="T42" fmla="*/ 68 w 231"/>
                <a:gd name="T43" fmla="*/ 306 h 1139"/>
                <a:gd name="T44" fmla="*/ 70 w 231"/>
                <a:gd name="T45" fmla="*/ 359 h 1139"/>
                <a:gd name="T46" fmla="*/ 76 w 231"/>
                <a:gd name="T47" fmla="*/ 343 h 1139"/>
                <a:gd name="T48" fmla="*/ 78 w 231"/>
                <a:gd name="T49" fmla="*/ 252 h 1139"/>
                <a:gd name="T50" fmla="*/ 81 w 231"/>
                <a:gd name="T51" fmla="*/ 244 h 1139"/>
                <a:gd name="T52" fmla="*/ 84 w 231"/>
                <a:gd name="T53" fmla="*/ 271 h 1139"/>
                <a:gd name="T54" fmla="*/ 87 w 231"/>
                <a:gd name="T55" fmla="*/ 282 h 1139"/>
                <a:gd name="T56" fmla="*/ 92 w 231"/>
                <a:gd name="T57" fmla="*/ 290 h 1139"/>
                <a:gd name="T58" fmla="*/ 95 w 231"/>
                <a:gd name="T59" fmla="*/ 507 h 1139"/>
                <a:gd name="T60" fmla="*/ 97 w 231"/>
                <a:gd name="T61" fmla="*/ 292 h 1139"/>
                <a:gd name="T62" fmla="*/ 100 w 231"/>
                <a:gd name="T63" fmla="*/ 298 h 1139"/>
                <a:gd name="T64" fmla="*/ 106 w 231"/>
                <a:gd name="T65" fmla="*/ 298 h 1139"/>
                <a:gd name="T66" fmla="*/ 108 w 231"/>
                <a:gd name="T67" fmla="*/ 45 h 1139"/>
                <a:gd name="T68" fmla="*/ 111 w 231"/>
                <a:gd name="T69" fmla="*/ 24 h 1139"/>
                <a:gd name="T70" fmla="*/ 116 w 231"/>
                <a:gd name="T71" fmla="*/ 21 h 1139"/>
                <a:gd name="T72" fmla="*/ 119 w 231"/>
                <a:gd name="T73" fmla="*/ 30 h 1139"/>
                <a:gd name="T74" fmla="*/ 122 w 231"/>
                <a:gd name="T75" fmla="*/ 19 h 1139"/>
                <a:gd name="T76" fmla="*/ 124 w 231"/>
                <a:gd name="T77" fmla="*/ 298 h 1139"/>
                <a:gd name="T78" fmla="*/ 127 w 231"/>
                <a:gd name="T79" fmla="*/ 295 h 1139"/>
                <a:gd name="T80" fmla="*/ 130 w 231"/>
                <a:gd name="T81" fmla="*/ 301 h 1139"/>
                <a:gd name="T82" fmla="*/ 136 w 231"/>
                <a:gd name="T83" fmla="*/ 209 h 11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1"/>
                <a:gd name="T127" fmla="*/ 0 h 1139"/>
                <a:gd name="T128" fmla="*/ 231 w 231"/>
                <a:gd name="T129" fmla="*/ 1139 h 11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1" h="1139">
                  <a:moveTo>
                    <a:pt x="0" y="599"/>
                  </a:moveTo>
                  <a:lnTo>
                    <a:pt x="0" y="613"/>
                  </a:lnTo>
                  <a:lnTo>
                    <a:pt x="0" y="581"/>
                  </a:lnTo>
                  <a:lnTo>
                    <a:pt x="4" y="504"/>
                  </a:lnTo>
                  <a:lnTo>
                    <a:pt x="4" y="549"/>
                  </a:lnTo>
                  <a:lnTo>
                    <a:pt x="9" y="554"/>
                  </a:lnTo>
                  <a:lnTo>
                    <a:pt x="9" y="454"/>
                  </a:lnTo>
                  <a:lnTo>
                    <a:pt x="13" y="427"/>
                  </a:lnTo>
                  <a:lnTo>
                    <a:pt x="13" y="431"/>
                  </a:lnTo>
                  <a:lnTo>
                    <a:pt x="18" y="422"/>
                  </a:lnTo>
                  <a:lnTo>
                    <a:pt x="18" y="785"/>
                  </a:lnTo>
                  <a:lnTo>
                    <a:pt x="22" y="463"/>
                  </a:lnTo>
                  <a:lnTo>
                    <a:pt x="22" y="454"/>
                  </a:lnTo>
                  <a:lnTo>
                    <a:pt x="27" y="463"/>
                  </a:lnTo>
                  <a:lnTo>
                    <a:pt x="27" y="436"/>
                  </a:lnTo>
                  <a:lnTo>
                    <a:pt x="31" y="431"/>
                  </a:lnTo>
                  <a:lnTo>
                    <a:pt x="31" y="454"/>
                  </a:lnTo>
                  <a:lnTo>
                    <a:pt x="36" y="445"/>
                  </a:lnTo>
                  <a:lnTo>
                    <a:pt x="36" y="459"/>
                  </a:lnTo>
                  <a:lnTo>
                    <a:pt x="40" y="468"/>
                  </a:lnTo>
                  <a:lnTo>
                    <a:pt x="40" y="454"/>
                  </a:lnTo>
                  <a:lnTo>
                    <a:pt x="40" y="463"/>
                  </a:lnTo>
                  <a:lnTo>
                    <a:pt x="45" y="490"/>
                  </a:lnTo>
                  <a:lnTo>
                    <a:pt x="45" y="445"/>
                  </a:lnTo>
                  <a:lnTo>
                    <a:pt x="45" y="459"/>
                  </a:lnTo>
                  <a:lnTo>
                    <a:pt x="50" y="459"/>
                  </a:lnTo>
                  <a:lnTo>
                    <a:pt x="50" y="617"/>
                  </a:lnTo>
                  <a:lnTo>
                    <a:pt x="54" y="622"/>
                  </a:lnTo>
                  <a:lnTo>
                    <a:pt x="54" y="586"/>
                  </a:lnTo>
                  <a:lnTo>
                    <a:pt x="59" y="599"/>
                  </a:lnTo>
                  <a:lnTo>
                    <a:pt x="59" y="617"/>
                  </a:lnTo>
                  <a:lnTo>
                    <a:pt x="59" y="613"/>
                  </a:lnTo>
                  <a:lnTo>
                    <a:pt x="63" y="558"/>
                  </a:lnTo>
                  <a:lnTo>
                    <a:pt x="63" y="568"/>
                  </a:lnTo>
                  <a:lnTo>
                    <a:pt x="63" y="540"/>
                  </a:lnTo>
                  <a:lnTo>
                    <a:pt x="68" y="531"/>
                  </a:lnTo>
                  <a:lnTo>
                    <a:pt x="68" y="463"/>
                  </a:lnTo>
                  <a:lnTo>
                    <a:pt x="72" y="431"/>
                  </a:lnTo>
                  <a:lnTo>
                    <a:pt x="72" y="427"/>
                  </a:lnTo>
                  <a:lnTo>
                    <a:pt x="72" y="431"/>
                  </a:lnTo>
                  <a:lnTo>
                    <a:pt x="77" y="445"/>
                  </a:lnTo>
                  <a:lnTo>
                    <a:pt x="77" y="431"/>
                  </a:lnTo>
                  <a:lnTo>
                    <a:pt x="77" y="672"/>
                  </a:lnTo>
                  <a:lnTo>
                    <a:pt x="81" y="513"/>
                  </a:lnTo>
                  <a:lnTo>
                    <a:pt x="81" y="463"/>
                  </a:lnTo>
                  <a:lnTo>
                    <a:pt x="81" y="486"/>
                  </a:lnTo>
                  <a:lnTo>
                    <a:pt x="86" y="459"/>
                  </a:lnTo>
                  <a:lnTo>
                    <a:pt x="86" y="440"/>
                  </a:lnTo>
                  <a:lnTo>
                    <a:pt x="86" y="445"/>
                  </a:lnTo>
                  <a:lnTo>
                    <a:pt x="90" y="490"/>
                  </a:lnTo>
                  <a:lnTo>
                    <a:pt x="90" y="440"/>
                  </a:lnTo>
                  <a:lnTo>
                    <a:pt x="95" y="463"/>
                  </a:lnTo>
                  <a:lnTo>
                    <a:pt x="95" y="477"/>
                  </a:lnTo>
                  <a:lnTo>
                    <a:pt x="95" y="459"/>
                  </a:lnTo>
                  <a:lnTo>
                    <a:pt x="100" y="477"/>
                  </a:lnTo>
                  <a:lnTo>
                    <a:pt x="100" y="459"/>
                  </a:lnTo>
                  <a:lnTo>
                    <a:pt x="100" y="481"/>
                  </a:lnTo>
                  <a:lnTo>
                    <a:pt x="104" y="490"/>
                  </a:lnTo>
                  <a:lnTo>
                    <a:pt x="104" y="477"/>
                  </a:lnTo>
                  <a:lnTo>
                    <a:pt x="104" y="490"/>
                  </a:lnTo>
                  <a:lnTo>
                    <a:pt x="109" y="495"/>
                  </a:lnTo>
                  <a:lnTo>
                    <a:pt x="109" y="695"/>
                  </a:lnTo>
                  <a:lnTo>
                    <a:pt x="109" y="572"/>
                  </a:lnTo>
                  <a:lnTo>
                    <a:pt x="113" y="549"/>
                  </a:lnTo>
                  <a:lnTo>
                    <a:pt x="113" y="572"/>
                  </a:lnTo>
                  <a:lnTo>
                    <a:pt x="113" y="518"/>
                  </a:lnTo>
                  <a:lnTo>
                    <a:pt x="118" y="577"/>
                  </a:lnTo>
                  <a:lnTo>
                    <a:pt x="118" y="636"/>
                  </a:lnTo>
                  <a:lnTo>
                    <a:pt x="118" y="608"/>
                  </a:lnTo>
                  <a:lnTo>
                    <a:pt x="122" y="586"/>
                  </a:lnTo>
                  <a:lnTo>
                    <a:pt x="122" y="568"/>
                  </a:lnTo>
                  <a:lnTo>
                    <a:pt x="127" y="581"/>
                  </a:lnTo>
                  <a:lnTo>
                    <a:pt x="127" y="436"/>
                  </a:lnTo>
                  <a:lnTo>
                    <a:pt x="131" y="418"/>
                  </a:lnTo>
                  <a:lnTo>
                    <a:pt x="131" y="427"/>
                  </a:lnTo>
                  <a:lnTo>
                    <a:pt x="131" y="418"/>
                  </a:lnTo>
                  <a:lnTo>
                    <a:pt x="136" y="431"/>
                  </a:lnTo>
                  <a:lnTo>
                    <a:pt x="136" y="413"/>
                  </a:lnTo>
                  <a:lnTo>
                    <a:pt x="136" y="790"/>
                  </a:lnTo>
                  <a:lnTo>
                    <a:pt x="140" y="545"/>
                  </a:lnTo>
                  <a:lnTo>
                    <a:pt x="140" y="459"/>
                  </a:lnTo>
                  <a:lnTo>
                    <a:pt x="145" y="472"/>
                  </a:lnTo>
                  <a:lnTo>
                    <a:pt x="145" y="486"/>
                  </a:lnTo>
                  <a:lnTo>
                    <a:pt x="145" y="477"/>
                  </a:lnTo>
                  <a:lnTo>
                    <a:pt x="149" y="486"/>
                  </a:lnTo>
                  <a:lnTo>
                    <a:pt x="149" y="454"/>
                  </a:lnTo>
                  <a:lnTo>
                    <a:pt x="154" y="490"/>
                  </a:lnTo>
                  <a:lnTo>
                    <a:pt x="154" y="472"/>
                  </a:lnTo>
                  <a:lnTo>
                    <a:pt x="154" y="486"/>
                  </a:lnTo>
                  <a:lnTo>
                    <a:pt x="159" y="858"/>
                  </a:lnTo>
                  <a:lnTo>
                    <a:pt x="159" y="513"/>
                  </a:lnTo>
                  <a:lnTo>
                    <a:pt x="163" y="527"/>
                  </a:lnTo>
                  <a:lnTo>
                    <a:pt x="163" y="495"/>
                  </a:lnTo>
                  <a:lnTo>
                    <a:pt x="163" y="499"/>
                  </a:lnTo>
                  <a:lnTo>
                    <a:pt x="168" y="513"/>
                  </a:lnTo>
                  <a:lnTo>
                    <a:pt x="168" y="504"/>
                  </a:lnTo>
                  <a:lnTo>
                    <a:pt x="172" y="495"/>
                  </a:lnTo>
                  <a:lnTo>
                    <a:pt x="172" y="504"/>
                  </a:lnTo>
                  <a:lnTo>
                    <a:pt x="177" y="504"/>
                  </a:lnTo>
                  <a:lnTo>
                    <a:pt x="177" y="223"/>
                  </a:lnTo>
                  <a:lnTo>
                    <a:pt x="181" y="154"/>
                  </a:lnTo>
                  <a:lnTo>
                    <a:pt x="181" y="77"/>
                  </a:lnTo>
                  <a:lnTo>
                    <a:pt x="186" y="91"/>
                  </a:lnTo>
                  <a:lnTo>
                    <a:pt x="186" y="36"/>
                  </a:lnTo>
                  <a:lnTo>
                    <a:pt x="186" y="41"/>
                  </a:lnTo>
                  <a:lnTo>
                    <a:pt x="190" y="0"/>
                  </a:lnTo>
                  <a:lnTo>
                    <a:pt x="190" y="32"/>
                  </a:lnTo>
                  <a:lnTo>
                    <a:pt x="195" y="36"/>
                  </a:lnTo>
                  <a:lnTo>
                    <a:pt x="195" y="5"/>
                  </a:lnTo>
                  <a:lnTo>
                    <a:pt x="199" y="41"/>
                  </a:lnTo>
                  <a:lnTo>
                    <a:pt x="199" y="50"/>
                  </a:lnTo>
                  <a:lnTo>
                    <a:pt x="199" y="18"/>
                  </a:lnTo>
                  <a:lnTo>
                    <a:pt x="204" y="64"/>
                  </a:lnTo>
                  <a:lnTo>
                    <a:pt x="204" y="32"/>
                  </a:lnTo>
                  <a:lnTo>
                    <a:pt x="204" y="1139"/>
                  </a:lnTo>
                  <a:lnTo>
                    <a:pt x="208" y="758"/>
                  </a:lnTo>
                  <a:lnTo>
                    <a:pt x="208" y="504"/>
                  </a:lnTo>
                  <a:lnTo>
                    <a:pt x="213" y="499"/>
                  </a:lnTo>
                  <a:lnTo>
                    <a:pt x="213" y="509"/>
                  </a:lnTo>
                  <a:lnTo>
                    <a:pt x="213" y="499"/>
                  </a:lnTo>
                  <a:lnTo>
                    <a:pt x="218" y="504"/>
                  </a:lnTo>
                  <a:lnTo>
                    <a:pt x="218" y="518"/>
                  </a:lnTo>
                  <a:lnTo>
                    <a:pt x="218" y="509"/>
                  </a:lnTo>
                  <a:lnTo>
                    <a:pt x="222" y="490"/>
                  </a:lnTo>
                  <a:lnTo>
                    <a:pt x="222" y="499"/>
                  </a:lnTo>
                  <a:lnTo>
                    <a:pt x="227" y="354"/>
                  </a:lnTo>
                  <a:lnTo>
                    <a:pt x="227" y="186"/>
                  </a:lnTo>
                  <a:lnTo>
                    <a:pt x="231" y="132"/>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1" name="Freeform 93"/>
            <p:cNvSpPr>
              <a:spLocks noChangeAspect="1"/>
            </p:cNvSpPr>
            <p:nvPr/>
          </p:nvSpPr>
          <p:spPr bwMode="auto">
            <a:xfrm>
              <a:off x="1410102" y="1670434"/>
              <a:ext cx="74272" cy="487675"/>
            </a:xfrm>
            <a:custGeom>
              <a:avLst/>
              <a:gdLst>
                <a:gd name="T0" fmla="*/ 3 w 245"/>
                <a:gd name="T1" fmla="*/ 59 h 1089"/>
                <a:gd name="T2" fmla="*/ 5 w 245"/>
                <a:gd name="T3" fmla="*/ 54 h 1089"/>
                <a:gd name="T4" fmla="*/ 8 w 245"/>
                <a:gd name="T5" fmla="*/ 27 h 1089"/>
                <a:gd name="T6" fmla="*/ 11 w 245"/>
                <a:gd name="T7" fmla="*/ 43 h 1089"/>
                <a:gd name="T8" fmla="*/ 16 w 245"/>
                <a:gd name="T9" fmla="*/ 384 h 1089"/>
                <a:gd name="T10" fmla="*/ 19 w 245"/>
                <a:gd name="T11" fmla="*/ 330 h 1089"/>
                <a:gd name="T12" fmla="*/ 22 w 245"/>
                <a:gd name="T13" fmla="*/ 316 h 1089"/>
                <a:gd name="T14" fmla="*/ 28 w 245"/>
                <a:gd name="T15" fmla="*/ 134 h 1089"/>
                <a:gd name="T16" fmla="*/ 30 w 245"/>
                <a:gd name="T17" fmla="*/ 80 h 1089"/>
                <a:gd name="T18" fmla="*/ 33 w 245"/>
                <a:gd name="T19" fmla="*/ 54 h 1089"/>
                <a:gd name="T20" fmla="*/ 35 w 245"/>
                <a:gd name="T21" fmla="*/ 32 h 1089"/>
                <a:gd name="T22" fmla="*/ 38 w 245"/>
                <a:gd name="T23" fmla="*/ 21 h 1089"/>
                <a:gd name="T24" fmla="*/ 41 w 245"/>
                <a:gd name="T25" fmla="*/ 644 h 1089"/>
                <a:gd name="T26" fmla="*/ 46 w 245"/>
                <a:gd name="T27" fmla="*/ 333 h 1089"/>
                <a:gd name="T28" fmla="*/ 49 w 245"/>
                <a:gd name="T29" fmla="*/ 319 h 1089"/>
                <a:gd name="T30" fmla="*/ 52 w 245"/>
                <a:gd name="T31" fmla="*/ 338 h 1089"/>
                <a:gd name="T32" fmla="*/ 57 w 245"/>
                <a:gd name="T33" fmla="*/ 105 h 1089"/>
                <a:gd name="T34" fmla="*/ 60 w 245"/>
                <a:gd name="T35" fmla="*/ 37 h 1089"/>
                <a:gd name="T36" fmla="*/ 63 w 245"/>
                <a:gd name="T37" fmla="*/ 21 h 1089"/>
                <a:gd name="T38" fmla="*/ 68 w 245"/>
                <a:gd name="T39" fmla="*/ 30 h 1089"/>
                <a:gd name="T40" fmla="*/ 71 w 245"/>
                <a:gd name="T41" fmla="*/ 24 h 1089"/>
                <a:gd name="T42" fmla="*/ 74 w 245"/>
                <a:gd name="T43" fmla="*/ 368 h 1089"/>
                <a:gd name="T44" fmla="*/ 76 w 245"/>
                <a:gd name="T45" fmla="*/ 314 h 1089"/>
                <a:gd name="T46" fmla="*/ 82 w 245"/>
                <a:gd name="T47" fmla="*/ 322 h 1089"/>
                <a:gd name="T48" fmla="*/ 85 w 245"/>
                <a:gd name="T49" fmla="*/ 112 h 1089"/>
                <a:gd name="T50" fmla="*/ 90 w 245"/>
                <a:gd name="T51" fmla="*/ 48 h 1089"/>
                <a:gd name="T52" fmla="*/ 92 w 245"/>
                <a:gd name="T53" fmla="*/ 19 h 1089"/>
                <a:gd name="T54" fmla="*/ 95 w 245"/>
                <a:gd name="T55" fmla="*/ 51 h 1089"/>
                <a:gd name="T56" fmla="*/ 101 w 245"/>
                <a:gd name="T57" fmla="*/ 357 h 1089"/>
                <a:gd name="T58" fmla="*/ 104 w 245"/>
                <a:gd name="T59" fmla="*/ 346 h 1089"/>
                <a:gd name="T60" fmla="*/ 106 w 245"/>
                <a:gd name="T61" fmla="*/ 303 h 1089"/>
                <a:gd name="T62" fmla="*/ 109 w 245"/>
                <a:gd name="T63" fmla="*/ 322 h 1089"/>
                <a:gd name="T64" fmla="*/ 115 w 245"/>
                <a:gd name="T65" fmla="*/ 190 h 1089"/>
                <a:gd name="T66" fmla="*/ 117 w 245"/>
                <a:gd name="T67" fmla="*/ 21 h 1089"/>
                <a:gd name="T68" fmla="*/ 120 w 245"/>
                <a:gd name="T69" fmla="*/ 46 h 1089"/>
                <a:gd name="T70" fmla="*/ 125 w 245"/>
                <a:gd name="T71" fmla="*/ 0 h 1089"/>
                <a:gd name="T72" fmla="*/ 128 w 245"/>
                <a:gd name="T73" fmla="*/ 48 h 1089"/>
                <a:gd name="T74" fmla="*/ 131 w 245"/>
                <a:gd name="T75" fmla="*/ 633 h 1089"/>
                <a:gd name="T76" fmla="*/ 134 w 245"/>
                <a:gd name="T77" fmla="*/ 330 h 1089"/>
                <a:gd name="T78" fmla="*/ 136 w 245"/>
                <a:gd name="T79" fmla="*/ 328 h 1089"/>
                <a:gd name="T80" fmla="*/ 139 w 245"/>
                <a:gd name="T81" fmla="*/ 319 h 1089"/>
                <a:gd name="T82" fmla="*/ 145 w 245"/>
                <a:gd name="T83" fmla="*/ 161 h 10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5"/>
                <a:gd name="T127" fmla="*/ 0 h 1089"/>
                <a:gd name="T128" fmla="*/ 245 w 245"/>
                <a:gd name="T129" fmla="*/ 1089 h 10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5" h="1089">
                  <a:moveTo>
                    <a:pt x="0" y="168"/>
                  </a:moveTo>
                  <a:lnTo>
                    <a:pt x="0" y="113"/>
                  </a:lnTo>
                  <a:lnTo>
                    <a:pt x="5" y="100"/>
                  </a:lnTo>
                  <a:lnTo>
                    <a:pt x="5" y="36"/>
                  </a:lnTo>
                  <a:lnTo>
                    <a:pt x="9" y="50"/>
                  </a:lnTo>
                  <a:lnTo>
                    <a:pt x="9" y="91"/>
                  </a:lnTo>
                  <a:lnTo>
                    <a:pt x="14" y="63"/>
                  </a:lnTo>
                  <a:lnTo>
                    <a:pt x="14" y="77"/>
                  </a:lnTo>
                  <a:lnTo>
                    <a:pt x="14" y="45"/>
                  </a:lnTo>
                  <a:lnTo>
                    <a:pt x="18" y="63"/>
                  </a:lnTo>
                  <a:lnTo>
                    <a:pt x="18" y="45"/>
                  </a:lnTo>
                  <a:lnTo>
                    <a:pt x="18" y="72"/>
                  </a:lnTo>
                  <a:lnTo>
                    <a:pt x="23" y="77"/>
                  </a:lnTo>
                  <a:lnTo>
                    <a:pt x="23" y="939"/>
                  </a:lnTo>
                  <a:lnTo>
                    <a:pt x="27" y="649"/>
                  </a:lnTo>
                  <a:lnTo>
                    <a:pt x="27" y="549"/>
                  </a:lnTo>
                  <a:lnTo>
                    <a:pt x="32" y="554"/>
                  </a:lnTo>
                  <a:lnTo>
                    <a:pt x="32" y="558"/>
                  </a:lnTo>
                  <a:lnTo>
                    <a:pt x="32" y="545"/>
                  </a:lnTo>
                  <a:lnTo>
                    <a:pt x="36" y="531"/>
                  </a:lnTo>
                  <a:lnTo>
                    <a:pt x="36" y="535"/>
                  </a:lnTo>
                  <a:lnTo>
                    <a:pt x="41" y="549"/>
                  </a:lnTo>
                  <a:lnTo>
                    <a:pt x="41" y="277"/>
                  </a:lnTo>
                  <a:lnTo>
                    <a:pt x="46" y="227"/>
                  </a:lnTo>
                  <a:lnTo>
                    <a:pt x="46" y="236"/>
                  </a:lnTo>
                  <a:lnTo>
                    <a:pt x="46" y="190"/>
                  </a:lnTo>
                  <a:lnTo>
                    <a:pt x="50" y="136"/>
                  </a:lnTo>
                  <a:lnTo>
                    <a:pt x="50" y="145"/>
                  </a:lnTo>
                  <a:lnTo>
                    <a:pt x="50" y="86"/>
                  </a:lnTo>
                  <a:lnTo>
                    <a:pt x="55" y="91"/>
                  </a:lnTo>
                  <a:lnTo>
                    <a:pt x="55" y="54"/>
                  </a:lnTo>
                  <a:lnTo>
                    <a:pt x="55" y="63"/>
                  </a:lnTo>
                  <a:lnTo>
                    <a:pt x="59" y="54"/>
                  </a:lnTo>
                  <a:lnTo>
                    <a:pt x="59" y="68"/>
                  </a:lnTo>
                  <a:lnTo>
                    <a:pt x="64" y="82"/>
                  </a:lnTo>
                  <a:lnTo>
                    <a:pt x="64" y="36"/>
                  </a:lnTo>
                  <a:lnTo>
                    <a:pt x="64" y="45"/>
                  </a:lnTo>
                  <a:lnTo>
                    <a:pt x="68" y="50"/>
                  </a:lnTo>
                  <a:lnTo>
                    <a:pt x="68" y="1089"/>
                  </a:lnTo>
                  <a:lnTo>
                    <a:pt x="73" y="803"/>
                  </a:lnTo>
                  <a:lnTo>
                    <a:pt x="73" y="567"/>
                  </a:lnTo>
                  <a:lnTo>
                    <a:pt x="77" y="563"/>
                  </a:lnTo>
                  <a:lnTo>
                    <a:pt x="77" y="545"/>
                  </a:lnTo>
                  <a:lnTo>
                    <a:pt x="82" y="531"/>
                  </a:lnTo>
                  <a:lnTo>
                    <a:pt x="82" y="540"/>
                  </a:lnTo>
                  <a:lnTo>
                    <a:pt x="82" y="535"/>
                  </a:lnTo>
                  <a:lnTo>
                    <a:pt x="86" y="526"/>
                  </a:lnTo>
                  <a:lnTo>
                    <a:pt x="86" y="572"/>
                  </a:lnTo>
                  <a:lnTo>
                    <a:pt x="91" y="340"/>
                  </a:lnTo>
                  <a:lnTo>
                    <a:pt x="91" y="204"/>
                  </a:lnTo>
                  <a:lnTo>
                    <a:pt x="95" y="177"/>
                  </a:lnTo>
                  <a:lnTo>
                    <a:pt x="95" y="109"/>
                  </a:lnTo>
                  <a:lnTo>
                    <a:pt x="100" y="100"/>
                  </a:lnTo>
                  <a:lnTo>
                    <a:pt x="100" y="63"/>
                  </a:lnTo>
                  <a:lnTo>
                    <a:pt x="105" y="41"/>
                  </a:lnTo>
                  <a:lnTo>
                    <a:pt x="105" y="54"/>
                  </a:lnTo>
                  <a:lnTo>
                    <a:pt x="105" y="36"/>
                  </a:lnTo>
                  <a:lnTo>
                    <a:pt x="109" y="77"/>
                  </a:lnTo>
                  <a:lnTo>
                    <a:pt x="109" y="41"/>
                  </a:lnTo>
                  <a:lnTo>
                    <a:pt x="114" y="50"/>
                  </a:lnTo>
                  <a:lnTo>
                    <a:pt x="114" y="82"/>
                  </a:lnTo>
                  <a:lnTo>
                    <a:pt x="114" y="32"/>
                  </a:lnTo>
                  <a:lnTo>
                    <a:pt x="118" y="41"/>
                  </a:lnTo>
                  <a:lnTo>
                    <a:pt x="118" y="1008"/>
                  </a:lnTo>
                  <a:lnTo>
                    <a:pt x="118" y="844"/>
                  </a:lnTo>
                  <a:lnTo>
                    <a:pt x="123" y="622"/>
                  </a:lnTo>
                  <a:lnTo>
                    <a:pt x="123" y="549"/>
                  </a:lnTo>
                  <a:lnTo>
                    <a:pt x="127" y="540"/>
                  </a:lnTo>
                  <a:lnTo>
                    <a:pt x="127" y="531"/>
                  </a:lnTo>
                  <a:lnTo>
                    <a:pt x="132" y="549"/>
                  </a:lnTo>
                  <a:lnTo>
                    <a:pt x="132" y="531"/>
                  </a:lnTo>
                  <a:lnTo>
                    <a:pt x="136" y="545"/>
                  </a:lnTo>
                  <a:lnTo>
                    <a:pt x="136" y="440"/>
                  </a:lnTo>
                  <a:lnTo>
                    <a:pt x="141" y="286"/>
                  </a:lnTo>
                  <a:lnTo>
                    <a:pt x="141" y="190"/>
                  </a:lnTo>
                  <a:lnTo>
                    <a:pt x="145" y="163"/>
                  </a:lnTo>
                  <a:lnTo>
                    <a:pt x="145" y="72"/>
                  </a:lnTo>
                  <a:lnTo>
                    <a:pt x="150" y="82"/>
                  </a:lnTo>
                  <a:lnTo>
                    <a:pt x="150" y="50"/>
                  </a:lnTo>
                  <a:lnTo>
                    <a:pt x="150" y="82"/>
                  </a:lnTo>
                  <a:lnTo>
                    <a:pt x="154" y="32"/>
                  </a:lnTo>
                  <a:lnTo>
                    <a:pt x="154" y="50"/>
                  </a:lnTo>
                  <a:lnTo>
                    <a:pt x="159" y="72"/>
                  </a:lnTo>
                  <a:lnTo>
                    <a:pt x="159" y="86"/>
                  </a:lnTo>
                  <a:lnTo>
                    <a:pt x="159" y="41"/>
                  </a:lnTo>
                  <a:lnTo>
                    <a:pt x="164" y="45"/>
                  </a:lnTo>
                  <a:lnTo>
                    <a:pt x="168" y="604"/>
                  </a:lnTo>
                  <a:lnTo>
                    <a:pt x="168" y="998"/>
                  </a:lnTo>
                  <a:lnTo>
                    <a:pt x="168" y="649"/>
                  </a:lnTo>
                  <a:lnTo>
                    <a:pt x="173" y="585"/>
                  </a:lnTo>
                  <a:lnTo>
                    <a:pt x="173" y="545"/>
                  </a:lnTo>
                  <a:lnTo>
                    <a:pt x="177" y="535"/>
                  </a:lnTo>
                  <a:lnTo>
                    <a:pt x="177" y="513"/>
                  </a:lnTo>
                  <a:lnTo>
                    <a:pt x="177" y="531"/>
                  </a:lnTo>
                  <a:lnTo>
                    <a:pt x="182" y="535"/>
                  </a:lnTo>
                  <a:lnTo>
                    <a:pt x="182" y="545"/>
                  </a:lnTo>
                  <a:lnTo>
                    <a:pt x="186" y="540"/>
                  </a:lnTo>
                  <a:lnTo>
                    <a:pt x="186" y="422"/>
                  </a:lnTo>
                  <a:lnTo>
                    <a:pt x="191" y="322"/>
                  </a:lnTo>
                  <a:lnTo>
                    <a:pt x="191" y="195"/>
                  </a:lnTo>
                  <a:lnTo>
                    <a:pt x="195" y="127"/>
                  </a:lnTo>
                  <a:lnTo>
                    <a:pt x="195" y="36"/>
                  </a:lnTo>
                  <a:lnTo>
                    <a:pt x="200" y="68"/>
                  </a:lnTo>
                  <a:lnTo>
                    <a:pt x="200" y="59"/>
                  </a:lnTo>
                  <a:lnTo>
                    <a:pt x="200" y="77"/>
                  </a:lnTo>
                  <a:lnTo>
                    <a:pt x="204" y="82"/>
                  </a:lnTo>
                  <a:lnTo>
                    <a:pt x="204" y="59"/>
                  </a:lnTo>
                  <a:lnTo>
                    <a:pt x="209" y="0"/>
                  </a:lnTo>
                  <a:lnTo>
                    <a:pt x="209" y="54"/>
                  </a:lnTo>
                  <a:lnTo>
                    <a:pt x="209" y="50"/>
                  </a:lnTo>
                  <a:lnTo>
                    <a:pt x="213" y="82"/>
                  </a:lnTo>
                  <a:lnTo>
                    <a:pt x="213" y="54"/>
                  </a:lnTo>
                  <a:lnTo>
                    <a:pt x="218" y="59"/>
                  </a:lnTo>
                  <a:lnTo>
                    <a:pt x="218" y="1071"/>
                  </a:lnTo>
                  <a:lnTo>
                    <a:pt x="223" y="631"/>
                  </a:lnTo>
                  <a:lnTo>
                    <a:pt x="223" y="545"/>
                  </a:lnTo>
                  <a:lnTo>
                    <a:pt x="223" y="558"/>
                  </a:lnTo>
                  <a:lnTo>
                    <a:pt x="227" y="549"/>
                  </a:lnTo>
                  <a:lnTo>
                    <a:pt x="227" y="545"/>
                  </a:lnTo>
                  <a:lnTo>
                    <a:pt x="227" y="554"/>
                  </a:lnTo>
                  <a:lnTo>
                    <a:pt x="232" y="545"/>
                  </a:lnTo>
                  <a:lnTo>
                    <a:pt x="232" y="522"/>
                  </a:lnTo>
                  <a:lnTo>
                    <a:pt x="232" y="540"/>
                  </a:lnTo>
                  <a:lnTo>
                    <a:pt x="236" y="545"/>
                  </a:lnTo>
                  <a:lnTo>
                    <a:pt x="236" y="381"/>
                  </a:lnTo>
                  <a:lnTo>
                    <a:pt x="241" y="272"/>
                  </a:lnTo>
                  <a:lnTo>
                    <a:pt x="241" y="136"/>
                  </a:lnTo>
                  <a:lnTo>
                    <a:pt x="245" y="141"/>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2" name="Freeform 94"/>
            <p:cNvSpPr>
              <a:spLocks noChangeAspect="1"/>
            </p:cNvSpPr>
            <p:nvPr/>
          </p:nvSpPr>
          <p:spPr bwMode="auto">
            <a:xfrm>
              <a:off x="1484374" y="1678764"/>
              <a:ext cx="70735" cy="512665"/>
            </a:xfrm>
            <a:custGeom>
              <a:avLst/>
              <a:gdLst>
                <a:gd name="T0" fmla="*/ 0 w 236"/>
                <a:gd name="T1" fmla="*/ 62 h 1144"/>
                <a:gd name="T2" fmla="*/ 5 w 236"/>
                <a:gd name="T3" fmla="*/ 38 h 1144"/>
                <a:gd name="T4" fmla="*/ 8 w 236"/>
                <a:gd name="T5" fmla="*/ 30 h 1144"/>
                <a:gd name="T6" fmla="*/ 11 w 236"/>
                <a:gd name="T7" fmla="*/ 24 h 1144"/>
                <a:gd name="T8" fmla="*/ 14 w 236"/>
                <a:gd name="T9" fmla="*/ 330 h 1144"/>
                <a:gd name="T10" fmla="*/ 16 w 236"/>
                <a:gd name="T11" fmla="*/ 328 h 1144"/>
                <a:gd name="T12" fmla="*/ 19 w 236"/>
                <a:gd name="T13" fmla="*/ 317 h 1144"/>
                <a:gd name="T14" fmla="*/ 22 w 236"/>
                <a:gd name="T15" fmla="*/ 314 h 1144"/>
                <a:gd name="T16" fmla="*/ 27 w 236"/>
                <a:gd name="T17" fmla="*/ 156 h 1144"/>
                <a:gd name="T18" fmla="*/ 30 w 236"/>
                <a:gd name="T19" fmla="*/ 40 h 1144"/>
                <a:gd name="T20" fmla="*/ 33 w 236"/>
                <a:gd name="T21" fmla="*/ 24 h 1144"/>
                <a:gd name="T22" fmla="*/ 38 w 236"/>
                <a:gd name="T23" fmla="*/ 32 h 1144"/>
                <a:gd name="T24" fmla="*/ 40 w 236"/>
                <a:gd name="T25" fmla="*/ 16 h 1144"/>
                <a:gd name="T26" fmla="*/ 43 w 236"/>
                <a:gd name="T27" fmla="*/ 325 h 1144"/>
                <a:gd name="T28" fmla="*/ 46 w 236"/>
                <a:gd name="T29" fmla="*/ 312 h 1144"/>
                <a:gd name="T30" fmla="*/ 51 w 236"/>
                <a:gd name="T31" fmla="*/ 317 h 1144"/>
                <a:gd name="T32" fmla="*/ 54 w 236"/>
                <a:gd name="T33" fmla="*/ 108 h 1144"/>
                <a:gd name="T34" fmla="*/ 57 w 236"/>
                <a:gd name="T35" fmla="*/ 65 h 1144"/>
                <a:gd name="T36" fmla="*/ 59 w 236"/>
                <a:gd name="T37" fmla="*/ 21 h 1144"/>
                <a:gd name="T38" fmla="*/ 65 w 236"/>
                <a:gd name="T39" fmla="*/ 38 h 1144"/>
                <a:gd name="T40" fmla="*/ 68 w 236"/>
                <a:gd name="T41" fmla="*/ 30 h 1144"/>
                <a:gd name="T42" fmla="*/ 70 w 236"/>
                <a:gd name="T43" fmla="*/ 663 h 1144"/>
                <a:gd name="T44" fmla="*/ 73 w 236"/>
                <a:gd name="T45" fmla="*/ 314 h 1144"/>
                <a:gd name="T46" fmla="*/ 78 w 236"/>
                <a:gd name="T47" fmla="*/ 304 h 1144"/>
                <a:gd name="T48" fmla="*/ 81 w 236"/>
                <a:gd name="T49" fmla="*/ 323 h 1144"/>
                <a:gd name="T50" fmla="*/ 84 w 236"/>
                <a:gd name="T51" fmla="*/ 99 h 1144"/>
                <a:gd name="T52" fmla="*/ 89 w 236"/>
                <a:gd name="T53" fmla="*/ 54 h 1144"/>
                <a:gd name="T54" fmla="*/ 92 w 236"/>
                <a:gd name="T55" fmla="*/ 51 h 1144"/>
                <a:gd name="T56" fmla="*/ 94 w 236"/>
                <a:gd name="T57" fmla="*/ 11 h 1144"/>
                <a:gd name="T58" fmla="*/ 97 w 236"/>
                <a:gd name="T59" fmla="*/ 38 h 1144"/>
                <a:gd name="T60" fmla="*/ 103 w 236"/>
                <a:gd name="T61" fmla="*/ 323 h 1144"/>
                <a:gd name="T62" fmla="*/ 105 w 236"/>
                <a:gd name="T63" fmla="*/ 304 h 1144"/>
                <a:gd name="T64" fmla="*/ 108 w 236"/>
                <a:gd name="T65" fmla="*/ 320 h 1144"/>
                <a:gd name="T66" fmla="*/ 110 w 236"/>
                <a:gd name="T67" fmla="*/ 140 h 1144"/>
                <a:gd name="T68" fmla="*/ 116 w 236"/>
                <a:gd name="T69" fmla="*/ 59 h 1144"/>
                <a:gd name="T70" fmla="*/ 119 w 236"/>
                <a:gd name="T71" fmla="*/ 38 h 1144"/>
                <a:gd name="T72" fmla="*/ 122 w 236"/>
                <a:gd name="T73" fmla="*/ 46 h 1144"/>
                <a:gd name="T74" fmla="*/ 127 w 236"/>
                <a:gd name="T75" fmla="*/ 30 h 1144"/>
                <a:gd name="T76" fmla="*/ 129 w 236"/>
                <a:gd name="T77" fmla="*/ 524 h 1144"/>
                <a:gd name="T78" fmla="*/ 132 w 236"/>
                <a:gd name="T79" fmla="*/ 312 h 1144"/>
                <a:gd name="T80" fmla="*/ 135 w 236"/>
                <a:gd name="T81" fmla="*/ 306 h 1144"/>
                <a:gd name="T82" fmla="*/ 140 w 236"/>
                <a:gd name="T83" fmla="*/ 185 h 11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6"/>
                <a:gd name="T127" fmla="*/ 0 h 1144"/>
                <a:gd name="T128" fmla="*/ 236 w 236"/>
                <a:gd name="T129" fmla="*/ 1144 h 11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6" h="1144">
                  <a:moveTo>
                    <a:pt x="0" y="123"/>
                  </a:moveTo>
                  <a:lnTo>
                    <a:pt x="0" y="132"/>
                  </a:lnTo>
                  <a:lnTo>
                    <a:pt x="0" y="104"/>
                  </a:lnTo>
                  <a:lnTo>
                    <a:pt x="5" y="100"/>
                  </a:lnTo>
                  <a:lnTo>
                    <a:pt x="5" y="45"/>
                  </a:lnTo>
                  <a:lnTo>
                    <a:pt x="9" y="64"/>
                  </a:lnTo>
                  <a:lnTo>
                    <a:pt x="9" y="59"/>
                  </a:lnTo>
                  <a:lnTo>
                    <a:pt x="9" y="64"/>
                  </a:lnTo>
                  <a:lnTo>
                    <a:pt x="14" y="50"/>
                  </a:lnTo>
                  <a:lnTo>
                    <a:pt x="14" y="18"/>
                  </a:lnTo>
                  <a:lnTo>
                    <a:pt x="14" y="82"/>
                  </a:lnTo>
                  <a:lnTo>
                    <a:pt x="18" y="41"/>
                  </a:lnTo>
                  <a:lnTo>
                    <a:pt x="18" y="36"/>
                  </a:lnTo>
                  <a:lnTo>
                    <a:pt x="18" y="54"/>
                  </a:lnTo>
                  <a:lnTo>
                    <a:pt x="23" y="558"/>
                  </a:lnTo>
                  <a:lnTo>
                    <a:pt x="23" y="994"/>
                  </a:lnTo>
                  <a:lnTo>
                    <a:pt x="23" y="685"/>
                  </a:lnTo>
                  <a:lnTo>
                    <a:pt x="27" y="554"/>
                  </a:lnTo>
                  <a:lnTo>
                    <a:pt x="27" y="522"/>
                  </a:lnTo>
                  <a:lnTo>
                    <a:pt x="32" y="522"/>
                  </a:lnTo>
                  <a:lnTo>
                    <a:pt x="32" y="536"/>
                  </a:lnTo>
                  <a:lnTo>
                    <a:pt x="32" y="527"/>
                  </a:lnTo>
                  <a:lnTo>
                    <a:pt x="37" y="517"/>
                  </a:lnTo>
                  <a:lnTo>
                    <a:pt x="37" y="531"/>
                  </a:lnTo>
                  <a:lnTo>
                    <a:pt x="41" y="527"/>
                  </a:lnTo>
                  <a:lnTo>
                    <a:pt x="41" y="254"/>
                  </a:lnTo>
                  <a:lnTo>
                    <a:pt x="46" y="263"/>
                  </a:lnTo>
                  <a:lnTo>
                    <a:pt x="46" y="172"/>
                  </a:lnTo>
                  <a:lnTo>
                    <a:pt x="50" y="86"/>
                  </a:lnTo>
                  <a:lnTo>
                    <a:pt x="50" y="68"/>
                  </a:lnTo>
                  <a:lnTo>
                    <a:pt x="55" y="54"/>
                  </a:lnTo>
                  <a:lnTo>
                    <a:pt x="55" y="59"/>
                  </a:lnTo>
                  <a:lnTo>
                    <a:pt x="55" y="41"/>
                  </a:lnTo>
                  <a:lnTo>
                    <a:pt x="59" y="45"/>
                  </a:lnTo>
                  <a:lnTo>
                    <a:pt x="59" y="14"/>
                  </a:lnTo>
                  <a:lnTo>
                    <a:pt x="64" y="54"/>
                  </a:lnTo>
                  <a:lnTo>
                    <a:pt x="64" y="73"/>
                  </a:lnTo>
                  <a:lnTo>
                    <a:pt x="64" y="59"/>
                  </a:lnTo>
                  <a:lnTo>
                    <a:pt x="68" y="27"/>
                  </a:lnTo>
                  <a:lnTo>
                    <a:pt x="68" y="1144"/>
                  </a:lnTo>
                  <a:lnTo>
                    <a:pt x="73" y="699"/>
                  </a:lnTo>
                  <a:lnTo>
                    <a:pt x="73" y="549"/>
                  </a:lnTo>
                  <a:lnTo>
                    <a:pt x="77" y="527"/>
                  </a:lnTo>
                  <a:lnTo>
                    <a:pt x="77" y="536"/>
                  </a:lnTo>
                  <a:lnTo>
                    <a:pt x="77" y="527"/>
                  </a:lnTo>
                  <a:lnTo>
                    <a:pt x="82" y="522"/>
                  </a:lnTo>
                  <a:lnTo>
                    <a:pt x="82" y="517"/>
                  </a:lnTo>
                  <a:lnTo>
                    <a:pt x="86" y="536"/>
                  </a:lnTo>
                  <a:lnTo>
                    <a:pt x="86" y="490"/>
                  </a:lnTo>
                  <a:lnTo>
                    <a:pt x="91" y="290"/>
                  </a:lnTo>
                  <a:lnTo>
                    <a:pt x="91" y="182"/>
                  </a:lnTo>
                  <a:lnTo>
                    <a:pt x="96" y="154"/>
                  </a:lnTo>
                  <a:lnTo>
                    <a:pt x="96" y="100"/>
                  </a:lnTo>
                  <a:lnTo>
                    <a:pt x="96" y="109"/>
                  </a:lnTo>
                  <a:lnTo>
                    <a:pt x="100" y="59"/>
                  </a:lnTo>
                  <a:lnTo>
                    <a:pt x="100" y="27"/>
                  </a:lnTo>
                  <a:lnTo>
                    <a:pt x="100" y="36"/>
                  </a:lnTo>
                  <a:lnTo>
                    <a:pt x="105" y="50"/>
                  </a:lnTo>
                  <a:lnTo>
                    <a:pt x="105" y="45"/>
                  </a:lnTo>
                  <a:lnTo>
                    <a:pt x="109" y="64"/>
                  </a:lnTo>
                  <a:lnTo>
                    <a:pt x="109" y="54"/>
                  </a:lnTo>
                  <a:lnTo>
                    <a:pt x="109" y="73"/>
                  </a:lnTo>
                  <a:lnTo>
                    <a:pt x="114" y="50"/>
                  </a:lnTo>
                  <a:lnTo>
                    <a:pt x="114" y="32"/>
                  </a:lnTo>
                  <a:lnTo>
                    <a:pt x="114" y="50"/>
                  </a:lnTo>
                  <a:lnTo>
                    <a:pt x="118" y="1121"/>
                  </a:lnTo>
                  <a:lnTo>
                    <a:pt x="118" y="590"/>
                  </a:lnTo>
                  <a:lnTo>
                    <a:pt x="123" y="527"/>
                  </a:lnTo>
                  <a:lnTo>
                    <a:pt x="123" y="531"/>
                  </a:lnTo>
                  <a:lnTo>
                    <a:pt x="127" y="517"/>
                  </a:lnTo>
                  <a:lnTo>
                    <a:pt x="127" y="522"/>
                  </a:lnTo>
                  <a:lnTo>
                    <a:pt x="132" y="513"/>
                  </a:lnTo>
                  <a:lnTo>
                    <a:pt x="132" y="517"/>
                  </a:lnTo>
                  <a:lnTo>
                    <a:pt x="136" y="527"/>
                  </a:lnTo>
                  <a:lnTo>
                    <a:pt x="136" y="545"/>
                  </a:lnTo>
                  <a:lnTo>
                    <a:pt x="136" y="290"/>
                  </a:lnTo>
                  <a:lnTo>
                    <a:pt x="141" y="245"/>
                  </a:lnTo>
                  <a:lnTo>
                    <a:pt x="141" y="168"/>
                  </a:lnTo>
                  <a:lnTo>
                    <a:pt x="145" y="132"/>
                  </a:lnTo>
                  <a:lnTo>
                    <a:pt x="145" y="68"/>
                  </a:lnTo>
                  <a:lnTo>
                    <a:pt x="150" y="91"/>
                  </a:lnTo>
                  <a:lnTo>
                    <a:pt x="150" y="27"/>
                  </a:lnTo>
                  <a:lnTo>
                    <a:pt x="155" y="54"/>
                  </a:lnTo>
                  <a:lnTo>
                    <a:pt x="155" y="86"/>
                  </a:lnTo>
                  <a:lnTo>
                    <a:pt x="155" y="0"/>
                  </a:lnTo>
                  <a:lnTo>
                    <a:pt x="159" y="32"/>
                  </a:lnTo>
                  <a:lnTo>
                    <a:pt x="159" y="18"/>
                  </a:lnTo>
                  <a:lnTo>
                    <a:pt x="159" y="54"/>
                  </a:lnTo>
                  <a:lnTo>
                    <a:pt x="164" y="32"/>
                  </a:lnTo>
                  <a:lnTo>
                    <a:pt x="164" y="64"/>
                  </a:lnTo>
                  <a:lnTo>
                    <a:pt x="168" y="876"/>
                  </a:lnTo>
                  <a:lnTo>
                    <a:pt x="168" y="613"/>
                  </a:lnTo>
                  <a:lnTo>
                    <a:pt x="173" y="545"/>
                  </a:lnTo>
                  <a:lnTo>
                    <a:pt x="173" y="536"/>
                  </a:lnTo>
                  <a:lnTo>
                    <a:pt x="177" y="531"/>
                  </a:lnTo>
                  <a:lnTo>
                    <a:pt x="177" y="513"/>
                  </a:lnTo>
                  <a:lnTo>
                    <a:pt x="177" y="527"/>
                  </a:lnTo>
                  <a:lnTo>
                    <a:pt x="182" y="508"/>
                  </a:lnTo>
                  <a:lnTo>
                    <a:pt x="182" y="540"/>
                  </a:lnTo>
                  <a:lnTo>
                    <a:pt x="182" y="517"/>
                  </a:lnTo>
                  <a:lnTo>
                    <a:pt x="186" y="517"/>
                  </a:lnTo>
                  <a:lnTo>
                    <a:pt x="186" y="236"/>
                  </a:lnTo>
                  <a:lnTo>
                    <a:pt x="191" y="195"/>
                  </a:lnTo>
                  <a:lnTo>
                    <a:pt x="191" y="159"/>
                  </a:lnTo>
                  <a:lnTo>
                    <a:pt x="195" y="100"/>
                  </a:lnTo>
                  <a:lnTo>
                    <a:pt x="195" y="82"/>
                  </a:lnTo>
                  <a:lnTo>
                    <a:pt x="195" y="104"/>
                  </a:lnTo>
                  <a:lnTo>
                    <a:pt x="200" y="64"/>
                  </a:lnTo>
                  <a:lnTo>
                    <a:pt x="200" y="36"/>
                  </a:lnTo>
                  <a:lnTo>
                    <a:pt x="205" y="14"/>
                  </a:lnTo>
                  <a:lnTo>
                    <a:pt x="205" y="77"/>
                  </a:lnTo>
                  <a:lnTo>
                    <a:pt x="209" y="68"/>
                  </a:lnTo>
                  <a:lnTo>
                    <a:pt x="209" y="45"/>
                  </a:lnTo>
                  <a:lnTo>
                    <a:pt x="214" y="50"/>
                  </a:lnTo>
                  <a:lnTo>
                    <a:pt x="214" y="45"/>
                  </a:lnTo>
                  <a:lnTo>
                    <a:pt x="214" y="699"/>
                  </a:lnTo>
                  <a:lnTo>
                    <a:pt x="218" y="885"/>
                  </a:lnTo>
                  <a:lnTo>
                    <a:pt x="218" y="545"/>
                  </a:lnTo>
                  <a:lnTo>
                    <a:pt x="223" y="531"/>
                  </a:lnTo>
                  <a:lnTo>
                    <a:pt x="223" y="527"/>
                  </a:lnTo>
                  <a:lnTo>
                    <a:pt x="227" y="517"/>
                  </a:lnTo>
                  <a:lnTo>
                    <a:pt x="227" y="522"/>
                  </a:lnTo>
                  <a:lnTo>
                    <a:pt x="227" y="517"/>
                  </a:lnTo>
                  <a:lnTo>
                    <a:pt x="232" y="522"/>
                  </a:lnTo>
                  <a:lnTo>
                    <a:pt x="232" y="513"/>
                  </a:lnTo>
                  <a:lnTo>
                    <a:pt x="236" y="313"/>
                  </a:lnTo>
                  <a:lnTo>
                    <a:pt x="236" y="186"/>
                  </a:lnTo>
                  <a:lnTo>
                    <a:pt x="236" y="250"/>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3" name="Freeform 95"/>
            <p:cNvSpPr>
              <a:spLocks noChangeAspect="1"/>
            </p:cNvSpPr>
            <p:nvPr/>
          </p:nvSpPr>
          <p:spPr bwMode="auto">
            <a:xfrm>
              <a:off x="1555109" y="1672706"/>
              <a:ext cx="70230" cy="530082"/>
            </a:xfrm>
            <a:custGeom>
              <a:avLst/>
              <a:gdLst>
                <a:gd name="T0" fmla="*/ 3 w 232"/>
                <a:gd name="T1" fmla="*/ 54 h 1185"/>
                <a:gd name="T2" fmla="*/ 5 w 232"/>
                <a:gd name="T3" fmla="*/ 40 h 1185"/>
                <a:gd name="T4" fmla="*/ 8 w 232"/>
                <a:gd name="T5" fmla="*/ 19 h 1185"/>
                <a:gd name="T6" fmla="*/ 14 w 232"/>
                <a:gd name="T7" fmla="*/ 46 h 1185"/>
                <a:gd name="T8" fmla="*/ 17 w 232"/>
                <a:gd name="T9" fmla="*/ 698 h 1185"/>
                <a:gd name="T10" fmla="*/ 19 w 232"/>
                <a:gd name="T11" fmla="*/ 314 h 1185"/>
                <a:gd name="T12" fmla="*/ 22 w 232"/>
                <a:gd name="T13" fmla="*/ 320 h 1185"/>
                <a:gd name="T14" fmla="*/ 28 w 232"/>
                <a:gd name="T15" fmla="*/ 298 h 1185"/>
                <a:gd name="T16" fmla="*/ 30 w 232"/>
                <a:gd name="T17" fmla="*/ 75 h 1185"/>
                <a:gd name="T18" fmla="*/ 33 w 232"/>
                <a:gd name="T19" fmla="*/ 40 h 1185"/>
                <a:gd name="T20" fmla="*/ 35 w 232"/>
                <a:gd name="T21" fmla="*/ 35 h 1185"/>
                <a:gd name="T22" fmla="*/ 38 w 232"/>
                <a:gd name="T23" fmla="*/ 38 h 1185"/>
                <a:gd name="T24" fmla="*/ 41 w 232"/>
                <a:gd name="T25" fmla="*/ 38 h 1185"/>
                <a:gd name="T26" fmla="*/ 44 w 232"/>
                <a:gd name="T27" fmla="*/ 392 h 1185"/>
                <a:gd name="T28" fmla="*/ 49 w 232"/>
                <a:gd name="T29" fmla="*/ 325 h 1185"/>
                <a:gd name="T30" fmla="*/ 52 w 232"/>
                <a:gd name="T31" fmla="*/ 314 h 1185"/>
                <a:gd name="T32" fmla="*/ 58 w 232"/>
                <a:gd name="T33" fmla="*/ 110 h 1185"/>
                <a:gd name="T34" fmla="*/ 60 w 232"/>
                <a:gd name="T35" fmla="*/ 83 h 1185"/>
                <a:gd name="T36" fmla="*/ 63 w 232"/>
                <a:gd name="T37" fmla="*/ 27 h 1185"/>
                <a:gd name="T38" fmla="*/ 65 w 232"/>
                <a:gd name="T39" fmla="*/ 32 h 1185"/>
                <a:gd name="T40" fmla="*/ 71 w 232"/>
                <a:gd name="T41" fmla="*/ 526 h 1185"/>
                <a:gd name="T42" fmla="*/ 74 w 232"/>
                <a:gd name="T43" fmla="*/ 308 h 1185"/>
                <a:gd name="T44" fmla="*/ 76 w 232"/>
                <a:gd name="T45" fmla="*/ 322 h 1185"/>
                <a:gd name="T46" fmla="*/ 79 w 232"/>
                <a:gd name="T47" fmla="*/ 314 h 1185"/>
                <a:gd name="T48" fmla="*/ 81 w 232"/>
                <a:gd name="T49" fmla="*/ 169 h 1185"/>
                <a:gd name="T50" fmla="*/ 87 w 232"/>
                <a:gd name="T51" fmla="*/ 40 h 1185"/>
                <a:gd name="T52" fmla="*/ 90 w 232"/>
                <a:gd name="T53" fmla="*/ 30 h 1185"/>
                <a:gd name="T54" fmla="*/ 93 w 232"/>
                <a:gd name="T55" fmla="*/ 32 h 1185"/>
                <a:gd name="T56" fmla="*/ 95 w 232"/>
                <a:gd name="T57" fmla="*/ 54 h 1185"/>
                <a:gd name="T58" fmla="*/ 98 w 232"/>
                <a:gd name="T59" fmla="*/ 48 h 1185"/>
                <a:gd name="T60" fmla="*/ 101 w 232"/>
                <a:gd name="T61" fmla="*/ 491 h 1185"/>
                <a:gd name="T62" fmla="*/ 104 w 232"/>
                <a:gd name="T63" fmla="*/ 306 h 1185"/>
                <a:gd name="T64" fmla="*/ 106 w 232"/>
                <a:gd name="T65" fmla="*/ 317 h 1185"/>
                <a:gd name="T66" fmla="*/ 111 w 232"/>
                <a:gd name="T67" fmla="*/ 320 h 1185"/>
                <a:gd name="T68" fmla="*/ 114 w 232"/>
                <a:gd name="T69" fmla="*/ 62 h 1185"/>
                <a:gd name="T70" fmla="*/ 117 w 232"/>
                <a:gd name="T71" fmla="*/ 40 h 1185"/>
                <a:gd name="T72" fmla="*/ 123 w 232"/>
                <a:gd name="T73" fmla="*/ 62 h 1185"/>
                <a:gd name="T74" fmla="*/ 125 w 232"/>
                <a:gd name="T75" fmla="*/ 40 h 1185"/>
                <a:gd name="T76" fmla="*/ 128 w 232"/>
                <a:gd name="T77" fmla="*/ 38 h 1185"/>
                <a:gd name="T78" fmla="*/ 131 w 232"/>
                <a:gd name="T79" fmla="*/ 700 h 1185"/>
                <a:gd name="T80" fmla="*/ 134 w 232"/>
                <a:gd name="T81" fmla="*/ 314 h 1185"/>
                <a:gd name="T82" fmla="*/ 139 w 232"/>
                <a:gd name="T83" fmla="*/ 320 h 11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2"/>
                <a:gd name="T127" fmla="*/ 0 h 1185"/>
                <a:gd name="T128" fmla="*/ 232 w 232"/>
                <a:gd name="T129" fmla="*/ 1185 h 11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2" h="1185">
                  <a:moveTo>
                    <a:pt x="0" y="264"/>
                  </a:moveTo>
                  <a:lnTo>
                    <a:pt x="5" y="182"/>
                  </a:lnTo>
                  <a:lnTo>
                    <a:pt x="5" y="91"/>
                  </a:lnTo>
                  <a:lnTo>
                    <a:pt x="9" y="50"/>
                  </a:lnTo>
                  <a:lnTo>
                    <a:pt x="9" y="114"/>
                  </a:lnTo>
                  <a:lnTo>
                    <a:pt x="9" y="68"/>
                  </a:lnTo>
                  <a:lnTo>
                    <a:pt x="14" y="41"/>
                  </a:lnTo>
                  <a:lnTo>
                    <a:pt x="14" y="78"/>
                  </a:lnTo>
                  <a:lnTo>
                    <a:pt x="14" y="32"/>
                  </a:lnTo>
                  <a:lnTo>
                    <a:pt x="18" y="19"/>
                  </a:lnTo>
                  <a:lnTo>
                    <a:pt x="18" y="82"/>
                  </a:lnTo>
                  <a:lnTo>
                    <a:pt x="23" y="78"/>
                  </a:lnTo>
                  <a:lnTo>
                    <a:pt x="23" y="59"/>
                  </a:lnTo>
                  <a:lnTo>
                    <a:pt x="23" y="73"/>
                  </a:lnTo>
                  <a:lnTo>
                    <a:pt x="28" y="1181"/>
                  </a:lnTo>
                  <a:lnTo>
                    <a:pt x="28" y="572"/>
                  </a:lnTo>
                  <a:lnTo>
                    <a:pt x="32" y="563"/>
                  </a:lnTo>
                  <a:lnTo>
                    <a:pt x="32" y="531"/>
                  </a:lnTo>
                  <a:lnTo>
                    <a:pt x="32" y="541"/>
                  </a:lnTo>
                  <a:lnTo>
                    <a:pt x="37" y="531"/>
                  </a:lnTo>
                  <a:lnTo>
                    <a:pt x="37" y="541"/>
                  </a:lnTo>
                  <a:lnTo>
                    <a:pt x="41" y="531"/>
                  </a:lnTo>
                  <a:lnTo>
                    <a:pt x="41" y="536"/>
                  </a:lnTo>
                  <a:lnTo>
                    <a:pt x="46" y="504"/>
                  </a:lnTo>
                  <a:lnTo>
                    <a:pt x="46" y="259"/>
                  </a:lnTo>
                  <a:lnTo>
                    <a:pt x="50" y="205"/>
                  </a:lnTo>
                  <a:lnTo>
                    <a:pt x="50" y="127"/>
                  </a:lnTo>
                  <a:lnTo>
                    <a:pt x="55" y="114"/>
                  </a:lnTo>
                  <a:lnTo>
                    <a:pt x="55" y="50"/>
                  </a:lnTo>
                  <a:lnTo>
                    <a:pt x="55" y="68"/>
                  </a:lnTo>
                  <a:lnTo>
                    <a:pt x="59" y="50"/>
                  </a:lnTo>
                  <a:lnTo>
                    <a:pt x="59" y="78"/>
                  </a:lnTo>
                  <a:lnTo>
                    <a:pt x="59" y="59"/>
                  </a:lnTo>
                  <a:lnTo>
                    <a:pt x="64" y="78"/>
                  </a:lnTo>
                  <a:lnTo>
                    <a:pt x="64" y="59"/>
                  </a:lnTo>
                  <a:lnTo>
                    <a:pt x="64" y="64"/>
                  </a:lnTo>
                  <a:lnTo>
                    <a:pt x="68" y="46"/>
                  </a:lnTo>
                  <a:lnTo>
                    <a:pt x="68" y="78"/>
                  </a:lnTo>
                  <a:lnTo>
                    <a:pt x="68" y="64"/>
                  </a:lnTo>
                  <a:lnTo>
                    <a:pt x="73" y="486"/>
                  </a:lnTo>
                  <a:lnTo>
                    <a:pt x="73" y="994"/>
                  </a:lnTo>
                  <a:lnTo>
                    <a:pt x="73" y="663"/>
                  </a:lnTo>
                  <a:lnTo>
                    <a:pt x="77" y="554"/>
                  </a:lnTo>
                  <a:lnTo>
                    <a:pt x="77" y="545"/>
                  </a:lnTo>
                  <a:lnTo>
                    <a:pt x="82" y="550"/>
                  </a:lnTo>
                  <a:lnTo>
                    <a:pt x="82" y="554"/>
                  </a:lnTo>
                  <a:lnTo>
                    <a:pt x="82" y="536"/>
                  </a:lnTo>
                  <a:lnTo>
                    <a:pt x="87" y="531"/>
                  </a:lnTo>
                  <a:lnTo>
                    <a:pt x="91" y="518"/>
                  </a:lnTo>
                  <a:lnTo>
                    <a:pt x="91" y="209"/>
                  </a:lnTo>
                  <a:lnTo>
                    <a:pt x="96" y="186"/>
                  </a:lnTo>
                  <a:lnTo>
                    <a:pt x="96" y="100"/>
                  </a:lnTo>
                  <a:lnTo>
                    <a:pt x="96" y="114"/>
                  </a:lnTo>
                  <a:lnTo>
                    <a:pt x="100" y="141"/>
                  </a:lnTo>
                  <a:lnTo>
                    <a:pt x="100" y="78"/>
                  </a:lnTo>
                  <a:lnTo>
                    <a:pt x="105" y="59"/>
                  </a:lnTo>
                  <a:lnTo>
                    <a:pt x="105" y="46"/>
                  </a:lnTo>
                  <a:lnTo>
                    <a:pt x="109" y="59"/>
                  </a:lnTo>
                  <a:lnTo>
                    <a:pt x="109" y="68"/>
                  </a:lnTo>
                  <a:lnTo>
                    <a:pt x="109" y="55"/>
                  </a:lnTo>
                  <a:lnTo>
                    <a:pt x="114" y="37"/>
                  </a:lnTo>
                  <a:lnTo>
                    <a:pt x="114" y="858"/>
                  </a:lnTo>
                  <a:lnTo>
                    <a:pt x="118" y="890"/>
                  </a:lnTo>
                  <a:lnTo>
                    <a:pt x="118" y="563"/>
                  </a:lnTo>
                  <a:lnTo>
                    <a:pt x="123" y="541"/>
                  </a:lnTo>
                  <a:lnTo>
                    <a:pt x="123" y="522"/>
                  </a:lnTo>
                  <a:lnTo>
                    <a:pt x="123" y="541"/>
                  </a:lnTo>
                  <a:lnTo>
                    <a:pt x="127" y="536"/>
                  </a:lnTo>
                  <a:lnTo>
                    <a:pt x="127" y="545"/>
                  </a:lnTo>
                  <a:lnTo>
                    <a:pt x="127" y="536"/>
                  </a:lnTo>
                  <a:lnTo>
                    <a:pt x="132" y="541"/>
                  </a:lnTo>
                  <a:lnTo>
                    <a:pt x="132" y="531"/>
                  </a:lnTo>
                  <a:lnTo>
                    <a:pt x="132" y="550"/>
                  </a:lnTo>
                  <a:lnTo>
                    <a:pt x="136" y="531"/>
                  </a:lnTo>
                  <a:lnTo>
                    <a:pt x="136" y="286"/>
                  </a:lnTo>
                  <a:lnTo>
                    <a:pt x="141" y="164"/>
                  </a:lnTo>
                  <a:lnTo>
                    <a:pt x="141" y="96"/>
                  </a:lnTo>
                  <a:lnTo>
                    <a:pt x="146" y="68"/>
                  </a:lnTo>
                  <a:lnTo>
                    <a:pt x="146" y="100"/>
                  </a:lnTo>
                  <a:lnTo>
                    <a:pt x="146" y="64"/>
                  </a:lnTo>
                  <a:lnTo>
                    <a:pt x="150" y="50"/>
                  </a:lnTo>
                  <a:lnTo>
                    <a:pt x="150" y="100"/>
                  </a:lnTo>
                  <a:lnTo>
                    <a:pt x="150" y="78"/>
                  </a:lnTo>
                  <a:lnTo>
                    <a:pt x="155" y="55"/>
                  </a:lnTo>
                  <a:lnTo>
                    <a:pt x="155" y="0"/>
                  </a:lnTo>
                  <a:lnTo>
                    <a:pt x="155" y="19"/>
                  </a:lnTo>
                  <a:lnTo>
                    <a:pt x="159" y="91"/>
                  </a:lnTo>
                  <a:lnTo>
                    <a:pt x="159" y="55"/>
                  </a:lnTo>
                  <a:lnTo>
                    <a:pt x="159" y="64"/>
                  </a:lnTo>
                  <a:lnTo>
                    <a:pt x="164" y="82"/>
                  </a:lnTo>
                  <a:lnTo>
                    <a:pt x="164" y="46"/>
                  </a:lnTo>
                  <a:lnTo>
                    <a:pt x="164" y="976"/>
                  </a:lnTo>
                  <a:lnTo>
                    <a:pt x="168" y="831"/>
                  </a:lnTo>
                  <a:lnTo>
                    <a:pt x="168" y="545"/>
                  </a:lnTo>
                  <a:lnTo>
                    <a:pt x="173" y="554"/>
                  </a:lnTo>
                  <a:lnTo>
                    <a:pt x="173" y="518"/>
                  </a:lnTo>
                  <a:lnTo>
                    <a:pt x="173" y="554"/>
                  </a:lnTo>
                  <a:lnTo>
                    <a:pt x="177" y="545"/>
                  </a:lnTo>
                  <a:lnTo>
                    <a:pt x="177" y="536"/>
                  </a:lnTo>
                  <a:lnTo>
                    <a:pt x="182" y="531"/>
                  </a:lnTo>
                  <a:lnTo>
                    <a:pt x="182" y="550"/>
                  </a:lnTo>
                  <a:lnTo>
                    <a:pt x="186" y="541"/>
                  </a:lnTo>
                  <a:lnTo>
                    <a:pt x="186" y="241"/>
                  </a:lnTo>
                  <a:lnTo>
                    <a:pt x="191" y="191"/>
                  </a:lnTo>
                  <a:lnTo>
                    <a:pt x="191" y="105"/>
                  </a:lnTo>
                  <a:lnTo>
                    <a:pt x="191" y="137"/>
                  </a:lnTo>
                  <a:lnTo>
                    <a:pt x="195" y="105"/>
                  </a:lnTo>
                  <a:lnTo>
                    <a:pt x="195" y="68"/>
                  </a:lnTo>
                  <a:lnTo>
                    <a:pt x="200" y="68"/>
                  </a:lnTo>
                  <a:lnTo>
                    <a:pt x="200" y="19"/>
                  </a:lnTo>
                  <a:lnTo>
                    <a:pt x="205" y="105"/>
                  </a:lnTo>
                  <a:lnTo>
                    <a:pt x="205" y="46"/>
                  </a:lnTo>
                  <a:lnTo>
                    <a:pt x="205" y="78"/>
                  </a:lnTo>
                  <a:lnTo>
                    <a:pt x="209" y="68"/>
                  </a:lnTo>
                  <a:lnTo>
                    <a:pt x="209" y="46"/>
                  </a:lnTo>
                  <a:lnTo>
                    <a:pt x="209" y="50"/>
                  </a:lnTo>
                  <a:lnTo>
                    <a:pt x="214" y="64"/>
                  </a:lnTo>
                  <a:lnTo>
                    <a:pt x="214" y="73"/>
                  </a:lnTo>
                  <a:lnTo>
                    <a:pt x="214" y="50"/>
                  </a:lnTo>
                  <a:lnTo>
                    <a:pt x="218" y="1185"/>
                  </a:lnTo>
                  <a:lnTo>
                    <a:pt x="218" y="595"/>
                  </a:lnTo>
                  <a:lnTo>
                    <a:pt x="223" y="550"/>
                  </a:lnTo>
                  <a:lnTo>
                    <a:pt x="223" y="531"/>
                  </a:lnTo>
                  <a:lnTo>
                    <a:pt x="223" y="536"/>
                  </a:lnTo>
                  <a:lnTo>
                    <a:pt x="227" y="536"/>
                  </a:lnTo>
                  <a:lnTo>
                    <a:pt x="232" y="541"/>
                  </a:lnTo>
                  <a:lnTo>
                    <a:pt x="232" y="536"/>
                  </a:lnTo>
                  <a:lnTo>
                    <a:pt x="232" y="541"/>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4" name="Freeform 96"/>
            <p:cNvSpPr>
              <a:spLocks noChangeAspect="1"/>
            </p:cNvSpPr>
            <p:nvPr/>
          </p:nvSpPr>
          <p:spPr bwMode="auto">
            <a:xfrm>
              <a:off x="1625339" y="1674978"/>
              <a:ext cx="72251" cy="513422"/>
            </a:xfrm>
            <a:custGeom>
              <a:avLst/>
              <a:gdLst>
                <a:gd name="T0" fmla="*/ 2 w 240"/>
                <a:gd name="T1" fmla="*/ 158 h 1148"/>
                <a:gd name="T2" fmla="*/ 8 w 240"/>
                <a:gd name="T3" fmla="*/ 30 h 1148"/>
                <a:gd name="T4" fmla="*/ 11 w 240"/>
                <a:gd name="T5" fmla="*/ 27 h 1148"/>
                <a:gd name="T6" fmla="*/ 13 w 240"/>
                <a:gd name="T7" fmla="*/ 30 h 1148"/>
                <a:gd name="T8" fmla="*/ 16 w 240"/>
                <a:gd name="T9" fmla="*/ 48 h 1148"/>
                <a:gd name="T10" fmla="*/ 21 w 240"/>
                <a:gd name="T11" fmla="*/ 662 h 1148"/>
                <a:gd name="T12" fmla="*/ 24 w 240"/>
                <a:gd name="T13" fmla="*/ 314 h 1148"/>
                <a:gd name="T14" fmla="*/ 30 w 240"/>
                <a:gd name="T15" fmla="*/ 317 h 1148"/>
                <a:gd name="T16" fmla="*/ 35 w 240"/>
                <a:gd name="T17" fmla="*/ 105 h 1148"/>
                <a:gd name="T18" fmla="*/ 38 w 240"/>
                <a:gd name="T19" fmla="*/ 67 h 1148"/>
                <a:gd name="T20" fmla="*/ 41 w 240"/>
                <a:gd name="T21" fmla="*/ 16 h 1148"/>
                <a:gd name="T22" fmla="*/ 43 w 240"/>
                <a:gd name="T23" fmla="*/ 27 h 1148"/>
                <a:gd name="T24" fmla="*/ 46 w 240"/>
                <a:gd name="T25" fmla="*/ 37 h 1148"/>
                <a:gd name="T26" fmla="*/ 48 w 240"/>
                <a:gd name="T27" fmla="*/ 423 h 1148"/>
                <a:gd name="T28" fmla="*/ 54 w 240"/>
                <a:gd name="T29" fmla="*/ 317 h 1148"/>
                <a:gd name="T30" fmla="*/ 57 w 240"/>
                <a:gd name="T31" fmla="*/ 311 h 1148"/>
                <a:gd name="T32" fmla="*/ 60 w 240"/>
                <a:gd name="T33" fmla="*/ 322 h 1148"/>
                <a:gd name="T34" fmla="*/ 62 w 240"/>
                <a:gd name="T35" fmla="*/ 110 h 1148"/>
                <a:gd name="T36" fmla="*/ 67 w 240"/>
                <a:gd name="T37" fmla="*/ 40 h 1148"/>
                <a:gd name="T38" fmla="*/ 70 w 240"/>
                <a:gd name="T39" fmla="*/ 32 h 1148"/>
                <a:gd name="T40" fmla="*/ 73 w 240"/>
                <a:gd name="T41" fmla="*/ 43 h 1148"/>
                <a:gd name="T42" fmla="*/ 76 w 240"/>
                <a:gd name="T43" fmla="*/ 32 h 1148"/>
                <a:gd name="T44" fmla="*/ 81 w 240"/>
                <a:gd name="T45" fmla="*/ 367 h 1148"/>
                <a:gd name="T46" fmla="*/ 83 w 240"/>
                <a:gd name="T47" fmla="*/ 319 h 1148"/>
                <a:gd name="T48" fmla="*/ 89 w 240"/>
                <a:gd name="T49" fmla="*/ 319 h 1148"/>
                <a:gd name="T50" fmla="*/ 92 w 240"/>
                <a:gd name="T51" fmla="*/ 115 h 1148"/>
                <a:gd name="T52" fmla="*/ 97 w 240"/>
                <a:gd name="T53" fmla="*/ 45 h 1148"/>
                <a:gd name="T54" fmla="*/ 100 w 240"/>
                <a:gd name="T55" fmla="*/ 40 h 1148"/>
                <a:gd name="T56" fmla="*/ 102 w 240"/>
                <a:gd name="T57" fmla="*/ 14 h 1148"/>
                <a:gd name="T58" fmla="*/ 105 w 240"/>
                <a:gd name="T59" fmla="*/ 19 h 1148"/>
                <a:gd name="T60" fmla="*/ 108 w 240"/>
                <a:gd name="T61" fmla="*/ 657 h 1148"/>
                <a:gd name="T62" fmla="*/ 113 w 240"/>
                <a:gd name="T63" fmla="*/ 314 h 1148"/>
                <a:gd name="T64" fmla="*/ 116 w 240"/>
                <a:gd name="T65" fmla="*/ 322 h 1148"/>
                <a:gd name="T66" fmla="*/ 119 w 240"/>
                <a:gd name="T67" fmla="*/ 317 h 1148"/>
                <a:gd name="T68" fmla="*/ 122 w 240"/>
                <a:gd name="T69" fmla="*/ 317 h 1148"/>
                <a:gd name="T70" fmla="*/ 125 w 240"/>
                <a:gd name="T71" fmla="*/ 134 h 1148"/>
                <a:gd name="T72" fmla="*/ 127 w 240"/>
                <a:gd name="T73" fmla="*/ 37 h 1148"/>
                <a:gd name="T74" fmla="*/ 130 w 240"/>
                <a:gd name="T75" fmla="*/ 48 h 1148"/>
                <a:gd name="T76" fmla="*/ 132 w 240"/>
                <a:gd name="T77" fmla="*/ 40 h 1148"/>
                <a:gd name="T78" fmla="*/ 135 w 240"/>
                <a:gd name="T79" fmla="*/ 32 h 1148"/>
                <a:gd name="T80" fmla="*/ 138 w 240"/>
                <a:gd name="T81" fmla="*/ 45 h 1148"/>
                <a:gd name="T82" fmla="*/ 141 w 240"/>
                <a:gd name="T83" fmla="*/ 544 h 11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0"/>
                <a:gd name="T127" fmla="*/ 0 h 1148"/>
                <a:gd name="T128" fmla="*/ 240 w 240"/>
                <a:gd name="T129" fmla="*/ 1148 h 11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0" h="1148">
                  <a:moveTo>
                    <a:pt x="0" y="536"/>
                  </a:moveTo>
                  <a:lnTo>
                    <a:pt x="4" y="531"/>
                  </a:lnTo>
                  <a:lnTo>
                    <a:pt x="4" y="268"/>
                  </a:lnTo>
                  <a:lnTo>
                    <a:pt x="9" y="259"/>
                  </a:lnTo>
                  <a:lnTo>
                    <a:pt x="9" y="113"/>
                  </a:lnTo>
                  <a:lnTo>
                    <a:pt x="13" y="50"/>
                  </a:lnTo>
                  <a:lnTo>
                    <a:pt x="13" y="95"/>
                  </a:lnTo>
                  <a:lnTo>
                    <a:pt x="18" y="73"/>
                  </a:lnTo>
                  <a:lnTo>
                    <a:pt x="18" y="45"/>
                  </a:lnTo>
                  <a:lnTo>
                    <a:pt x="18" y="59"/>
                  </a:lnTo>
                  <a:lnTo>
                    <a:pt x="22" y="41"/>
                  </a:lnTo>
                  <a:lnTo>
                    <a:pt x="22" y="50"/>
                  </a:lnTo>
                  <a:lnTo>
                    <a:pt x="22" y="45"/>
                  </a:lnTo>
                  <a:lnTo>
                    <a:pt x="27" y="50"/>
                  </a:lnTo>
                  <a:lnTo>
                    <a:pt x="27" y="82"/>
                  </a:lnTo>
                  <a:lnTo>
                    <a:pt x="32" y="23"/>
                  </a:lnTo>
                  <a:lnTo>
                    <a:pt x="32" y="386"/>
                  </a:lnTo>
                  <a:lnTo>
                    <a:pt x="36" y="1121"/>
                  </a:lnTo>
                  <a:lnTo>
                    <a:pt x="36" y="554"/>
                  </a:lnTo>
                  <a:lnTo>
                    <a:pt x="41" y="554"/>
                  </a:lnTo>
                  <a:lnTo>
                    <a:pt x="41" y="531"/>
                  </a:lnTo>
                  <a:lnTo>
                    <a:pt x="50" y="540"/>
                  </a:lnTo>
                  <a:lnTo>
                    <a:pt x="45" y="540"/>
                  </a:lnTo>
                  <a:lnTo>
                    <a:pt x="50" y="536"/>
                  </a:lnTo>
                  <a:lnTo>
                    <a:pt x="54" y="558"/>
                  </a:lnTo>
                  <a:lnTo>
                    <a:pt x="54" y="263"/>
                  </a:lnTo>
                  <a:lnTo>
                    <a:pt x="59" y="177"/>
                  </a:lnTo>
                  <a:lnTo>
                    <a:pt x="59" y="91"/>
                  </a:lnTo>
                  <a:lnTo>
                    <a:pt x="59" y="118"/>
                  </a:lnTo>
                  <a:lnTo>
                    <a:pt x="63" y="113"/>
                  </a:lnTo>
                  <a:lnTo>
                    <a:pt x="63" y="77"/>
                  </a:lnTo>
                  <a:lnTo>
                    <a:pt x="63" y="122"/>
                  </a:lnTo>
                  <a:lnTo>
                    <a:pt x="68" y="27"/>
                  </a:lnTo>
                  <a:lnTo>
                    <a:pt x="68" y="4"/>
                  </a:lnTo>
                  <a:lnTo>
                    <a:pt x="72" y="0"/>
                  </a:lnTo>
                  <a:lnTo>
                    <a:pt x="72" y="45"/>
                  </a:lnTo>
                  <a:lnTo>
                    <a:pt x="72" y="23"/>
                  </a:lnTo>
                  <a:lnTo>
                    <a:pt x="77" y="41"/>
                  </a:lnTo>
                  <a:lnTo>
                    <a:pt x="77" y="63"/>
                  </a:lnTo>
                  <a:lnTo>
                    <a:pt x="81" y="150"/>
                  </a:lnTo>
                  <a:lnTo>
                    <a:pt x="81" y="1148"/>
                  </a:lnTo>
                  <a:lnTo>
                    <a:pt x="81" y="717"/>
                  </a:lnTo>
                  <a:lnTo>
                    <a:pt x="86" y="576"/>
                  </a:lnTo>
                  <a:lnTo>
                    <a:pt x="86" y="540"/>
                  </a:lnTo>
                  <a:lnTo>
                    <a:pt x="91" y="536"/>
                  </a:lnTo>
                  <a:lnTo>
                    <a:pt x="91" y="545"/>
                  </a:lnTo>
                  <a:lnTo>
                    <a:pt x="91" y="540"/>
                  </a:lnTo>
                  <a:lnTo>
                    <a:pt x="95" y="526"/>
                  </a:lnTo>
                  <a:lnTo>
                    <a:pt x="95" y="540"/>
                  </a:lnTo>
                  <a:lnTo>
                    <a:pt x="100" y="536"/>
                  </a:lnTo>
                  <a:lnTo>
                    <a:pt x="100" y="545"/>
                  </a:lnTo>
                  <a:lnTo>
                    <a:pt x="100" y="486"/>
                  </a:lnTo>
                  <a:lnTo>
                    <a:pt x="104" y="295"/>
                  </a:lnTo>
                  <a:lnTo>
                    <a:pt x="104" y="186"/>
                  </a:lnTo>
                  <a:lnTo>
                    <a:pt x="109" y="168"/>
                  </a:lnTo>
                  <a:lnTo>
                    <a:pt x="109" y="32"/>
                  </a:lnTo>
                  <a:lnTo>
                    <a:pt x="113" y="68"/>
                  </a:lnTo>
                  <a:lnTo>
                    <a:pt x="113" y="32"/>
                  </a:lnTo>
                  <a:lnTo>
                    <a:pt x="113" y="77"/>
                  </a:lnTo>
                  <a:lnTo>
                    <a:pt x="118" y="54"/>
                  </a:lnTo>
                  <a:lnTo>
                    <a:pt x="118" y="32"/>
                  </a:lnTo>
                  <a:lnTo>
                    <a:pt x="122" y="41"/>
                  </a:lnTo>
                  <a:lnTo>
                    <a:pt x="122" y="73"/>
                  </a:lnTo>
                  <a:lnTo>
                    <a:pt x="127" y="59"/>
                  </a:lnTo>
                  <a:lnTo>
                    <a:pt x="127" y="50"/>
                  </a:lnTo>
                  <a:lnTo>
                    <a:pt x="127" y="54"/>
                  </a:lnTo>
                  <a:lnTo>
                    <a:pt x="131" y="9"/>
                  </a:lnTo>
                  <a:lnTo>
                    <a:pt x="131" y="917"/>
                  </a:lnTo>
                  <a:lnTo>
                    <a:pt x="136" y="622"/>
                  </a:lnTo>
                  <a:lnTo>
                    <a:pt x="136" y="558"/>
                  </a:lnTo>
                  <a:lnTo>
                    <a:pt x="140" y="545"/>
                  </a:lnTo>
                  <a:lnTo>
                    <a:pt x="140" y="540"/>
                  </a:lnTo>
                  <a:lnTo>
                    <a:pt x="145" y="545"/>
                  </a:lnTo>
                  <a:lnTo>
                    <a:pt x="145" y="536"/>
                  </a:lnTo>
                  <a:lnTo>
                    <a:pt x="150" y="540"/>
                  </a:lnTo>
                  <a:lnTo>
                    <a:pt x="150" y="531"/>
                  </a:lnTo>
                  <a:lnTo>
                    <a:pt x="154" y="386"/>
                  </a:lnTo>
                  <a:lnTo>
                    <a:pt x="154" y="195"/>
                  </a:lnTo>
                  <a:lnTo>
                    <a:pt x="159" y="118"/>
                  </a:lnTo>
                  <a:lnTo>
                    <a:pt x="159" y="127"/>
                  </a:lnTo>
                  <a:lnTo>
                    <a:pt x="163" y="77"/>
                  </a:lnTo>
                  <a:lnTo>
                    <a:pt x="163" y="82"/>
                  </a:lnTo>
                  <a:lnTo>
                    <a:pt x="163" y="45"/>
                  </a:lnTo>
                  <a:lnTo>
                    <a:pt x="168" y="68"/>
                  </a:lnTo>
                  <a:lnTo>
                    <a:pt x="168" y="50"/>
                  </a:lnTo>
                  <a:lnTo>
                    <a:pt x="172" y="63"/>
                  </a:lnTo>
                  <a:lnTo>
                    <a:pt x="172" y="23"/>
                  </a:lnTo>
                  <a:lnTo>
                    <a:pt x="172" y="54"/>
                  </a:lnTo>
                  <a:lnTo>
                    <a:pt x="177" y="50"/>
                  </a:lnTo>
                  <a:lnTo>
                    <a:pt x="177" y="32"/>
                  </a:lnTo>
                  <a:lnTo>
                    <a:pt x="177" y="50"/>
                  </a:lnTo>
                  <a:lnTo>
                    <a:pt x="181" y="18"/>
                  </a:lnTo>
                  <a:lnTo>
                    <a:pt x="181" y="1112"/>
                  </a:lnTo>
                  <a:lnTo>
                    <a:pt x="186" y="708"/>
                  </a:lnTo>
                  <a:lnTo>
                    <a:pt x="186" y="558"/>
                  </a:lnTo>
                  <a:lnTo>
                    <a:pt x="190" y="531"/>
                  </a:lnTo>
                  <a:lnTo>
                    <a:pt x="190" y="526"/>
                  </a:lnTo>
                  <a:lnTo>
                    <a:pt x="190" y="536"/>
                  </a:lnTo>
                  <a:lnTo>
                    <a:pt x="195" y="545"/>
                  </a:lnTo>
                  <a:lnTo>
                    <a:pt x="195" y="531"/>
                  </a:lnTo>
                  <a:lnTo>
                    <a:pt x="195" y="536"/>
                  </a:lnTo>
                  <a:lnTo>
                    <a:pt x="199" y="536"/>
                  </a:lnTo>
                  <a:lnTo>
                    <a:pt x="199" y="526"/>
                  </a:lnTo>
                  <a:lnTo>
                    <a:pt x="199" y="540"/>
                  </a:lnTo>
                  <a:lnTo>
                    <a:pt x="204" y="536"/>
                  </a:lnTo>
                  <a:lnTo>
                    <a:pt x="204" y="268"/>
                  </a:lnTo>
                  <a:lnTo>
                    <a:pt x="209" y="218"/>
                  </a:lnTo>
                  <a:lnTo>
                    <a:pt x="209" y="227"/>
                  </a:lnTo>
                  <a:lnTo>
                    <a:pt x="209" y="154"/>
                  </a:lnTo>
                  <a:lnTo>
                    <a:pt x="213" y="68"/>
                  </a:lnTo>
                  <a:lnTo>
                    <a:pt x="213" y="63"/>
                  </a:lnTo>
                  <a:lnTo>
                    <a:pt x="213" y="73"/>
                  </a:lnTo>
                  <a:lnTo>
                    <a:pt x="218" y="54"/>
                  </a:lnTo>
                  <a:lnTo>
                    <a:pt x="218" y="82"/>
                  </a:lnTo>
                  <a:lnTo>
                    <a:pt x="218" y="41"/>
                  </a:lnTo>
                  <a:lnTo>
                    <a:pt x="222" y="45"/>
                  </a:lnTo>
                  <a:lnTo>
                    <a:pt x="222" y="68"/>
                  </a:lnTo>
                  <a:lnTo>
                    <a:pt x="222" y="36"/>
                  </a:lnTo>
                  <a:lnTo>
                    <a:pt x="227" y="59"/>
                  </a:lnTo>
                  <a:lnTo>
                    <a:pt x="227" y="54"/>
                  </a:lnTo>
                  <a:lnTo>
                    <a:pt x="227" y="73"/>
                  </a:lnTo>
                  <a:lnTo>
                    <a:pt x="231" y="45"/>
                  </a:lnTo>
                  <a:lnTo>
                    <a:pt x="231" y="77"/>
                  </a:lnTo>
                  <a:lnTo>
                    <a:pt x="231" y="63"/>
                  </a:lnTo>
                  <a:lnTo>
                    <a:pt x="236" y="68"/>
                  </a:lnTo>
                  <a:lnTo>
                    <a:pt x="236" y="921"/>
                  </a:lnTo>
                  <a:lnTo>
                    <a:pt x="240" y="626"/>
                  </a:lnTo>
                  <a:lnTo>
                    <a:pt x="240" y="549"/>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5" name="Freeform 97"/>
            <p:cNvSpPr>
              <a:spLocks noChangeAspect="1"/>
            </p:cNvSpPr>
            <p:nvPr/>
          </p:nvSpPr>
          <p:spPr bwMode="auto">
            <a:xfrm>
              <a:off x="1697590" y="1677250"/>
              <a:ext cx="73261" cy="531596"/>
            </a:xfrm>
            <a:custGeom>
              <a:avLst/>
              <a:gdLst>
                <a:gd name="T0" fmla="*/ 3 w 241"/>
                <a:gd name="T1" fmla="*/ 311 h 1190"/>
                <a:gd name="T2" fmla="*/ 5 w 241"/>
                <a:gd name="T3" fmla="*/ 314 h 1190"/>
                <a:gd name="T4" fmla="*/ 11 w 241"/>
                <a:gd name="T5" fmla="*/ 161 h 1190"/>
                <a:gd name="T6" fmla="*/ 14 w 241"/>
                <a:gd name="T7" fmla="*/ 14 h 1190"/>
                <a:gd name="T8" fmla="*/ 19 w 241"/>
                <a:gd name="T9" fmla="*/ 41 h 1190"/>
                <a:gd name="T10" fmla="*/ 22 w 241"/>
                <a:gd name="T11" fmla="*/ 46 h 1190"/>
                <a:gd name="T12" fmla="*/ 28 w 241"/>
                <a:gd name="T13" fmla="*/ 635 h 1190"/>
                <a:gd name="T14" fmla="*/ 30 w 241"/>
                <a:gd name="T15" fmla="*/ 314 h 1190"/>
                <a:gd name="T16" fmla="*/ 33 w 241"/>
                <a:gd name="T17" fmla="*/ 324 h 1190"/>
                <a:gd name="T18" fmla="*/ 35 w 241"/>
                <a:gd name="T19" fmla="*/ 319 h 1190"/>
                <a:gd name="T20" fmla="*/ 41 w 241"/>
                <a:gd name="T21" fmla="*/ 161 h 1190"/>
                <a:gd name="T22" fmla="*/ 44 w 241"/>
                <a:gd name="T23" fmla="*/ 76 h 1190"/>
                <a:gd name="T24" fmla="*/ 47 w 241"/>
                <a:gd name="T25" fmla="*/ 41 h 1190"/>
                <a:gd name="T26" fmla="*/ 49 w 241"/>
                <a:gd name="T27" fmla="*/ 19 h 1190"/>
                <a:gd name="T28" fmla="*/ 52 w 241"/>
                <a:gd name="T29" fmla="*/ 24 h 1190"/>
                <a:gd name="T30" fmla="*/ 55 w 241"/>
                <a:gd name="T31" fmla="*/ 11 h 1190"/>
                <a:gd name="T32" fmla="*/ 60 w 241"/>
                <a:gd name="T33" fmla="*/ 530 h 1190"/>
                <a:gd name="T34" fmla="*/ 66 w 241"/>
                <a:gd name="T35" fmla="*/ 324 h 1190"/>
                <a:gd name="T36" fmla="*/ 69 w 241"/>
                <a:gd name="T37" fmla="*/ 316 h 1190"/>
                <a:gd name="T38" fmla="*/ 74 w 241"/>
                <a:gd name="T39" fmla="*/ 110 h 1190"/>
                <a:gd name="T40" fmla="*/ 76 w 241"/>
                <a:gd name="T41" fmla="*/ 54 h 1190"/>
                <a:gd name="T42" fmla="*/ 79 w 241"/>
                <a:gd name="T43" fmla="*/ 11 h 1190"/>
                <a:gd name="T44" fmla="*/ 82 w 241"/>
                <a:gd name="T45" fmla="*/ 19 h 1190"/>
                <a:gd name="T46" fmla="*/ 88 w 241"/>
                <a:gd name="T47" fmla="*/ 81 h 1190"/>
                <a:gd name="T48" fmla="*/ 90 w 241"/>
                <a:gd name="T49" fmla="*/ 354 h 1190"/>
                <a:gd name="T50" fmla="*/ 93 w 241"/>
                <a:gd name="T51" fmla="*/ 330 h 1190"/>
                <a:gd name="T52" fmla="*/ 96 w 241"/>
                <a:gd name="T53" fmla="*/ 314 h 1190"/>
                <a:gd name="T54" fmla="*/ 99 w 241"/>
                <a:gd name="T55" fmla="*/ 217 h 1190"/>
                <a:gd name="T56" fmla="*/ 104 w 241"/>
                <a:gd name="T57" fmla="*/ 78 h 1190"/>
                <a:gd name="T58" fmla="*/ 106 w 241"/>
                <a:gd name="T59" fmla="*/ 51 h 1190"/>
                <a:gd name="T60" fmla="*/ 110 w 241"/>
                <a:gd name="T61" fmla="*/ 41 h 1190"/>
                <a:gd name="T62" fmla="*/ 112 w 241"/>
                <a:gd name="T63" fmla="*/ 22 h 1190"/>
                <a:gd name="T64" fmla="*/ 115 w 241"/>
                <a:gd name="T65" fmla="*/ 17 h 1190"/>
                <a:gd name="T66" fmla="*/ 118 w 241"/>
                <a:gd name="T67" fmla="*/ 608 h 1190"/>
                <a:gd name="T68" fmla="*/ 120 w 241"/>
                <a:gd name="T69" fmla="*/ 316 h 1190"/>
                <a:gd name="T70" fmla="*/ 123 w 241"/>
                <a:gd name="T71" fmla="*/ 319 h 1190"/>
                <a:gd name="T72" fmla="*/ 126 w 241"/>
                <a:gd name="T73" fmla="*/ 316 h 1190"/>
                <a:gd name="T74" fmla="*/ 129 w 241"/>
                <a:gd name="T75" fmla="*/ 231 h 1190"/>
                <a:gd name="T76" fmla="*/ 134 w 241"/>
                <a:gd name="T77" fmla="*/ 41 h 1190"/>
                <a:gd name="T78" fmla="*/ 137 w 241"/>
                <a:gd name="T79" fmla="*/ 54 h 1190"/>
                <a:gd name="T80" fmla="*/ 140 w 241"/>
                <a:gd name="T81" fmla="*/ 27 h 1190"/>
                <a:gd name="T82" fmla="*/ 142 w 241"/>
                <a:gd name="T83" fmla="*/ 35 h 11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1"/>
                <a:gd name="T127" fmla="*/ 0 h 1190"/>
                <a:gd name="T128" fmla="*/ 241 w 241"/>
                <a:gd name="T129" fmla="*/ 1190 h 11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1" h="1190">
                  <a:moveTo>
                    <a:pt x="0" y="545"/>
                  </a:moveTo>
                  <a:lnTo>
                    <a:pt x="5" y="541"/>
                  </a:lnTo>
                  <a:lnTo>
                    <a:pt x="5" y="527"/>
                  </a:lnTo>
                  <a:lnTo>
                    <a:pt x="9" y="536"/>
                  </a:lnTo>
                  <a:lnTo>
                    <a:pt x="9" y="522"/>
                  </a:lnTo>
                  <a:lnTo>
                    <a:pt x="9" y="532"/>
                  </a:lnTo>
                  <a:lnTo>
                    <a:pt x="14" y="532"/>
                  </a:lnTo>
                  <a:lnTo>
                    <a:pt x="14" y="463"/>
                  </a:lnTo>
                  <a:lnTo>
                    <a:pt x="18" y="273"/>
                  </a:lnTo>
                  <a:lnTo>
                    <a:pt x="18" y="128"/>
                  </a:lnTo>
                  <a:lnTo>
                    <a:pt x="23" y="87"/>
                  </a:lnTo>
                  <a:lnTo>
                    <a:pt x="23" y="23"/>
                  </a:lnTo>
                  <a:lnTo>
                    <a:pt x="28" y="114"/>
                  </a:lnTo>
                  <a:lnTo>
                    <a:pt x="28" y="59"/>
                  </a:lnTo>
                  <a:lnTo>
                    <a:pt x="32" y="69"/>
                  </a:lnTo>
                  <a:lnTo>
                    <a:pt x="32" y="55"/>
                  </a:lnTo>
                  <a:lnTo>
                    <a:pt x="37" y="69"/>
                  </a:lnTo>
                  <a:lnTo>
                    <a:pt x="37" y="78"/>
                  </a:lnTo>
                  <a:lnTo>
                    <a:pt x="41" y="19"/>
                  </a:lnTo>
                  <a:lnTo>
                    <a:pt x="41" y="382"/>
                  </a:lnTo>
                  <a:lnTo>
                    <a:pt x="46" y="1076"/>
                  </a:lnTo>
                  <a:lnTo>
                    <a:pt x="46" y="550"/>
                  </a:lnTo>
                  <a:lnTo>
                    <a:pt x="50" y="586"/>
                  </a:lnTo>
                  <a:lnTo>
                    <a:pt x="50" y="532"/>
                  </a:lnTo>
                  <a:lnTo>
                    <a:pt x="50" y="536"/>
                  </a:lnTo>
                  <a:lnTo>
                    <a:pt x="55" y="536"/>
                  </a:lnTo>
                  <a:lnTo>
                    <a:pt x="55" y="550"/>
                  </a:lnTo>
                  <a:lnTo>
                    <a:pt x="55" y="541"/>
                  </a:lnTo>
                  <a:lnTo>
                    <a:pt x="59" y="536"/>
                  </a:lnTo>
                  <a:lnTo>
                    <a:pt x="59" y="541"/>
                  </a:lnTo>
                  <a:lnTo>
                    <a:pt x="64" y="532"/>
                  </a:lnTo>
                  <a:lnTo>
                    <a:pt x="64" y="404"/>
                  </a:lnTo>
                  <a:lnTo>
                    <a:pt x="68" y="273"/>
                  </a:lnTo>
                  <a:lnTo>
                    <a:pt x="68" y="137"/>
                  </a:lnTo>
                  <a:lnTo>
                    <a:pt x="73" y="78"/>
                  </a:lnTo>
                  <a:lnTo>
                    <a:pt x="73" y="128"/>
                  </a:lnTo>
                  <a:lnTo>
                    <a:pt x="73" y="82"/>
                  </a:lnTo>
                  <a:lnTo>
                    <a:pt x="78" y="82"/>
                  </a:lnTo>
                  <a:lnTo>
                    <a:pt x="78" y="69"/>
                  </a:lnTo>
                  <a:lnTo>
                    <a:pt x="78" y="78"/>
                  </a:lnTo>
                  <a:lnTo>
                    <a:pt x="82" y="59"/>
                  </a:lnTo>
                  <a:lnTo>
                    <a:pt x="82" y="32"/>
                  </a:lnTo>
                  <a:lnTo>
                    <a:pt x="87" y="37"/>
                  </a:lnTo>
                  <a:lnTo>
                    <a:pt x="87" y="19"/>
                  </a:lnTo>
                  <a:lnTo>
                    <a:pt x="87" y="41"/>
                  </a:lnTo>
                  <a:lnTo>
                    <a:pt x="91" y="0"/>
                  </a:lnTo>
                  <a:lnTo>
                    <a:pt x="91" y="78"/>
                  </a:lnTo>
                  <a:lnTo>
                    <a:pt x="91" y="19"/>
                  </a:lnTo>
                  <a:lnTo>
                    <a:pt x="96" y="0"/>
                  </a:lnTo>
                  <a:lnTo>
                    <a:pt x="96" y="867"/>
                  </a:lnTo>
                  <a:lnTo>
                    <a:pt x="100" y="899"/>
                  </a:lnTo>
                  <a:lnTo>
                    <a:pt x="100" y="550"/>
                  </a:lnTo>
                  <a:lnTo>
                    <a:pt x="105" y="536"/>
                  </a:lnTo>
                  <a:lnTo>
                    <a:pt x="109" y="550"/>
                  </a:lnTo>
                  <a:lnTo>
                    <a:pt x="109" y="522"/>
                  </a:lnTo>
                  <a:lnTo>
                    <a:pt x="114" y="545"/>
                  </a:lnTo>
                  <a:lnTo>
                    <a:pt x="114" y="536"/>
                  </a:lnTo>
                  <a:lnTo>
                    <a:pt x="118" y="355"/>
                  </a:lnTo>
                  <a:lnTo>
                    <a:pt x="118" y="209"/>
                  </a:lnTo>
                  <a:lnTo>
                    <a:pt x="123" y="187"/>
                  </a:lnTo>
                  <a:lnTo>
                    <a:pt x="123" y="91"/>
                  </a:lnTo>
                  <a:lnTo>
                    <a:pt x="127" y="82"/>
                  </a:lnTo>
                  <a:lnTo>
                    <a:pt x="127" y="91"/>
                  </a:lnTo>
                  <a:lnTo>
                    <a:pt x="127" y="59"/>
                  </a:lnTo>
                  <a:lnTo>
                    <a:pt x="132" y="64"/>
                  </a:lnTo>
                  <a:lnTo>
                    <a:pt x="132" y="19"/>
                  </a:lnTo>
                  <a:lnTo>
                    <a:pt x="132" y="59"/>
                  </a:lnTo>
                  <a:lnTo>
                    <a:pt x="137" y="55"/>
                  </a:lnTo>
                  <a:lnTo>
                    <a:pt x="137" y="32"/>
                  </a:lnTo>
                  <a:lnTo>
                    <a:pt x="141" y="73"/>
                  </a:lnTo>
                  <a:lnTo>
                    <a:pt x="141" y="32"/>
                  </a:lnTo>
                  <a:lnTo>
                    <a:pt x="146" y="137"/>
                  </a:lnTo>
                  <a:lnTo>
                    <a:pt x="146" y="1190"/>
                  </a:lnTo>
                  <a:lnTo>
                    <a:pt x="146" y="736"/>
                  </a:lnTo>
                  <a:lnTo>
                    <a:pt x="150" y="600"/>
                  </a:lnTo>
                  <a:lnTo>
                    <a:pt x="150" y="536"/>
                  </a:lnTo>
                  <a:lnTo>
                    <a:pt x="155" y="536"/>
                  </a:lnTo>
                  <a:lnTo>
                    <a:pt x="155" y="559"/>
                  </a:lnTo>
                  <a:lnTo>
                    <a:pt x="155" y="541"/>
                  </a:lnTo>
                  <a:lnTo>
                    <a:pt x="159" y="536"/>
                  </a:lnTo>
                  <a:lnTo>
                    <a:pt x="159" y="532"/>
                  </a:lnTo>
                  <a:lnTo>
                    <a:pt x="164" y="522"/>
                  </a:lnTo>
                  <a:lnTo>
                    <a:pt x="164" y="536"/>
                  </a:lnTo>
                  <a:lnTo>
                    <a:pt x="164" y="368"/>
                  </a:lnTo>
                  <a:lnTo>
                    <a:pt x="168" y="273"/>
                  </a:lnTo>
                  <a:lnTo>
                    <a:pt x="168" y="191"/>
                  </a:lnTo>
                  <a:lnTo>
                    <a:pt x="173" y="132"/>
                  </a:lnTo>
                  <a:lnTo>
                    <a:pt x="173" y="37"/>
                  </a:lnTo>
                  <a:lnTo>
                    <a:pt x="173" y="123"/>
                  </a:lnTo>
                  <a:lnTo>
                    <a:pt x="177" y="87"/>
                  </a:lnTo>
                  <a:lnTo>
                    <a:pt x="177" y="32"/>
                  </a:lnTo>
                  <a:lnTo>
                    <a:pt x="177" y="50"/>
                  </a:lnTo>
                  <a:lnTo>
                    <a:pt x="182" y="69"/>
                  </a:lnTo>
                  <a:lnTo>
                    <a:pt x="182" y="78"/>
                  </a:lnTo>
                  <a:lnTo>
                    <a:pt x="182" y="55"/>
                  </a:lnTo>
                  <a:lnTo>
                    <a:pt x="186" y="37"/>
                  </a:lnTo>
                  <a:lnTo>
                    <a:pt x="186" y="55"/>
                  </a:lnTo>
                  <a:lnTo>
                    <a:pt x="186" y="37"/>
                  </a:lnTo>
                  <a:lnTo>
                    <a:pt x="191" y="28"/>
                  </a:lnTo>
                  <a:lnTo>
                    <a:pt x="191" y="69"/>
                  </a:lnTo>
                  <a:lnTo>
                    <a:pt x="191" y="50"/>
                  </a:lnTo>
                  <a:lnTo>
                    <a:pt x="196" y="1031"/>
                  </a:lnTo>
                  <a:lnTo>
                    <a:pt x="196" y="581"/>
                  </a:lnTo>
                  <a:lnTo>
                    <a:pt x="200" y="541"/>
                  </a:lnTo>
                  <a:lnTo>
                    <a:pt x="200" y="536"/>
                  </a:lnTo>
                  <a:lnTo>
                    <a:pt x="200" y="545"/>
                  </a:lnTo>
                  <a:lnTo>
                    <a:pt x="205" y="536"/>
                  </a:lnTo>
                  <a:lnTo>
                    <a:pt x="205" y="541"/>
                  </a:lnTo>
                  <a:lnTo>
                    <a:pt x="205" y="522"/>
                  </a:lnTo>
                  <a:lnTo>
                    <a:pt x="209" y="541"/>
                  </a:lnTo>
                  <a:lnTo>
                    <a:pt x="209" y="536"/>
                  </a:lnTo>
                  <a:lnTo>
                    <a:pt x="214" y="532"/>
                  </a:lnTo>
                  <a:lnTo>
                    <a:pt x="214" y="536"/>
                  </a:lnTo>
                  <a:lnTo>
                    <a:pt x="214" y="391"/>
                  </a:lnTo>
                  <a:lnTo>
                    <a:pt x="218" y="255"/>
                  </a:lnTo>
                  <a:lnTo>
                    <a:pt x="218" y="128"/>
                  </a:lnTo>
                  <a:lnTo>
                    <a:pt x="223" y="69"/>
                  </a:lnTo>
                  <a:lnTo>
                    <a:pt x="223" y="32"/>
                  </a:lnTo>
                  <a:lnTo>
                    <a:pt x="223" y="55"/>
                  </a:lnTo>
                  <a:lnTo>
                    <a:pt x="227" y="91"/>
                  </a:lnTo>
                  <a:lnTo>
                    <a:pt x="227" y="14"/>
                  </a:lnTo>
                  <a:lnTo>
                    <a:pt x="227" y="91"/>
                  </a:lnTo>
                  <a:lnTo>
                    <a:pt x="232" y="46"/>
                  </a:lnTo>
                  <a:lnTo>
                    <a:pt x="232" y="50"/>
                  </a:lnTo>
                  <a:lnTo>
                    <a:pt x="232" y="28"/>
                  </a:lnTo>
                  <a:lnTo>
                    <a:pt x="236" y="59"/>
                  </a:lnTo>
                  <a:lnTo>
                    <a:pt x="236" y="41"/>
                  </a:lnTo>
                  <a:lnTo>
                    <a:pt x="241" y="50"/>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6" name="Freeform 98"/>
            <p:cNvSpPr>
              <a:spLocks noChangeAspect="1"/>
            </p:cNvSpPr>
            <p:nvPr/>
          </p:nvSpPr>
          <p:spPr bwMode="auto">
            <a:xfrm>
              <a:off x="1770851" y="1674978"/>
              <a:ext cx="47494" cy="545984"/>
            </a:xfrm>
            <a:custGeom>
              <a:avLst/>
              <a:gdLst>
                <a:gd name="T0" fmla="*/ 0 w 159"/>
                <a:gd name="T1" fmla="*/ 19 h 1221"/>
                <a:gd name="T2" fmla="*/ 2 w 159"/>
                <a:gd name="T3" fmla="*/ 27 h 1221"/>
                <a:gd name="T4" fmla="*/ 5 w 159"/>
                <a:gd name="T5" fmla="*/ 667 h 1221"/>
                <a:gd name="T6" fmla="*/ 8 w 159"/>
                <a:gd name="T7" fmla="*/ 332 h 1221"/>
                <a:gd name="T8" fmla="*/ 8 w 159"/>
                <a:gd name="T9" fmla="*/ 327 h 1221"/>
                <a:gd name="T10" fmla="*/ 11 w 159"/>
                <a:gd name="T11" fmla="*/ 319 h 1221"/>
                <a:gd name="T12" fmla="*/ 14 w 159"/>
                <a:gd name="T13" fmla="*/ 322 h 1221"/>
                <a:gd name="T14" fmla="*/ 16 w 159"/>
                <a:gd name="T15" fmla="*/ 308 h 1221"/>
                <a:gd name="T16" fmla="*/ 19 w 159"/>
                <a:gd name="T17" fmla="*/ 102 h 1221"/>
                <a:gd name="T18" fmla="*/ 21 w 159"/>
                <a:gd name="T19" fmla="*/ 94 h 1221"/>
                <a:gd name="T20" fmla="*/ 24 w 159"/>
                <a:gd name="T21" fmla="*/ 61 h 1221"/>
                <a:gd name="T22" fmla="*/ 24 w 159"/>
                <a:gd name="T23" fmla="*/ 43 h 1221"/>
                <a:gd name="T24" fmla="*/ 27 w 159"/>
                <a:gd name="T25" fmla="*/ 14 h 1221"/>
                <a:gd name="T26" fmla="*/ 30 w 159"/>
                <a:gd name="T27" fmla="*/ 37 h 1221"/>
                <a:gd name="T28" fmla="*/ 32 w 159"/>
                <a:gd name="T29" fmla="*/ 35 h 1221"/>
                <a:gd name="T30" fmla="*/ 35 w 159"/>
                <a:gd name="T31" fmla="*/ 5 h 1221"/>
                <a:gd name="T32" fmla="*/ 37 w 159"/>
                <a:gd name="T33" fmla="*/ 713 h 1221"/>
                <a:gd name="T34" fmla="*/ 40 w 159"/>
                <a:gd name="T35" fmla="*/ 324 h 1221"/>
                <a:gd name="T36" fmla="*/ 40 w 159"/>
                <a:gd name="T37" fmla="*/ 324 h 1221"/>
                <a:gd name="T38" fmla="*/ 46 w 159"/>
                <a:gd name="T39" fmla="*/ 314 h 1221"/>
                <a:gd name="T40" fmla="*/ 46 w 159"/>
                <a:gd name="T41" fmla="*/ 311 h 1221"/>
                <a:gd name="T42" fmla="*/ 48 w 159"/>
                <a:gd name="T43" fmla="*/ 161 h 1221"/>
                <a:gd name="T44" fmla="*/ 51 w 159"/>
                <a:gd name="T45" fmla="*/ 86 h 1221"/>
                <a:gd name="T46" fmla="*/ 54 w 159"/>
                <a:gd name="T47" fmla="*/ 56 h 1221"/>
                <a:gd name="T48" fmla="*/ 56 w 159"/>
                <a:gd name="T49" fmla="*/ 40 h 1221"/>
                <a:gd name="T50" fmla="*/ 59 w 159"/>
                <a:gd name="T51" fmla="*/ 27 h 1221"/>
                <a:gd name="T52" fmla="*/ 59 w 159"/>
                <a:gd name="T53" fmla="*/ 8 h 1221"/>
                <a:gd name="T54" fmla="*/ 61 w 159"/>
                <a:gd name="T55" fmla="*/ 19 h 1221"/>
                <a:gd name="T56" fmla="*/ 64 w 159"/>
                <a:gd name="T57" fmla="*/ 16 h 1221"/>
                <a:gd name="T58" fmla="*/ 64 w 159"/>
                <a:gd name="T59" fmla="*/ 19 h 1221"/>
                <a:gd name="T60" fmla="*/ 67 w 159"/>
                <a:gd name="T61" fmla="*/ 354 h 1221"/>
                <a:gd name="T62" fmla="*/ 70 w 159"/>
                <a:gd name="T63" fmla="*/ 314 h 1221"/>
                <a:gd name="T64" fmla="*/ 72 w 159"/>
                <a:gd name="T65" fmla="*/ 322 h 1221"/>
                <a:gd name="T66" fmla="*/ 75 w 159"/>
                <a:gd name="T67" fmla="*/ 319 h 1221"/>
                <a:gd name="T68" fmla="*/ 78 w 159"/>
                <a:gd name="T69" fmla="*/ 319 h 1221"/>
                <a:gd name="T70" fmla="*/ 80 w 159"/>
                <a:gd name="T71" fmla="*/ 129 h 1221"/>
                <a:gd name="T72" fmla="*/ 80 w 159"/>
                <a:gd name="T73" fmla="*/ 96 h 1221"/>
                <a:gd name="T74" fmla="*/ 83 w 159"/>
                <a:gd name="T75" fmla="*/ 32 h 1221"/>
                <a:gd name="T76" fmla="*/ 86 w 159"/>
                <a:gd name="T77" fmla="*/ 43 h 1221"/>
                <a:gd name="T78" fmla="*/ 89 w 159"/>
                <a:gd name="T79" fmla="*/ 40 h 1221"/>
                <a:gd name="T80" fmla="*/ 89 w 159"/>
                <a:gd name="T81" fmla="*/ 24 h 1221"/>
                <a:gd name="T82" fmla="*/ 91 w 159"/>
                <a:gd name="T83" fmla="*/ 0 h 1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9"/>
                <a:gd name="T127" fmla="*/ 0 h 1221"/>
                <a:gd name="T128" fmla="*/ 159 w 159"/>
                <a:gd name="T129" fmla="*/ 1221 h 12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9" h="1221">
                  <a:moveTo>
                    <a:pt x="0" y="54"/>
                  </a:moveTo>
                  <a:lnTo>
                    <a:pt x="0" y="32"/>
                  </a:lnTo>
                  <a:lnTo>
                    <a:pt x="0" y="45"/>
                  </a:lnTo>
                  <a:lnTo>
                    <a:pt x="4" y="45"/>
                  </a:lnTo>
                  <a:lnTo>
                    <a:pt x="4" y="54"/>
                  </a:lnTo>
                  <a:lnTo>
                    <a:pt x="9" y="1130"/>
                  </a:lnTo>
                  <a:lnTo>
                    <a:pt x="9" y="549"/>
                  </a:lnTo>
                  <a:lnTo>
                    <a:pt x="14" y="563"/>
                  </a:lnTo>
                  <a:lnTo>
                    <a:pt x="14" y="549"/>
                  </a:lnTo>
                  <a:lnTo>
                    <a:pt x="14" y="554"/>
                  </a:lnTo>
                  <a:lnTo>
                    <a:pt x="18" y="536"/>
                  </a:lnTo>
                  <a:lnTo>
                    <a:pt x="18" y="540"/>
                  </a:lnTo>
                  <a:lnTo>
                    <a:pt x="23" y="536"/>
                  </a:lnTo>
                  <a:lnTo>
                    <a:pt x="23" y="545"/>
                  </a:lnTo>
                  <a:lnTo>
                    <a:pt x="27" y="545"/>
                  </a:lnTo>
                  <a:lnTo>
                    <a:pt x="27" y="522"/>
                  </a:lnTo>
                  <a:lnTo>
                    <a:pt x="32" y="309"/>
                  </a:lnTo>
                  <a:lnTo>
                    <a:pt x="32" y="172"/>
                  </a:lnTo>
                  <a:lnTo>
                    <a:pt x="36" y="95"/>
                  </a:lnTo>
                  <a:lnTo>
                    <a:pt x="36" y="159"/>
                  </a:lnTo>
                  <a:lnTo>
                    <a:pt x="36" y="122"/>
                  </a:lnTo>
                  <a:lnTo>
                    <a:pt x="41" y="104"/>
                  </a:lnTo>
                  <a:lnTo>
                    <a:pt x="41" y="63"/>
                  </a:lnTo>
                  <a:lnTo>
                    <a:pt x="41" y="73"/>
                  </a:lnTo>
                  <a:lnTo>
                    <a:pt x="45" y="50"/>
                  </a:lnTo>
                  <a:lnTo>
                    <a:pt x="45" y="23"/>
                  </a:lnTo>
                  <a:lnTo>
                    <a:pt x="50" y="23"/>
                  </a:lnTo>
                  <a:lnTo>
                    <a:pt x="50" y="63"/>
                  </a:lnTo>
                  <a:lnTo>
                    <a:pt x="54" y="27"/>
                  </a:lnTo>
                  <a:lnTo>
                    <a:pt x="54" y="59"/>
                  </a:lnTo>
                  <a:lnTo>
                    <a:pt x="54" y="4"/>
                  </a:lnTo>
                  <a:lnTo>
                    <a:pt x="59" y="9"/>
                  </a:lnTo>
                  <a:lnTo>
                    <a:pt x="59" y="109"/>
                  </a:lnTo>
                  <a:lnTo>
                    <a:pt x="63" y="1207"/>
                  </a:lnTo>
                  <a:lnTo>
                    <a:pt x="63" y="576"/>
                  </a:lnTo>
                  <a:lnTo>
                    <a:pt x="68" y="549"/>
                  </a:lnTo>
                  <a:lnTo>
                    <a:pt x="68" y="545"/>
                  </a:lnTo>
                  <a:lnTo>
                    <a:pt x="68" y="549"/>
                  </a:lnTo>
                  <a:lnTo>
                    <a:pt x="73" y="545"/>
                  </a:lnTo>
                  <a:lnTo>
                    <a:pt x="77" y="531"/>
                  </a:lnTo>
                  <a:lnTo>
                    <a:pt x="77" y="545"/>
                  </a:lnTo>
                  <a:lnTo>
                    <a:pt x="77" y="526"/>
                  </a:lnTo>
                  <a:lnTo>
                    <a:pt x="82" y="531"/>
                  </a:lnTo>
                  <a:lnTo>
                    <a:pt x="82" y="272"/>
                  </a:lnTo>
                  <a:lnTo>
                    <a:pt x="86" y="240"/>
                  </a:lnTo>
                  <a:lnTo>
                    <a:pt x="86" y="145"/>
                  </a:lnTo>
                  <a:lnTo>
                    <a:pt x="91" y="82"/>
                  </a:lnTo>
                  <a:lnTo>
                    <a:pt x="91" y="95"/>
                  </a:lnTo>
                  <a:lnTo>
                    <a:pt x="91" y="68"/>
                  </a:lnTo>
                  <a:lnTo>
                    <a:pt x="95" y="68"/>
                  </a:lnTo>
                  <a:lnTo>
                    <a:pt x="95" y="41"/>
                  </a:lnTo>
                  <a:lnTo>
                    <a:pt x="100" y="45"/>
                  </a:lnTo>
                  <a:lnTo>
                    <a:pt x="100" y="68"/>
                  </a:lnTo>
                  <a:lnTo>
                    <a:pt x="100" y="14"/>
                  </a:lnTo>
                  <a:lnTo>
                    <a:pt x="104" y="41"/>
                  </a:lnTo>
                  <a:lnTo>
                    <a:pt x="104" y="32"/>
                  </a:lnTo>
                  <a:lnTo>
                    <a:pt x="104" y="41"/>
                  </a:lnTo>
                  <a:lnTo>
                    <a:pt x="109" y="27"/>
                  </a:lnTo>
                  <a:lnTo>
                    <a:pt x="109" y="9"/>
                  </a:lnTo>
                  <a:lnTo>
                    <a:pt x="109" y="32"/>
                  </a:lnTo>
                  <a:lnTo>
                    <a:pt x="113" y="1221"/>
                  </a:lnTo>
                  <a:lnTo>
                    <a:pt x="113" y="599"/>
                  </a:lnTo>
                  <a:lnTo>
                    <a:pt x="118" y="572"/>
                  </a:lnTo>
                  <a:lnTo>
                    <a:pt x="118" y="531"/>
                  </a:lnTo>
                  <a:lnTo>
                    <a:pt x="118" y="540"/>
                  </a:lnTo>
                  <a:lnTo>
                    <a:pt x="122" y="545"/>
                  </a:lnTo>
                  <a:lnTo>
                    <a:pt x="127" y="526"/>
                  </a:lnTo>
                  <a:lnTo>
                    <a:pt x="127" y="540"/>
                  </a:lnTo>
                  <a:lnTo>
                    <a:pt x="132" y="531"/>
                  </a:lnTo>
                  <a:lnTo>
                    <a:pt x="132" y="540"/>
                  </a:lnTo>
                  <a:lnTo>
                    <a:pt x="132" y="313"/>
                  </a:lnTo>
                  <a:lnTo>
                    <a:pt x="136" y="218"/>
                  </a:lnTo>
                  <a:lnTo>
                    <a:pt x="136" y="245"/>
                  </a:lnTo>
                  <a:lnTo>
                    <a:pt x="136" y="163"/>
                  </a:lnTo>
                  <a:lnTo>
                    <a:pt x="141" y="118"/>
                  </a:lnTo>
                  <a:lnTo>
                    <a:pt x="141" y="54"/>
                  </a:lnTo>
                  <a:lnTo>
                    <a:pt x="145" y="32"/>
                  </a:lnTo>
                  <a:lnTo>
                    <a:pt x="145" y="73"/>
                  </a:lnTo>
                  <a:lnTo>
                    <a:pt x="145" y="18"/>
                  </a:lnTo>
                  <a:lnTo>
                    <a:pt x="150" y="68"/>
                  </a:lnTo>
                  <a:lnTo>
                    <a:pt x="150" y="36"/>
                  </a:lnTo>
                  <a:lnTo>
                    <a:pt x="150" y="41"/>
                  </a:lnTo>
                  <a:lnTo>
                    <a:pt x="154" y="27"/>
                  </a:lnTo>
                  <a:lnTo>
                    <a:pt x="154" y="0"/>
                  </a:lnTo>
                  <a:lnTo>
                    <a:pt x="159" y="0"/>
                  </a:lnTo>
                </a:path>
              </a:pathLst>
            </a:custGeom>
            <a:noFill/>
            <a:ln w="14288">
              <a:solidFill>
                <a:srgbClr val="007F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7" name="Freeform 99"/>
            <p:cNvSpPr>
              <a:spLocks noChangeAspect="1"/>
            </p:cNvSpPr>
            <p:nvPr/>
          </p:nvSpPr>
          <p:spPr bwMode="auto">
            <a:xfrm>
              <a:off x="457200" y="1993784"/>
              <a:ext cx="100040" cy="38620"/>
            </a:xfrm>
            <a:custGeom>
              <a:avLst/>
              <a:gdLst>
                <a:gd name="T0" fmla="*/ 3 w 332"/>
                <a:gd name="T1" fmla="*/ 46 h 86"/>
                <a:gd name="T2" fmla="*/ 8 w 332"/>
                <a:gd name="T3" fmla="*/ 43 h 86"/>
                <a:gd name="T4" fmla="*/ 14 w 332"/>
                <a:gd name="T5" fmla="*/ 37 h 86"/>
                <a:gd name="T6" fmla="*/ 17 w 332"/>
                <a:gd name="T7" fmla="*/ 43 h 86"/>
                <a:gd name="T8" fmla="*/ 19 w 332"/>
                <a:gd name="T9" fmla="*/ 48 h 86"/>
                <a:gd name="T10" fmla="*/ 24 w 332"/>
                <a:gd name="T11" fmla="*/ 48 h 86"/>
                <a:gd name="T12" fmla="*/ 27 w 332"/>
                <a:gd name="T13" fmla="*/ 48 h 86"/>
                <a:gd name="T14" fmla="*/ 30 w 332"/>
                <a:gd name="T15" fmla="*/ 43 h 86"/>
                <a:gd name="T16" fmla="*/ 35 w 332"/>
                <a:gd name="T17" fmla="*/ 48 h 86"/>
                <a:gd name="T18" fmla="*/ 38 w 332"/>
                <a:gd name="T19" fmla="*/ 48 h 86"/>
                <a:gd name="T20" fmla="*/ 41 w 332"/>
                <a:gd name="T21" fmla="*/ 43 h 86"/>
                <a:gd name="T22" fmla="*/ 47 w 332"/>
                <a:gd name="T23" fmla="*/ 43 h 86"/>
                <a:gd name="T24" fmla="*/ 52 w 332"/>
                <a:gd name="T25" fmla="*/ 43 h 86"/>
                <a:gd name="T26" fmla="*/ 54 w 332"/>
                <a:gd name="T27" fmla="*/ 43 h 86"/>
                <a:gd name="T28" fmla="*/ 60 w 332"/>
                <a:gd name="T29" fmla="*/ 43 h 86"/>
                <a:gd name="T30" fmla="*/ 63 w 332"/>
                <a:gd name="T31" fmla="*/ 43 h 86"/>
                <a:gd name="T32" fmla="*/ 65 w 332"/>
                <a:gd name="T33" fmla="*/ 46 h 86"/>
                <a:gd name="T34" fmla="*/ 68 w 332"/>
                <a:gd name="T35" fmla="*/ 43 h 86"/>
                <a:gd name="T36" fmla="*/ 76 w 332"/>
                <a:gd name="T37" fmla="*/ 43 h 86"/>
                <a:gd name="T38" fmla="*/ 79 w 332"/>
                <a:gd name="T39" fmla="*/ 40 h 86"/>
                <a:gd name="T40" fmla="*/ 84 w 332"/>
                <a:gd name="T41" fmla="*/ 40 h 86"/>
                <a:gd name="T42" fmla="*/ 87 w 332"/>
                <a:gd name="T43" fmla="*/ 43 h 86"/>
                <a:gd name="T44" fmla="*/ 92 w 332"/>
                <a:gd name="T45" fmla="*/ 40 h 86"/>
                <a:gd name="T46" fmla="*/ 98 w 332"/>
                <a:gd name="T47" fmla="*/ 48 h 86"/>
                <a:gd name="T48" fmla="*/ 103 w 332"/>
                <a:gd name="T49" fmla="*/ 43 h 86"/>
                <a:gd name="T50" fmla="*/ 109 w 332"/>
                <a:gd name="T51" fmla="*/ 51 h 86"/>
                <a:gd name="T52" fmla="*/ 112 w 332"/>
                <a:gd name="T53" fmla="*/ 43 h 86"/>
                <a:gd name="T54" fmla="*/ 114 w 332"/>
                <a:gd name="T55" fmla="*/ 46 h 86"/>
                <a:gd name="T56" fmla="*/ 119 w 332"/>
                <a:gd name="T57" fmla="*/ 40 h 86"/>
                <a:gd name="T58" fmla="*/ 122 w 332"/>
                <a:gd name="T59" fmla="*/ 43 h 86"/>
                <a:gd name="T60" fmla="*/ 125 w 332"/>
                <a:gd name="T61" fmla="*/ 46 h 86"/>
                <a:gd name="T62" fmla="*/ 133 w 332"/>
                <a:gd name="T63" fmla="*/ 43 h 86"/>
                <a:gd name="T64" fmla="*/ 138 w 332"/>
                <a:gd name="T65" fmla="*/ 48 h 86"/>
                <a:gd name="T66" fmla="*/ 141 w 332"/>
                <a:gd name="T67" fmla="*/ 40 h 86"/>
                <a:gd name="T68" fmla="*/ 147 w 332"/>
                <a:gd name="T69" fmla="*/ 43 h 86"/>
                <a:gd name="T70" fmla="*/ 149 w 332"/>
                <a:gd name="T71" fmla="*/ 43 h 86"/>
                <a:gd name="T72" fmla="*/ 157 w 332"/>
                <a:gd name="T73" fmla="*/ 48 h 86"/>
                <a:gd name="T74" fmla="*/ 160 w 332"/>
                <a:gd name="T75" fmla="*/ 0 h 86"/>
                <a:gd name="T76" fmla="*/ 168 w 332"/>
                <a:gd name="T77" fmla="*/ 0 h 86"/>
                <a:gd name="T78" fmla="*/ 177 w 332"/>
                <a:gd name="T79" fmla="*/ 0 h 86"/>
                <a:gd name="T80" fmla="*/ 184 w 332"/>
                <a:gd name="T81" fmla="*/ 0 h 86"/>
                <a:gd name="T82" fmla="*/ 193 w 332"/>
                <a:gd name="T83" fmla="*/ 0 h 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86"/>
                <a:gd name="T128" fmla="*/ 332 w 332"/>
                <a:gd name="T129" fmla="*/ 86 h 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86">
                  <a:moveTo>
                    <a:pt x="0" y="86"/>
                  </a:moveTo>
                  <a:lnTo>
                    <a:pt x="0" y="72"/>
                  </a:lnTo>
                  <a:lnTo>
                    <a:pt x="5" y="77"/>
                  </a:lnTo>
                  <a:lnTo>
                    <a:pt x="5" y="68"/>
                  </a:lnTo>
                  <a:lnTo>
                    <a:pt x="10" y="77"/>
                  </a:lnTo>
                  <a:lnTo>
                    <a:pt x="14" y="72"/>
                  </a:lnTo>
                  <a:lnTo>
                    <a:pt x="19" y="77"/>
                  </a:lnTo>
                  <a:lnTo>
                    <a:pt x="23" y="77"/>
                  </a:lnTo>
                  <a:lnTo>
                    <a:pt x="23" y="63"/>
                  </a:lnTo>
                  <a:lnTo>
                    <a:pt x="23" y="81"/>
                  </a:lnTo>
                  <a:lnTo>
                    <a:pt x="28" y="77"/>
                  </a:lnTo>
                  <a:lnTo>
                    <a:pt x="28" y="72"/>
                  </a:lnTo>
                  <a:lnTo>
                    <a:pt x="28" y="77"/>
                  </a:lnTo>
                  <a:lnTo>
                    <a:pt x="32" y="72"/>
                  </a:lnTo>
                  <a:lnTo>
                    <a:pt x="32" y="81"/>
                  </a:lnTo>
                  <a:lnTo>
                    <a:pt x="32" y="77"/>
                  </a:lnTo>
                  <a:lnTo>
                    <a:pt x="41" y="77"/>
                  </a:lnTo>
                  <a:lnTo>
                    <a:pt x="41" y="81"/>
                  </a:lnTo>
                  <a:lnTo>
                    <a:pt x="41" y="72"/>
                  </a:lnTo>
                  <a:lnTo>
                    <a:pt x="46" y="77"/>
                  </a:lnTo>
                  <a:lnTo>
                    <a:pt x="46" y="81"/>
                  </a:lnTo>
                  <a:lnTo>
                    <a:pt x="50" y="68"/>
                  </a:lnTo>
                  <a:lnTo>
                    <a:pt x="50" y="77"/>
                  </a:lnTo>
                  <a:lnTo>
                    <a:pt x="50" y="72"/>
                  </a:lnTo>
                  <a:lnTo>
                    <a:pt x="55" y="77"/>
                  </a:lnTo>
                  <a:lnTo>
                    <a:pt x="55" y="72"/>
                  </a:lnTo>
                  <a:lnTo>
                    <a:pt x="59" y="81"/>
                  </a:lnTo>
                  <a:lnTo>
                    <a:pt x="59" y="72"/>
                  </a:lnTo>
                  <a:lnTo>
                    <a:pt x="64" y="72"/>
                  </a:lnTo>
                  <a:lnTo>
                    <a:pt x="64" y="81"/>
                  </a:lnTo>
                  <a:lnTo>
                    <a:pt x="64" y="72"/>
                  </a:lnTo>
                  <a:lnTo>
                    <a:pt x="69" y="77"/>
                  </a:lnTo>
                  <a:lnTo>
                    <a:pt x="69" y="72"/>
                  </a:lnTo>
                  <a:lnTo>
                    <a:pt x="69" y="77"/>
                  </a:lnTo>
                  <a:lnTo>
                    <a:pt x="73" y="77"/>
                  </a:lnTo>
                  <a:lnTo>
                    <a:pt x="78" y="72"/>
                  </a:lnTo>
                  <a:lnTo>
                    <a:pt x="78" y="68"/>
                  </a:lnTo>
                  <a:lnTo>
                    <a:pt x="82" y="77"/>
                  </a:lnTo>
                  <a:lnTo>
                    <a:pt x="87" y="72"/>
                  </a:lnTo>
                  <a:lnTo>
                    <a:pt x="87" y="77"/>
                  </a:lnTo>
                  <a:lnTo>
                    <a:pt x="91" y="81"/>
                  </a:lnTo>
                  <a:lnTo>
                    <a:pt x="91" y="72"/>
                  </a:lnTo>
                  <a:lnTo>
                    <a:pt x="91" y="77"/>
                  </a:lnTo>
                  <a:lnTo>
                    <a:pt x="96" y="77"/>
                  </a:lnTo>
                  <a:lnTo>
                    <a:pt x="100" y="72"/>
                  </a:lnTo>
                  <a:lnTo>
                    <a:pt x="100" y="81"/>
                  </a:lnTo>
                  <a:lnTo>
                    <a:pt x="100" y="77"/>
                  </a:lnTo>
                  <a:lnTo>
                    <a:pt x="105" y="72"/>
                  </a:lnTo>
                  <a:lnTo>
                    <a:pt x="105" y="77"/>
                  </a:lnTo>
                  <a:lnTo>
                    <a:pt x="109" y="72"/>
                  </a:lnTo>
                  <a:lnTo>
                    <a:pt x="109" y="77"/>
                  </a:lnTo>
                  <a:lnTo>
                    <a:pt x="109" y="72"/>
                  </a:lnTo>
                  <a:lnTo>
                    <a:pt x="114" y="77"/>
                  </a:lnTo>
                  <a:lnTo>
                    <a:pt x="114" y="72"/>
                  </a:lnTo>
                  <a:lnTo>
                    <a:pt x="114" y="77"/>
                  </a:lnTo>
                  <a:lnTo>
                    <a:pt x="119" y="72"/>
                  </a:lnTo>
                  <a:lnTo>
                    <a:pt x="128" y="72"/>
                  </a:lnTo>
                  <a:lnTo>
                    <a:pt x="123" y="72"/>
                  </a:lnTo>
                  <a:lnTo>
                    <a:pt x="128" y="72"/>
                  </a:lnTo>
                  <a:lnTo>
                    <a:pt x="132" y="68"/>
                  </a:lnTo>
                  <a:lnTo>
                    <a:pt x="137" y="72"/>
                  </a:lnTo>
                  <a:lnTo>
                    <a:pt x="137" y="77"/>
                  </a:lnTo>
                  <a:lnTo>
                    <a:pt x="141" y="68"/>
                  </a:lnTo>
                  <a:lnTo>
                    <a:pt x="141" y="81"/>
                  </a:lnTo>
                  <a:lnTo>
                    <a:pt x="150" y="72"/>
                  </a:lnTo>
                  <a:lnTo>
                    <a:pt x="146" y="72"/>
                  </a:lnTo>
                  <a:lnTo>
                    <a:pt x="150" y="72"/>
                  </a:lnTo>
                  <a:lnTo>
                    <a:pt x="155" y="77"/>
                  </a:lnTo>
                  <a:lnTo>
                    <a:pt x="155" y="68"/>
                  </a:lnTo>
                  <a:lnTo>
                    <a:pt x="155" y="72"/>
                  </a:lnTo>
                  <a:lnTo>
                    <a:pt x="159" y="77"/>
                  </a:lnTo>
                  <a:lnTo>
                    <a:pt x="164" y="81"/>
                  </a:lnTo>
                  <a:lnTo>
                    <a:pt x="168" y="72"/>
                  </a:lnTo>
                  <a:lnTo>
                    <a:pt x="178" y="72"/>
                  </a:lnTo>
                  <a:lnTo>
                    <a:pt x="173" y="72"/>
                  </a:lnTo>
                  <a:lnTo>
                    <a:pt x="178" y="77"/>
                  </a:lnTo>
                  <a:lnTo>
                    <a:pt x="182" y="68"/>
                  </a:lnTo>
                  <a:lnTo>
                    <a:pt x="182" y="86"/>
                  </a:lnTo>
                  <a:lnTo>
                    <a:pt x="182" y="72"/>
                  </a:lnTo>
                  <a:lnTo>
                    <a:pt x="187" y="68"/>
                  </a:lnTo>
                  <a:lnTo>
                    <a:pt x="187" y="72"/>
                  </a:lnTo>
                  <a:lnTo>
                    <a:pt x="191" y="77"/>
                  </a:lnTo>
                  <a:lnTo>
                    <a:pt x="191" y="72"/>
                  </a:lnTo>
                  <a:lnTo>
                    <a:pt x="191" y="77"/>
                  </a:lnTo>
                  <a:lnTo>
                    <a:pt x="196" y="77"/>
                  </a:lnTo>
                  <a:lnTo>
                    <a:pt x="200" y="72"/>
                  </a:lnTo>
                  <a:lnTo>
                    <a:pt x="200" y="68"/>
                  </a:lnTo>
                  <a:lnTo>
                    <a:pt x="200" y="72"/>
                  </a:lnTo>
                  <a:lnTo>
                    <a:pt x="205" y="77"/>
                  </a:lnTo>
                  <a:lnTo>
                    <a:pt x="205" y="72"/>
                  </a:lnTo>
                  <a:lnTo>
                    <a:pt x="205" y="77"/>
                  </a:lnTo>
                  <a:lnTo>
                    <a:pt x="214" y="77"/>
                  </a:lnTo>
                  <a:lnTo>
                    <a:pt x="209" y="77"/>
                  </a:lnTo>
                  <a:lnTo>
                    <a:pt x="214" y="72"/>
                  </a:lnTo>
                  <a:lnTo>
                    <a:pt x="218" y="77"/>
                  </a:lnTo>
                  <a:lnTo>
                    <a:pt x="223" y="72"/>
                  </a:lnTo>
                  <a:lnTo>
                    <a:pt x="227" y="77"/>
                  </a:lnTo>
                  <a:lnTo>
                    <a:pt x="227" y="72"/>
                  </a:lnTo>
                  <a:lnTo>
                    <a:pt x="232" y="81"/>
                  </a:lnTo>
                  <a:lnTo>
                    <a:pt x="232" y="68"/>
                  </a:lnTo>
                  <a:lnTo>
                    <a:pt x="237" y="77"/>
                  </a:lnTo>
                  <a:lnTo>
                    <a:pt x="237" y="68"/>
                  </a:lnTo>
                  <a:lnTo>
                    <a:pt x="237" y="72"/>
                  </a:lnTo>
                  <a:lnTo>
                    <a:pt x="241" y="77"/>
                  </a:lnTo>
                  <a:lnTo>
                    <a:pt x="246" y="72"/>
                  </a:lnTo>
                  <a:lnTo>
                    <a:pt x="250" y="77"/>
                  </a:lnTo>
                  <a:lnTo>
                    <a:pt x="250" y="68"/>
                  </a:lnTo>
                  <a:lnTo>
                    <a:pt x="250" y="72"/>
                  </a:lnTo>
                  <a:lnTo>
                    <a:pt x="255" y="77"/>
                  </a:lnTo>
                  <a:lnTo>
                    <a:pt x="259" y="77"/>
                  </a:lnTo>
                  <a:lnTo>
                    <a:pt x="264" y="81"/>
                  </a:lnTo>
                  <a:lnTo>
                    <a:pt x="264" y="72"/>
                  </a:lnTo>
                  <a:lnTo>
                    <a:pt x="268" y="72"/>
                  </a:lnTo>
                  <a:lnTo>
                    <a:pt x="268" y="0"/>
                  </a:lnTo>
                  <a:lnTo>
                    <a:pt x="273" y="0"/>
                  </a:lnTo>
                  <a:lnTo>
                    <a:pt x="277" y="0"/>
                  </a:lnTo>
                  <a:lnTo>
                    <a:pt x="282" y="0"/>
                  </a:lnTo>
                  <a:lnTo>
                    <a:pt x="286" y="0"/>
                  </a:lnTo>
                  <a:lnTo>
                    <a:pt x="291" y="0"/>
                  </a:lnTo>
                  <a:lnTo>
                    <a:pt x="296" y="0"/>
                  </a:lnTo>
                  <a:lnTo>
                    <a:pt x="300" y="0"/>
                  </a:lnTo>
                  <a:lnTo>
                    <a:pt x="305" y="0"/>
                  </a:lnTo>
                  <a:lnTo>
                    <a:pt x="309" y="0"/>
                  </a:lnTo>
                  <a:lnTo>
                    <a:pt x="314" y="0"/>
                  </a:lnTo>
                  <a:lnTo>
                    <a:pt x="318" y="0"/>
                  </a:lnTo>
                  <a:lnTo>
                    <a:pt x="323" y="0"/>
                  </a:lnTo>
                  <a:lnTo>
                    <a:pt x="327" y="0"/>
                  </a:lnTo>
                  <a:lnTo>
                    <a:pt x="332" y="0"/>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8" name="Freeform 100"/>
            <p:cNvSpPr>
              <a:spLocks noChangeAspect="1"/>
            </p:cNvSpPr>
            <p:nvPr/>
          </p:nvSpPr>
          <p:spPr bwMode="auto">
            <a:xfrm>
              <a:off x="557239" y="1992270"/>
              <a:ext cx="143996" cy="367271"/>
            </a:xfrm>
            <a:custGeom>
              <a:avLst/>
              <a:gdLst>
                <a:gd name="T0" fmla="*/ 5 w 476"/>
                <a:gd name="T1" fmla="*/ 3 h 822"/>
                <a:gd name="T2" fmla="*/ 14 w 476"/>
                <a:gd name="T3" fmla="*/ 3 h 822"/>
                <a:gd name="T4" fmla="*/ 22 w 476"/>
                <a:gd name="T5" fmla="*/ 3 h 822"/>
                <a:gd name="T6" fmla="*/ 30 w 476"/>
                <a:gd name="T7" fmla="*/ 3 h 822"/>
                <a:gd name="T8" fmla="*/ 38 w 476"/>
                <a:gd name="T9" fmla="*/ 3 h 822"/>
                <a:gd name="T10" fmla="*/ 46 w 476"/>
                <a:gd name="T11" fmla="*/ 3 h 822"/>
                <a:gd name="T12" fmla="*/ 54 w 476"/>
                <a:gd name="T13" fmla="*/ 3 h 822"/>
                <a:gd name="T14" fmla="*/ 62 w 476"/>
                <a:gd name="T15" fmla="*/ 3 h 822"/>
                <a:gd name="T16" fmla="*/ 71 w 476"/>
                <a:gd name="T17" fmla="*/ 3 h 822"/>
                <a:gd name="T18" fmla="*/ 76 w 476"/>
                <a:gd name="T19" fmla="*/ 3 h 822"/>
                <a:gd name="T20" fmla="*/ 84 w 476"/>
                <a:gd name="T21" fmla="*/ 3 h 822"/>
                <a:gd name="T22" fmla="*/ 92 w 476"/>
                <a:gd name="T23" fmla="*/ 3 h 822"/>
                <a:gd name="T24" fmla="*/ 101 w 476"/>
                <a:gd name="T25" fmla="*/ 3 h 822"/>
                <a:gd name="T26" fmla="*/ 108 w 476"/>
                <a:gd name="T27" fmla="*/ 3 h 822"/>
                <a:gd name="T28" fmla="*/ 117 w 476"/>
                <a:gd name="T29" fmla="*/ 3 h 822"/>
                <a:gd name="T30" fmla="*/ 125 w 476"/>
                <a:gd name="T31" fmla="*/ 3 h 822"/>
                <a:gd name="T32" fmla="*/ 133 w 476"/>
                <a:gd name="T33" fmla="*/ 3 h 822"/>
                <a:gd name="T34" fmla="*/ 141 w 476"/>
                <a:gd name="T35" fmla="*/ 3 h 822"/>
                <a:gd name="T36" fmla="*/ 149 w 476"/>
                <a:gd name="T37" fmla="*/ 3 h 822"/>
                <a:gd name="T38" fmla="*/ 160 w 476"/>
                <a:gd name="T39" fmla="*/ 3 h 822"/>
                <a:gd name="T40" fmla="*/ 163 w 476"/>
                <a:gd name="T41" fmla="*/ 3 h 822"/>
                <a:gd name="T42" fmla="*/ 171 w 476"/>
                <a:gd name="T43" fmla="*/ 3 h 822"/>
                <a:gd name="T44" fmla="*/ 179 w 476"/>
                <a:gd name="T45" fmla="*/ 3 h 822"/>
                <a:gd name="T46" fmla="*/ 184 w 476"/>
                <a:gd name="T47" fmla="*/ 485 h 822"/>
                <a:gd name="T48" fmla="*/ 190 w 476"/>
                <a:gd name="T49" fmla="*/ 394 h 822"/>
                <a:gd name="T50" fmla="*/ 198 w 476"/>
                <a:gd name="T51" fmla="*/ 166 h 822"/>
                <a:gd name="T52" fmla="*/ 204 w 476"/>
                <a:gd name="T53" fmla="*/ 163 h 822"/>
                <a:gd name="T54" fmla="*/ 207 w 476"/>
                <a:gd name="T55" fmla="*/ 166 h 822"/>
                <a:gd name="T56" fmla="*/ 214 w 476"/>
                <a:gd name="T57" fmla="*/ 163 h 822"/>
                <a:gd name="T58" fmla="*/ 217 w 476"/>
                <a:gd name="T59" fmla="*/ 166 h 822"/>
                <a:gd name="T60" fmla="*/ 223 w 476"/>
                <a:gd name="T61" fmla="*/ 163 h 822"/>
                <a:gd name="T62" fmla="*/ 226 w 476"/>
                <a:gd name="T63" fmla="*/ 166 h 822"/>
                <a:gd name="T64" fmla="*/ 228 w 476"/>
                <a:gd name="T65" fmla="*/ 163 h 822"/>
                <a:gd name="T66" fmla="*/ 234 w 476"/>
                <a:gd name="T67" fmla="*/ 166 h 822"/>
                <a:gd name="T68" fmla="*/ 242 w 476"/>
                <a:gd name="T69" fmla="*/ 166 h 822"/>
                <a:gd name="T70" fmla="*/ 250 w 476"/>
                <a:gd name="T71" fmla="*/ 166 h 822"/>
                <a:gd name="T72" fmla="*/ 258 w 476"/>
                <a:gd name="T73" fmla="*/ 166 h 822"/>
                <a:gd name="T74" fmla="*/ 261 w 476"/>
                <a:gd name="T75" fmla="*/ 166 h 822"/>
                <a:gd name="T76" fmla="*/ 263 w 476"/>
                <a:gd name="T77" fmla="*/ 169 h 822"/>
                <a:gd name="T78" fmla="*/ 269 w 476"/>
                <a:gd name="T79" fmla="*/ 166 h 822"/>
                <a:gd name="T80" fmla="*/ 274 w 476"/>
                <a:gd name="T81" fmla="*/ 166 h 822"/>
                <a:gd name="T82" fmla="*/ 280 w 476"/>
                <a:gd name="T83" fmla="*/ 485 h 8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6"/>
                <a:gd name="T127" fmla="*/ 0 h 822"/>
                <a:gd name="T128" fmla="*/ 476 w 476"/>
                <a:gd name="T129" fmla="*/ 822 h 8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6" h="822">
                  <a:moveTo>
                    <a:pt x="0" y="5"/>
                  </a:moveTo>
                  <a:lnTo>
                    <a:pt x="4" y="5"/>
                  </a:lnTo>
                  <a:lnTo>
                    <a:pt x="9" y="5"/>
                  </a:lnTo>
                  <a:lnTo>
                    <a:pt x="13" y="5"/>
                  </a:lnTo>
                  <a:lnTo>
                    <a:pt x="18" y="5"/>
                  </a:lnTo>
                  <a:lnTo>
                    <a:pt x="23" y="5"/>
                  </a:lnTo>
                  <a:lnTo>
                    <a:pt x="27" y="5"/>
                  </a:lnTo>
                  <a:lnTo>
                    <a:pt x="32" y="5"/>
                  </a:lnTo>
                  <a:lnTo>
                    <a:pt x="36" y="5"/>
                  </a:lnTo>
                  <a:lnTo>
                    <a:pt x="41" y="5"/>
                  </a:lnTo>
                  <a:lnTo>
                    <a:pt x="45" y="5"/>
                  </a:lnTo>
                  <a:lnTo>
                    <a:pt x="50" y="5"/>
                  </a:lnTo>
                  <a:lnTo>
                    <a:pt x="54" y="5"/>
                  </a:lnTo>
                  <a:lnTo>
                    <a:pt x="59" y="5"/>
                  </a:lnTo>
                  <a:lnTo>
                    <a:pt x="63" y="5"/>
                  </a:lnTo>
                  <a:lnTo>
                    <a:pt x="68" y="5"/>
                  </a:lnTo>
                  <a:lnTo>
                    <a:pt x="72" y="5"/>
                  </a:lnTo>
                  <a:lnTo>
                    <a:pt x="77" y="5"/>
                  </a:lnTo>
                  <a:lnTo>
                    <a:pt x="82" y="5"/>
                  </a:lnTo>
                  <a:lnTo>
                    <a:pt x="86" y="5"/>
                  </a:lnTo>
                  <a:lnTo>
                    <a:pt x="91" y="5"/>
                  </a:lnTo>
                  <a:lnTo>
                    <a:pt x="95" y="5"/>
                  </a:lnTo>
                  <a:lnTo>
                    <a:pt x="100" y="0"/>
                  </a:lnTo>
                  <a:lnTo>
                    <a:pt x="104" y="5"/>
                  </a:lnTo>
                  <a:lnTo>
                    <a:pt x="109" y="5"/>
                  </a:lnTo>
                  <a:lnTo>
                    <a:pt x="113" y="5"/>
                  </a:lnTo>
                  <a:lnTo>
                    <a:pt x="118" y="5"/>
                  </a:lnTo>
                  <a:lnTo>
                    <a:pt x="122" y="5"/>
                  </a:lnTo>
                  <a:lnTo>
                    <a:pt x="131" y="5"/>
                  </a:lnTo>
                  <a:lnTo>
                    <a:pt x="127" y="5"/>
                  </a:lnTo>
                  <a:lnTo>
                    <a:pt x="131" y="5"/>
                  </a:lnTo>
                  <a:lnTo>
                    <a:pt x="136" y="5"/>
                  </a:lnTo>
                  <a:lnTo>
                    <a:pt x="141" y="5"/>
                  </a:lnTo>
                  <a:lnTo>
                    <a:pt x="145" y="5"/>
                  </a:lnTo>
                  <a:lnTo>
                    <a:pt x="150" y="5"/>
                  </a:lnTo>
                  <a:lnTo>
                    <a:pt x="154" y="5"/>
                  </a:lnTo>
                  <a:lnTo>
                    <a:pt x="159" y="5"/>
                  </a:lnTo>
                  <a:lnTo>
                    <a:pt x="163" y="5"/>
                  </a:lnTo>
                  <a:lnTo>
                    <a:pt x="168" y="5"/>
                  </a:lnTo>
                  <a:lnTo>
                    <a:pt x="172" y="5"/>
                  </a:lnTo>
                  <a:lnTo>
                    <a:pt x="177" y="5"/>
                  </a:lnTo>
                  <a:lnTo>
                    <a:pt x="181" y="5"/>
                  </a:lnTo>
                  <a:lnTo>
                    <a:pt x="186" y="5"/>
                  </a:lnTo>
                  <a:lnTo>
                    <a:pt x="190" y="5"/>
                  </a:lnTo>
                  <a:lnTo>
                    <a:pt x="195" y="5"/>
                  </a:lnTo>
                  <a:lnTo>
                    <a:pt x="200" y="5"/>
                  </a:lnTo>
                  <a:lnTo>
                    <a:pt x="204" y="5"/>
                  </a:lnTo>
                  <a:lnTo>
                    <a:pt x="209" y="5"/>
                  </a:lnTo>
                  <a:lnTo>
                    <a:pt x="213" y="5"/>
                  </a:lnTo>
                  <a:lnTo>
                    <a:pt x="218" y="5"/>
                  </a:lnTo>
                  <a:lnTo>
                    <a:pt x="222" y="5"/>
                  </a:lnTo>
                  <a:lnTo>
                    <a:pt x="227" y="5"/>
                  </a:lnTo>
                  <a:lnTo>
                    <a:pt x="231" y="5"/>
                  </a:lnTo>
                  <a:lnTo>
                    <a:pt x="236" y="5"/>
                  </a:lnTo>
                  <a:lnTo>
                    <a:pt x="240" y="5"/>
                  </a:lnTo>
                  <a:lnTo>
                    <a:pt x="245" y="5"/>
                  </a:lnTo>
                  <a:lnTo>
                    <a:pt x="249" y="5"/>
                  </a:lnTo>
                  <a:lnTo>
                    <a:pt x="254" y="5"/>
                  </a:lnTo>
                  <a:lnTo>
                    <a:pt x="259" y="5"/>
                  </a:lnTo>
                  <a:lnTo>
                    <a:pt x="268" y="5"/>
                  </a:lnTo>
                  <a:lnTo>
                    <a:pt x="263" y="5"/>
                  </a:lnTo>
                  <a:lnTo>
                    <a:pt x="268" y="5"/>
                  </a:lnTo>
                  <a:lnTo>
                    <a:pt x="272" y="5"/>
                  </a:lnTo>
                  <a:lnTo>
                    <a:pt x="277" y="5"/>
                  </a:lnTo>
                  <a:lnTo>
                    <a:pt x="281" y="5"/>
                  </a:lnTo>
                  <a:lnTo>
                    <a:pt x="286" y="5"/>
                  </a:lnTo>
                  <a:lnTo>
                    <a:pt x="290" y="5"/>
                  </a:lnTo>
                  <a:lnTo>
                    <a:pt x="295" y="5"/>
                  </a:lnTo>
                  <a:lnTo>
                    <a:pt x="299" y="5"/>
                  </a:lnTo>
                  <a:lnTo>
                    <a:pt x="304" y="5"/>
                  </a:lnTo>
                  <a:lnTo>
                    <a:pt x="308" y="5"/>
                  </a:lnTo>
                  <a:lnTo>
                    <a:pt x="308" y="822"/>
                  </a:lnTo>
                  <a:lnTo>
                    <a:pt x="313" y="822"/>
                  </a:lnTo>
                  <a:lnTo>
                    <a:pt x="318" y="822"/>
                  </a:lnTo>
                  <a:lnTo>
                    <a:pt x="318" y="667"/>
                  </a:lnTo>
                  <a:lnTo>
                    <a:pt x="322" y="281"/>
                  </a:lnTo>
                  <a:lnTo>
                    <a:pt x="327" y="286"/>
                  </a:lnTo>
                  <a:lnTo>
                    <a:pt x="331" y="281"/>
                  </a:lnTo>
                  <a:lnTo>
                    <a:pt x="331" y="277"/>
                  </a:lnTo>
                  <a:lnTo>
                    <a:pt x="336" y="281"/>
                  </a:lnTo>
                  <a:lnTo>
                    <a:pt x="340" y="277"/>
                  </a:lnTo>
                  <a:lnTo>
                    <a:pt x="340" y="281"/>
                  </a:lnTo>
                  <a:lnTo>
                    <a:pt x="349" y="281"/>
                  </a:lnTo>
                  <a:lnTo>
                    <a:pt x="345" y="281"/>
                  </a:lnTo>
                  <a:lnTo>
                    <a:pt x="349" y="277"/>
                  </a:lnTo>
                  <a:lnTo>
                    <a:pt x="354" y="281"/>
                  </a:lnTo>
                  <a:lnTo>
                    <a:pt x="358" y="277"/>
                  </a:lnTo>
                  <a:lnTo>
                    <a:pt x="358" y="281"/>
                  </a:lnTo>
                  <a:lnTo>
                    <a:pt x="363" y="277"/>
                  </a:lnTo>
                  <a:lnTo>
                    <a:pt x="363" y="281"/>
                  </a:lnTo>
                  <a:lnTo>
                    <a:pt x="363" y="277"/>
                  </a:lnTo>
                  <a:lnTo>
                    <a:pt x="368" y="281"/>
                  </a:lnTo>
                  <a:lnTo>
                    <a:pt x="372" y="277"/>
                  </a:lnTo>
                  <a:lnTo>
                    <a:pt x="372" y="281"/>
                  </a:lnTo>
                  <a:lnTo>
                    <a:pt x="377" y="277"/>
                  </a:lnTo>
                  <a:lnTo>
                    <a:pt x="377" y="281"/>
                  </a:lnTo>
                  <a:lnTo>
                    <a:pt x="377" y="277"/>
                  </a:lnTo>
                  <a:lnTo>
                    <a:pt x="381" y="281"/>
                  </a:lnTo>
                  <a:lnTo>
                    <a:pt x="381" y="277"/>
                  </a:lnTo>
                  <a:lnTo>
                    <a:pt x="386" y="281"/>
                  </a:lnTo>
                  <a:lnTo>
                    <a:pt x="395" y="281"/>
                  </a:lnTo>
                  <a:lnTo>
                    <a:pt x="390" y="281"/>
                  </a:lnTo>
                  <a:lnTo>
                    <a:pt x="395" y="281"/>
                  </a:lnTo>
                  <a:lnTo>
                    <a:pt x="399" y="281"/>
                  </a:lnTo>
                  <a:lnTo>
                    <a:pt x="404" y="281"/>
                  </a:lnTo>
                  <a:lnTo>
                    <a:pt x="408" y="281"/>
                  </a:lnTo>
                  <a:lnTo>
                    <a:pt x="413" y="286"/>
                  </a:lnTo>
                  <a:lnTo>
                    <a:pt x="417" y="281"/>
                  </a:lnTo>
                  <a:lnTo>
                    <a:pt x="417" y="286"/>
                  </a:lnTo>
                  <a:lnTo>
                    <a:pt x="422" y="281"/>
                  </a:lnTo>
                  <a:lnTo>
                    <a:pt x="431" y="281"/>
                  </a:lnTo>
                  <a:lnTo>
                    <a:pt x="427" y="281"/>
                  </a:lnTo>
                  <a:lnTo>
                    <a:pt x="431" y="286"/>
                  </a:lnTo>
                  <a:lnTo>
                    <a:pt x="436" y="281"/>
                  </a:lnTo>
                  <a:lnTo>
                    <a:pt x="436" y="286"/>
                  </a:lnTo>
                  <a:lnTo>
                    <a:pt x="440" y="281"/>
                  </a:lnTo>
                  <a:lnTo>
                    <a:pt x="440" y="286"/>
                  </a:lnTo>
                  <a:lnTo>
                    <a:pt x="445" y="281"/>
                  </a:lnTo>
                  <a:lnTo>
                    <a:pt x="449" y="286"/>
                  </a:lnTo>
                  <a:lnTo>
                    <a:pt x="449" y="281"/>
                  </a:lnTo>
                  <a:lnTo>
                    <a:pt x="458" y="281"/>
                  </a:lnTo>
                  <a:lnTo>
                    <a:pt x="454" y="281"/>
                  </a:lnTo>
                  <a:lnTo>
                    <a:pt x="458" y="281"/>
                  </a:lnTo>
                  <a:lnTo>
                    <a:pt x="463" y="281"/>
                  </a:lnTo>
                  <a:lnTo>
                    <a:pt x="463" y="822"/>
                  </a:lnTo>
                  <a:lnTo>
                    <a:pt x="467" y="822"/>
                  </a:lnTo>
                  <a:lnTo>
                    <a:pt x="472" y="822"/>
                  </a:lnTo>
                  <a:lnTo>
                    <a:pt x="476" y="250"/>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19" name="Freeform 101"/>
            <p:cNvSpPr>
              <a:spLocks noChangeAspect="1"/>
            </p:cNvSpPr>
            <p:nvPr/>
          </p:nvSpPr>
          <p:spPr bwMode="auto">
            <a:xfrm>
              <a:off x="701236" y="2052093"/>
              <a:ext cx="123786" cy="51494"/>
            </a:xfrm>
            <a:custGeom>
              <a:avLst/>
              <a:gdLst>
                <a:gd name="T0" fmla="*/ 0 w 409"/>
                <a:gd name="T1" fmla="*/ 3 h 114"/>
                <a:gd name="T2" fmla="*/ 8 w 409"/>
                <a:gd name="T3" fmla="*/ 3 h 114"/>
                <a:gd name="T4" fmla="*/ 17 w 409"/>
                <a:gd name="T5" fmla="*/ 0 h 114"/>
                <a:gd name="T6" fmla="*/ 22 w 409"/>
                <a:gd name="T7" fmla="*/ 3 h 114"/>
                <a:gd name="T8" fmla="*/ 30 w 409"/>
                <a:gd name="T9" fmla="*/ 0 h 114"/>
                <a:gd name="T10" fmla="*/ 33 w 409"/>
                <a:gd name="T11" fmla="*/ 3 h 114"/>
                <a:gd name="T12" fmla="*/ 38 w 409"/>
                <a:gd name="T13" fmla="*/ 0 h 114"/>
                <a:gd name="T14" fmla="*/ 41 w 409"/>
                <a:gd name="T15" fmla="*/ 3 h 114"/>
                <a:gd name="T16" fmla="*/ 47 w 409"/>
                <a:gd name="T17" fmla="*/ 3 h 114"/>
                <a:gd name="T18" fmla="*/ 52 w 409"/>
                <a:gd name="T19" fmla="*/ 0 h 114"/>
                <a:gd name="T20" fmla="*/ 60 w 409"/>
                <a:gd name="T21" fmla="*/ 3 h 114"/>
                <a:gd name="T22" fmla="*/ 65 w 409"/>
                <a:gd name="T23" fmla="*/ 3 h 114"/>
                <a:gd name="T24" fmla="*/ 71 w 409"/>
                <a:gd name="T25" fmla="*/ 0 h 114"/>
                <a:gd name="T26" fmla="*/ 77 w 409"/>
                <a:gd name="T27" fmla="*/ 3 h 114"/>
                <a:gd name="T28" fmla="*/ 82 w 409"/>
                <a:gd name="T29" fmla="*/ 3 h 114"/>
                <a:gd name="T30" fmla="*/ 90 w 409"/>
                <a:gd name="T31" fmla="*/ 3 h 114"/>
                <a:gd name="T32" fmla="*/ 93 w 409"/>
                <a:gd name="T33" fmla="*/ 3 h 114"/>
                <a:gd name="T34" fmla="*/ 98 w 409"/>
                <a:gd name="T35" fmla="*/ 3 h 114"/>
                <a:gd name="T36" fmla="*/ 106 w 409"/>
                <a:gd name="T37" fmla="*/ 0 h 114"/>
                <a:gd name="T38" fmla="*/ 112 w 409"/>
                <a:gd name="T39" fmla="*/ 3 h 114"/>
                <a:gd name="T40" fmla="*/ 117 w 409"/>
                <a:gd name="T41" fmla="*/ 0 h 114"/>
                <a:gd name="T42" fmla="*/ 125 w 409"/>
                <a:gd name="T43" fmla="*/ 0 h 114"/>
                <a:gd name="T44" fmla="*/ 131 w 409"/>
                <a:gd name="T45" fmla="*/ 3 h 114"/>
                <a:gd name="T46" fmla="*/ 136 w 409"/>
                <a:gd name="T47" fmla="*/ 3 h 114"/>
                <a:gd name="T48" fmla="*/ 139 w 409"/>
                <a:gd name="T49" fmla="*/ 3 h 114"/>
                <a:gd name="T50" fmla="*/ 144 w 409"/>
                <a:gd name="T51" fmla="*/ 0 h 114"/>
                <a:gd name="T52" fmla="*/ 153 w 409"/>
                <a:gd name="T53" fmla="*/ 3 h 114"/>
                <a:gd name="T54" fmla="*/ 161 w 409"/>
                <a:gd name="T55" fmla="*/ 3 h 114"/>
                <a:gd name="T56" fmla="*/ 166 w 409"/>
                <a:gd name="T57" fmla="*/ 0 h 114"/>
                <a:gd name="T58" fmla="*/ 171 w 409"/>
                <a:gd name="T59" fmla="*/ 3 h 114"/>
                <a:gd name="T60" fmla="*/ 177 w 409"/>
                <a:gd name="T61" fmla="*/ 0 h 114"/>
                <a:gd name="T62" fmla="*/ 185 w 409"/>
                <a:gd name="T63" fmla="*/ 0 h 114"/>
                <a:gd name="T64" fmla="*/ 188 w 409"/>
                <a:gd name="T65" fmla="*/ 3 h 114"/>
                <a:gd name="T66" fmla="*/ 193 w 409"/>
                <a:gd name="T67" fmla="*/ 3 h 114"/>
                <a:gd name="T68" fmla="*/ 196 w 409"/>
                <a:gd name="T69" fmla="*/ 3 h 114"/>
                <a:gd name="T70" fmla="*/ 204 w 409"/>
                <a:gd name="T71" fmla="*/ 3 h 114"/>
                <a:gd name="T72" fmla="*/ 207 w 409"/>
                <a:gd name="T73" fmla="*/ 0 h 114"/>
                <a:gd name="T74" fmla="*/ 212 w 409"/>
                <a:gd name="T75" fmla="*/ 3 h 114"/>
                <a:gd name="T76" fmla="*/ 215 w 409"/>
                <a:gd name="T77" fmla="*/ 0 h 114"/>
                <a:gd name="T78" fmla="*/ 226 w 409"/>
                <a:gd name="T79" fmla="*/ 3 h 114"/>
                <a:gd name="T80" fmla="*/ 229 w 409"/>
                <a:gd name="T81" fmla="*/ 3 h 114"/>
                <a:gd name="T82" fmla="*/ 240 w 409"/>
                <a:gd name="T83" fmla="*/ 3 h 1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9"/>
                <a:gd name="T127" fmla="*/ 0 h 114"/>
                <a:gd name="T128" fmla="*/ 409 w 409"/>
                <a:gd name="T129" fmla="*/ 114 h 1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9" h="114">
                  <a:moveTo>
                    <a:pt x="0" y="114"/>
                  </a:moveTo>
                  <a:lnTo>
                    <a:pt x="0" y="0"/>
                  </a:lnTo>
                  <a:lnTo>
                    <a:pt x="0" y="5"/>
                  </a:lnTo>
                  <a:lnTo>
                    <a:pt x="5" y="5"/>
                  </a:lnTo>
                  <a:lnTo>
                    <a:pt x="14" y="5"/>
                  </a:lnTo>
                  <a:lnTo>
                    <a:pt x="19" y="5"/>
                  </a:lnTo>
                  <a:lnTo>
                    <a:pt x="23" y="5"/>
                  </a:lnTo>
                  <a:lnTo>
                    <a:pt x="28" y="0"/>
                  </a:lnTo>
                  <a:lnTo>
                    <a:pt x="32" y="5"/>
                  </a:lnTo>
                  <a:lnTo>
                    <a:pt x="32" y="0"/>
                  </a:lnTo>
                  <a:lnTo>
                    <a:pt x="37" y="5"/>
                  </a:lnTo>
                  <a:lnTo>
                    <a:pt x="41" y="5"/>
                  </a:lnTo>
                  <a:lnTo>
                    <a:pt x="46" y="5"/>
                  </a:lnTo>
                  <a:lnTo>
                    <a:pt x="50" y="0"/>
                  </a:lnTo>
                  <a:lnTo>
                    <a:pt x="55" y="5"/>
                  </a:lnTo>
                  <a:lnTo>
                    <a:pt x="55" y="0"/>
                  </a:lnTo>
                  <a:lnTo>
                    <a:pt x="55" y="5"/>
                  </a:lnTo>
                  <a:lnTo>
                    <a:pt x="59" y="0"/>
                  </a:lnTo>
                  <a:lnTo>
                    <a:pt x="59" y="5"/>
                  </a:lnTo>
                  <a:lnTo>
                    <a:pt x="64" y="0"/>
                  </a:lnTo>
                  <a:lnTo>
                    <a:pt x="64" y="5"/>
                  </a:lnTo>
                  <a:lnTo>
                    <a:pt x="64" y="0"/>
                  </a:lnTo>
                  <a:lnTo>
                    <a:pt x="69" y="5"/>
                  </a:lnTo>
                  <a:lnTo>
                    <a:pt x="78" y="5"/>
                  </a:lnTo>
                  <a:lnTo>
                    <a:pt x="73" y="5"/>
                  </a:lnTo>
                  <a:lnTo>
                    <a:pt x="78" y="5"/>
                  </a:lnTo>
                  <a:lnTo>
                    <a:pt x="82" y="0"/>
                  </a:lnTo>
                  <a:lnTo>
                    <a:pt x="87" y="5"/>
                  </a:lnTo>
                  <a:lnTo>
                    <a:pt x="87" y="0"/>
                  </a:lnTo>
                  <a:lnTo>
                    <a:pt x="91" y="5"/>
                  </a:lnTo>
                  <a:lnTo>
                    <a:pt x="96" y="5"/>
                  </a:lnTo>
                  <a:lnTo>
                    <a:pt x="100" y="5"/>
                  </a:lnTo>
                  <a:lnTo>
                    <a:pt x="105" y="5"/>
                  </a:lnTo>
                  <a:lnTo>
                    <a:pt x="114" y="5"/>
                  </a:lnTo>
                  <a:lnTo>
                    <a:pt x="109" y="5"/>
                  </a:lnTo>
                  <a:lnTo>
                    <a:pt x="114" y="0"/>
                  </a:lnTo>
                  <a:lnTo>
                    <a:pt x="118" y="5"/>
                  </a:lnTo>
                  <a:lnTo>
                    <a:pt x="118" y="0"/>
                  </a:lnTo>
                  <a:lnTo>
                    <a:pt x="123" y="5"/>
                  </a:lnTo>
                  <a:lnTo>
                    <a:pt x="132" y="5"/>
                  </a:lnTo>
                  <a:lnTo>
                    <a:pt x="128" y="5"/>
                  </a:lnTo>
                  <a:lnTo>
                    <a:pt x="132" y="5"/>
                  </a:lnTo>
                  <a:lnTo>
                    <a:pt x="137" y="0"/>
                  </a:lnTo>
                  <a:lnTo>
                    <a:pt x="137" y="5"/>
                  </a:lnTo>
                  <a:lnTo>
                    <a:pt x="137" y="0"/>
                  </a:lnTo>
                  <a:lnTo>
                    <a:pt x="141" y="5"/>
                  </a:lnTo>
                  <a:lnTo>
                    <a:pt x="150" y="5"/>
                  </a:lnTo>
                  <a:lnTo>
                    <a:pt x="146" y="5"/>
                  </a:lnTo>
                  <a:lnTo>
                    <a:pt x="150" y="0"/>
                  </a:lnTo>
                  <a:lnTo>
                    <a:pt x="155" y="5"/>
                  </a:lnTo>
                  <a:lnTo>
                    <a:pt x="164" y="5"/>
                  </a:lnTo>
                  <a:lnTo>
                    <a:pt x="159" y="5"/>
                  </a:lnTo>
                  <a:lnTo>
                    <a:pt x="164" y="5"/>
                  </a:lnTo>
                  <a:lnTo>
                    <a:pt x="168" y="5"/>
                  </a:lnTo>
                  <a:lnTo>
                    <a:pt x="173" y="5"/>
                  </a:lnTo>
                  <a:lnTo>
                    <a:pt x="177" y="0"/>
                  </a:lnTo>
                  <a:lnTo>
                    <a:pt x="182" y="5"/>
                  </a:lnTo>
                  <a:lnTo>
                    <a:pt x="187" y="0"/>
                  </a:lnTo>
                  <a:lnTo>
                    <a:pt x="187" y="5"/>
                  </a:lnTo>
                  <a:lnTo>
                    <a:pt x="196" y="5"/>
                  </a:lnTo>
                  <a:lnTo>
                    <a:pt x="191" y="5"/>
                  </a:lnTo>
                  <a:lnTo>
                    <a:pt x="196" y="0"/>
                  </a:lnTo>
                  <a:lnTo>
                    <a:pt x="200" y="5"/>
                  </a:lnTo>
                  <a:lnTo>
                    <a:pt x="205" y="5"/>
                  </a:lnTo>
                  <a:lnTo>
                    <a:pt x="209" y="0"/>
                  </a:lnTo>
                  <a:lnTo>
                    <a:pt x="214" y="5"/>
                  </a:lnTo>
                  <a:lnTo>
                    <a:pt x="214" y="0"/>
                  </a:lnTo>
                  <a:lnTo>
                    <a:pt x="218" y="5"/>
                  </a:lnTo>
                  <a:lnTo>
                    <a:pt x="218" y="0"/>
                  </a:lnTo>
                  <a:lnTo>
                    <a:pt x="218" y="5"/>
                  </a:lnTo>
                  <a:lnTo>
                    <a:pt x="227" y="5"/>
                  </a:lnTo>
                  <a:lnTo>
                    <a:pt x="223" y="5"/>
                  </a:lnTo>
                  <a:lnTo>
                    <a:pt x="227" y="0"/>
                  </a:lnTo>
                  <a:lnTo>
                    <a:pt x="232" y="5"/>
                  </a:lnTo>
                  <a:lnTo>
                    <a:pt x="241" y="5"/>
                  </a:lnTo>
                  <a:lnTo>
                    <a:pt x="236" y="5"/>
                  </a:lnTo>
                  <a:lnTo>
                    <a:pt x="241" y="0"/>
                  </a:lnTo>
                  <a:lnTo>
                    <a:pt x="246" y="5"/>
                  </a:lnTo>
                  <a:lnTo>
                    <a:pt x="250" y="5"/>
                  </a:lnTo>
                  <a:lnTo>
                    <a:pt x="255" y="5"/>
                  </a:lnTo>
                  <a:lnTo>
                    <a:pt x="259" y="5"/>
                  </a:lnTo>
                  <a:lnTo>
                    <a:pt x="264" y="0"/>
                  </a:lnTo>
                  <a:lnTo>
                    <a:pt x="268" y="5"/>
                  </a:lnTo>
                  <a:lnTo>
                    <a:pt x="273" y="0"/>
                  </a:lnTo>
                  <a:lnTo>
                    <a:pt x="277" y="5"/>
                  </a:lnTo>
                  <a:lnTo>
                    <a:pt x="277" y="0"/>
                  </a:lnTo>
                  <a:lnTo>
                    <a:pt x="282" y="5"/>
                  </a:lnTo>
                  <a:lnTo>
                    <a:pt x="291" y="5"/>
                  </a:lnTo>
                  <a:lnTo>
                    <a:pt x="286" y="5"/>
                  </a:lnTo>
                  <a:lnTo>
                    <a:pt x="291" y="0"/>
                  </a:lnTo>
                  <a:lnTo>
                    <a:pt x="295" y="5"/>
                  </a:lnTo>
                  <a:lnTo>
                    <a:pt x="295" y="0"/>
                  </a:lnTo>
                  <a:lnTo>
                    <a:pt x="300" y="5"/>
                  </a:lnTo>
                  <a:lnTo>
                    <a:pt x="305" y="5"/>
                  </a:lnTo>
                  <a:lnTo>
                    <a:pt x="309" y="0"/>
                  </a:lnTo>
                  <a:lnTo>
                    <a:pt x="309" y="5"/>
                  </a:lnTo>
                  <a:lnTo>
                    <a:pt x="318" y="5"/>
                  </a:lnTo>
                  <a:lnTo>
                    <a:pt x="314" y="5"/>
                  </a:lnTo>
                  <a:lnTo>
                    <a:pt x="318" y="0"/>
                  </a:lnTo>
                  <a:lnTo>
                    <a:pt x="323" y="5"/>
                  </a:lnTo>
                  <a:lnTo>
                    <a:pt x="323" y="0"/>
                  </a:lnTo>
                  <a:lnTo>
                    <a:pt x="323" y="5"/>
                  </a:lnTo>
                  <a:lnTo>
                    <a:pt x="327" y="5"/>
                  </a:lnTo>
                  <a:lnTo>
                    <a:pt x="332" y="5"/>
                  </a:lnTo>
                  <a:lnTo>
                    <a:pt x="341" y="5"/>
                  </a:lnTo>
                  <a:lnTo>
                    <a:pt x="345" y="0"/>
                  </a:lnTo>
                  <a:lnTo>
                    <a:pt x="345" y="5"/>
                  </a:lnTo>
                  <a:lnTo>
                    <a:pt x="345" y="0"/>
                  </a:lnTo>
                  <a:lnTo>
                    <a:pt x="350" y="5"/>
                  </a:lnTo>
                  <a:lnTo>
                    <a:pt x="354" y="0"/>
                  </a:lnTo>
                  <a:lnTo>
                    <a:pt x="354" y="5"/>
                  </a:lnTo>
                  <a:lnTo>
                    <a:pt x="359" y="0"/>
                  </a:lnTo>
                  <a:lnTo>
                    <a:pt x="359" y="5"/>
                  </a:lnTo>
                  <a:lnTo>
                    <a:pt x="359" y="0"/>
                  </a:lnTo>
                  <a:lnTo>
                    <a:pt x="364" y="5"/>
                  </a:lnTo>
                  <a:lnTo>
                    <a:pt x="368" y="5"/>
                  </a:lnTo>
                  <a:lnTo>
                    <a:pt x="377" y="5"/>
                  </a:lnTo>
                  <a:lnTo>
                    <a:pt x="373" y="5"/>
                  </a:lnTo>
                  <a:lnTo>
                    <a:pt x="377" y="0"/>
                  </a:lnTo>
                  <a:lnTo>
                    <a:pt x="382" y="5"/>
                  </a:lnTo>
                  <a:lnTo>
                    <a:pt x="391" y="5"/>
                  </a:lnTo>
                  <a:lnTo>
                    <a:pt x="400" y="5"/>
                  </a:lnTo>
                  <a:lnTo>
                    <a:pt x="409" y="5"/>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0" name="Freeform 102"/>
            <p:cNvSpPr>
              <a:spLocks noChangeAspect="1"/>
            </p:cNvSpPr>
            <p:nvPr/>
          </p:nvSpPr>
          <p:spPr bwMode="auto">
            <a:xfrm>
              <a:off x="823001" y="2022560"/>
              <a:ext cx="85387" cy="31805"/>
            </a:xfrm>
            <a:custGeom>
              <a:avLst/>
              <a:gdLst>
                <a:gd name="T0" fmla="*/ 3 w 282"/>
                <a:gd name="T1" fmla="*/ 5 h 73"/>
                <a:gd name="T2" fmla="*/ 5 w 282"/>
                <a:gd name="T3" fmla="*/ 10 h 73"/>
                <a:gd name="T4" fmla="*/ 14 w 282"/>
                <a:gd name="T5" fmla="*/ 8 h 73"/>
                <a:gd name="T6" fmla="*/ 17 w 282"/>
                <a:gd name="T7" fmla="*/ 8 h 73"/>
                <a:gd name="T8" fmla="*/ 22 w 282"/>
                <a:gd name="T9" fmla="*/ 5 h 73"/>
                <a:gd name="T10" fmla="*/ 28 w 282"/>
                <a:gd name="T11" fmla="*/ 8 h 73"/>
                <a:gd name="T12" fmla="*/ 30 w 282"/>
                <a:gd name="T13" fmla="*/ 5 h 73"/>
                <a:gd name="T14" fmla="*/ 33 w 282"/>
                <a:gd name="T15" fmla="*/ 5 h 73"/>
                <a:gd name="T16" fmla="*/ 41 w 282"/>
                <a:gd name="T17" fmla="*/ 8 h 73"/>
                <a:gd name="T18" fmla="*/ 44 w 282"/>
                <a:gd name="T19" fmla="*/ 5 h 73"/>
                <a:gd name="T20" fmla="*/ 49 w 282"/>
                <a:gd name="T21" fmla="*/ 10 h 73"/>
                <a:gd name="T22" fmla="*/ 52 w 282"/>
                <a:gd name="T23" fmla="*/ 5 h 73"/>
                <a:gd name="T24" fmla="*/ 58 w 282"/>
                <a:gd name="T25" fmla="*/ 5 h 73"/>
                <a:gd name="T26" fmla="*/ 58 w 282"/>
                <a:gd name="T27" fmla="*/ 10 h 73"/>
                <a:gd name="T28" fmla="*/ 60 w 282"/>
                <a:gd name="T29" fmla="*/ 5 h 73"/>
                <a:gd name="T30" fmla="*/ 65 w 282"/>
                <a:gd name="T31" fmla="*/ 8 h 73"/>
                <a:gd name="T32" fmla="*/ 71 w 282"/>
                <a:gd name="T33" fmla="*/ 5 h 73"/>
                <a:gd name="T34" fmla="*/ 77 w 282"/>
                <a:gd name="T35" fmla="*/ 10 h 73"/>
                <a:gd name="T36" fmla="*/ 79 w 282"/>
                <a:gd name="T37" fmla="*/ 10 h 73"/>
                <a:gd name="T38" fmla="*/ 82 w 282"/>
                <a:gd name="T39" fmla="*/ 10 h 73"/>
                <a:gd name="T40" fmla="*/ 85 w 282"/>
                <a:gd name="T41" fmla="*/ 8 h 73"/>
                <a:gd name="T42" fmla="*/ 93 w 282"/>
                <a:gd name="T43" fmla="*/ 8 h 73"/>
                <a:gd name="T44" fmla="*/ 95 w 282"/>
                <a:gd name="T45" fmla="*/ 5 h 73"/>
                <a:gd name="T46" fmla="*/ 98 w 282"/>
                <a:gd name="T47" fmla="*/ 8 h 73"/>
                <a:gd name="T48" fmla="*/ 101 w 282"/>
                <a:gd name="T49" fmla="*/ 5 h 73"/>
                <a:gd name="T50" fmla="*/ 104 w 282"/>
                <a:gd name="T51" fmla="*/ 10 h 73"/>
                <a:gd name="T52" fmla="*/ 109 w 282"/>
                <a:gd name="T53" fmla="*/ 5 h 73"/>
                <a:gd name="T54" fmla="*/ 112 w 282"/>
                <a:gd name="T55" fmla="*/ 3 h 73"/>
                <a:gd name="T56" fmla="*/ 114 w 282"/>
                <a:gd name="T57" fmla="*/ 5 h 73"/>
                <a:gd name="T58" fmla="*/ 117 w 282"/>
                <a:gd name="T59" fmla="*/ 8 h 73"/>
                <a:gd name="T60" fmla="*/ 120 w 282"/>
                <a:gd name="T61" fmla="*/ 5 h 73"/>
                <a:gd name="T62" fmla="*/ 125 w 282"/>
                <a:gd name="T63" fmla="*/ 8 h 73"/>
                <a:gd name="T64" fmla="*/ 128 w 282"/>
                <a:gd name="T65" fmla="*/ 5 h 73"/>
                <a:gd name="T66" fmla="*/ 134 w 282"/>
                <a:gd name="T67" fmla="*/ 5 h 73"/>
                <a:gd name="T68" fmla="*/ 139 w 282"/>
                <a:gd name="T69" fmla="*/ 5 h 73"/>
                <a:gd name="T70" fmla="*/ 141 w 282"/>
                <a:gd name="T71" fmla="*/ 0 h 73"/>
                <a:gd name="T72" fmla="*/ 147 w 282"/>
                <a:gd name="T73" fmla="*/ 5 h 73"/>
                <a:gd name="T74" fmla="*/ 150 w 282"/>
                <a:gd name="T75" fmla="*/ 8 h 73"/>
                <a:gd name="T76" fmla="*/ 153 w 282"/>
                <a:gd name="T77" fmla="*/ 5 h 73"/>
                <a:gd name="T78" fmla="*/ 158 w 282"/>
                <a:gd name="T79" fmla="*/ 8 h 73"/>
                <a:gd name="T80" fmla="*/ 161 w 282"/>
                <a:gd name="T81" fmla="*/ 8 h 73"/>
                <a:gd name="T82" fmla="*/ 166 w 282"/>
                <a:gd name="T83" fmla="*/ 10 h 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2"/>
                <a:gd name="T127" fmla="*/ 0 h 73"/>
                <a:gd name="T128" fmla="*/ 282 w 282"/>
                <a:gd name="T129" fmla="*/ 73 h 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2" h="73">
                  <a:moveTo>
                    <a:pt x="5" y="73"/>
                  </a:moveTo>
                  <a:lnTo>
                    <a:pt x="0" y="73"/>
                  </a:lnTo>
                  <a:lnTo>
                    <a:pt x="5" y="9"/>
                  </a:lnTo>
                  <a:lnTo>
                    <a:pt x="9" y="18"/>
                  </a:lnTo>
                  <a:lnTo>
                    <a:pt x="9" y="14"/>
                  </a:lnTo>
                  <a:lnTo>
                    <a:pt x="9" y="18"/>
                  </a:lnTo>
                  <a:lnTo>
                    <a:pt x="14" y="14"/>
                  </a:lnTo>
                  <a:lnTo>
                    <a:pt x="19" y="9"/>
                  </a:lnTo>
                  <a:lnTo>
                    <a:pt x="23" y="14"/>
                  </a:lnTo>
                  <a:lnTo>
                    <a:pt x="23" y="18"/>
                  </a:lnTo>
                  <a:lnTo>
                    <a:pt x="28" y="9"/>
                  </a:lnTo>
                  <a:lnTo>
                    <a:pt x="28" y="14"/>
                  </a:lnTo>
                  <a:lnTo>
                    <a:pt x="32" y="9"/>
                  </a:lnTo>
                  <a:lnTo>
                    <a:pt x="32" y="14"/>
                  </a:lnTo>
                  <a:lnTo>
                    <a:pt x="37" y="9"/>
                  </a:lnTo>
                  <a:lnTo>
                    <a:pt x="37" y="18"/>
                  </a:lnTo>
                  <a:lnTo>
                    <a:pt x="41" y="9"/>
                  </a:lnTo>
                  <a:lnTo>
                    <a:pt x="46" y="14"/>
                  </a:lnTo>
                  <a:lnTo>
                    <a:pt x="46" y="18"/>
                  </a:lnTo>
                  <a:lnTo>
                    <a:pt x="46" y="9"/>
                  </a:lnTo>
                  <a:lnTo>
                    <a:pt x="50" y="9"/>
                  </a:lnTo>
                  <a:lnTo>
                    <a:pt x="50" y="0"/>
                  </a:lnTo>
                  <a:lnTo>
                    <a:pt x="50" y="9"/>
                  </a:lnTo>
                  <a:lnTo>
                    <a:pt x="55" y="9"/>
                  </a:lnTo>
                  <a:lnTo>
                    <a:pt x="59" y="14"/>
                  </a:lnTo>
                  <a:lnTo>
                    <a:pt x="64" y="9"/>
                  </a:lnTo>
                  <a:lnTo>
                    <a:pt x="69" y="14"/>
                  </a:lnTo>
                  <a:lnTo>
                    <a:pt x="69" y="9"/>
                  </a:lnTo>
                  <a:lnTo>
                    <a:pt x="73" y="14"/>
                  </a:lnTo>
                  <a:lnTo>
                    <a:pt x="73" y="9"/>
                  </a:lnTo>
                  <a:lnTo>
                    <a:pt x="78" y="18"/>
                  </a:lnTo>
                  <a:lnTo>
                    <a:pt x="78" y="9"/>
                  </a:lnTo>
                  <a:lnTo>
                    <a:pt x="82" y="18"/>
                  </a:lnTo>
                  <a:lnTo>
                    <a:pt x="82" y="5"/>
                  </a:lnTo>
                  <a:lnTo>
                    <a:pt x="82" y="14"/>
                  </a:lnTo>
                  <a:lnTo>
                    <a:pt x="87" y="9"/>
                  </a:lnTo>
                  <a:lnTo>
                    <a:pt x="87" y="14"/>
                  </a:lnTo>
                  <a:lnTo>
                    <a:pt x="87" y="9"/>
                  </a:lnTo>
                  <a:lnTo>
                    <a:pt x="96" y="9"/>
                  </a:lnTo>
                  <a:lnTo>
                    <a:pt x="96" y="23"/>
                  </a:lnTo>
                  <a:lnTo>
                    <a:pt x="91" y="9"/>
                  </a:lnTo>
                  <a:lnTo>
                    <a:pt x="96" y="18"/>
                  </a:lnTo>
                  <a:lnTo>
                    <a:pt x="100" y="9"/>
                  </a:lnTo>
                  <a:lnTo>
                    <a:pt x="100" y="18"/>
                  </a:lnTo>
                  <a:lnTo>
                    <a:pt x="100" y="9"/>
                  </a:lnTo>
                  <a:lnTo>
                    <a:pt x="105" y="14"/>
                  </a:lnTo>
                  <a:lnTo>
                    <a:pt x="109" y="18"/>
                  </a:lnTo>
                  <a:lnTo>
                    <a:pt x="109" y="14"/>
                  </a:lnTo>
                  <a:lnTo>
                    <a:pt x="114" y="9"/>
                  </a:lnTo>
                  <a:lnTo>
                    <a:pt x="114" y="14"/>
                  </a:lnTo>
                  <a:lnTo>
                    <a:pt x="118" y="9"/>
                  </a:lnTo>
                  <a:lnTo>
                    <a:pt x="118" y="18"/>
                  </a:lnTo>
                  <a:lnTo>
                    <a:pt x="123" y="9"/>
                  </a:lnTo>
                  <a:lnTo>
                    <a:pt x="128" y="18"/>
                  </a:lnTo>
                  <a:lnTo>
                    <a:pt x="128" y="9"/>
                  </a:lnTo>
                  <a:lnTo>
                    <a:pt x="132" y="9"/>
                  </a:lnTo>
                  <a:lnTo>
                    <a:pt x="132" y="18"/>
                  </a:lnTo>
                  <a:lnTo>
                    <a:pt x="132" y="9"/>
                  </a:lnTo>
                  <a:lnTo>
                    <a:pt x="137" y="5"/>
                  </a:lnTo>
                  <a:lnTo>
                    <a:pt x="137" y="18"/>
                  </a:lnTo>
                  <a:lnTo>
                    <a:pt x="141" y="14"/>
                  </a:lnTo>
                  <a:lnTo>
                    <a:pt x="141" y="18"/>
                  </a:lnTo>
                  <a:lnTo>
                    <a:pt x="141" y="14"/>
                  </a:lnTo>
                  <a:lnTo>
                    <a:pt x="146" y="9"/>
                  </a:lnTo>
                  <a:lnTo>
                    <a:pt x="146" y="14"/>
                  </a:lnTo>
                  <a:lnTo>
                    <a:pt x="155" y="14"/>
                  </a:lnTo>
                  <a:lnTo>
                    <a:pt x="155" y="9"/>
                  </a:lnTo>
                  <a:lnTo>
                    <a:pt x="159" y="14"/>
                  </a:lnTo>
                  <a:lnTo>
                    <a:pt x="159" y="9"/>
                  </a:lnTo>
                  <a:lnTo>
                    <a:pt x="164" y="14"/>
                  </a:lnTo>
                  <a:lnTo>
                    <a:pt x="164" y="9"/>
                  </a:lnTo>
                  <a:lnTo>
                    <a:pt x="164" y="14"/>
                  </a:lnTo>
                  <a:lnTo>
                    <a:pt x="168" y="9"/>
                  </a:lnTo>
                  <a:lnTo>
                    <a:pt x="168" y="14"/>
                  </a:lnTo>
                  <a:lnTo>
                    <a:pt x="168" y="9"/>
                  </a:lnTo>
                  <a:lnTo>
                    <a:pt x="173" y="18"/>
                  </a:lnTo>
                  <a:lnTo>
                    <a:pt x="173" y="23"/>
                  </a:lnTo>
                  <a:lnTo>
                    <a:pt x="173" y="18"/>
                  </a:lnTo>
                  <a:lnTo>
                    <a:pt x="177" y="14"/>
                  </a:lnTo>
                  <a:lnTo>
                    <a:pt x="177" y="5"/>
                  </a:lnTo>
                  <a:lnTo>
                    <a:pt x="182" y="9"/>
                  </a:lnTo>
                  <a:lnTo>
                    <a:pt x="182" y="14"/>
                  </a:lnTo>
                  <a:lnTo>
                    <a:pt x="187" y="9"/>
                  </a:lnTo>
                  <a:lnTo>
                    <a:pt x="187" y="5"/>
                  </a:lnTo>
                  <a:lnTo>
                    <a:pt x="187" y="14"/>
                  </a:lnTo>
                  <a:lnTo>
                    <a:pt x="191" y="18"/>
                  </a:lnTo>
                  <a:lnTo>
                    <a:pt x="191" y="9"/>
                  </a:lnTo>
                  <a:lnTo>
                    <a:pt x="196" y="9"/>
                  </a:lnTo>
                  <a:lnTo>
                    <a:pt x="196" y="0"/>
                  </a:lnTo>
                  <a:lnTo>
                    <a:pt x="196" y="14"/>
                  </a:lnTo>
                  <a:lnTo>
                    <a:pt x="200" y="9"/>
                  </a:lnTo>
                  <a:lnTo>
                    <a:pt x="200" y="18"/>
                  </a:lnTo>
                  <a:lnTo>
                    <a:pt x="200" y="9"/>
                  </a:lnTo>
                  <a:lnTo>
                    <a:pt x="205" y="14"/>
                  </a:lnTo>
                  <a:lnTo>
                    <a:pt x="205" y="9"/>
                  </a:lnTo>
                  <a:lnTo>
                    <a:pt x="209" y="14"/>
                  </a:lnTo>
                  <a:lnTo>
                    <a:pt x="209" y="9"/>
                  </a:lnTo>
                  <a:lnTo>
                    <a:pt x="209" y="18"/>
                  </a:lnTo>
                  <a:lnTo>
                    <a:pt x="214" y="9"/>
                  </a:lnTo>
                  <a:lnTo>
                    <a:pt x="214" y="23"/>
                  </a:lnTo>
                  <a:lnTo>
                    <a:pt x="223" y="9"/>
                  </a:lnTo>
                  <a:lnTo>
                    <a:pt x="227" y="9"/>
                  </a:lnTo>
                  <a:lnTo>
                    <a:pt x="232" y="14"/>
                  </a:lnTo>
                  <a:lnTo>
                    <a:pt x="232" y="9"/>
                  </a:lnTo>
                  <a:lnTo>
                    <a:pt x="232" y="14"/>
                  </a:lnTo>
                  <a:lnTo>
                    <a:pt x="236" y="14"/>
                  </a:lnTo>
                  <a:lnTo>
                    <a:pt x="236" y="0"/>
                  </a:lnTo>
                  <a:lnTo>
                    <a:pt x="241" y="14"/>
                  </a:lnTo>
                  <a:lnTo>
                    <a:pt x="241" y="18"/>
                  </a:lnTo>
                  <a:lnTo>
                    <a:pt x="246" y="9"/>
                  </a:lnTo>
                  <a:lnTo>
                    <a:pt x="246" y="14"/>
                  </a:lnTo>
                  <a:lnTo>
                    <a:pt x="250" y="18"/>
                  </a:lnTo>
                  <a:lnTo>
                    <a:pt x="250" y="14"/>
                  </a:lnTo>
                  <a:lnTo>
                    <a:pt x="250" y="18"/>
                  </a:lnTo>
                  <a:lnTo>
                    <a:pt x="255" y="14"/>
                  </a:lnTo>
                  <a:lnTo>
                    <a:pt x="255" y="9"/>
                  </a:lnTo>
                  <a:lnTo>
                    <a:pt x="259" y="14"/>
                  </a:lnTo>
                  <a:lnTo>
                    <a:pt x="259" y="9"/>
                  </a:lnTo>
                  <a:lnTo>
                    <a:pt x="264" y="14"/>
                  </a:lnTo>
                  <a:lnTo>
                    <a:pt x="264" y="9"/>
                  </a:lnTo>
                  <a:lnTo>
                    <a:pt x="268" y="5"/>
                  </a:lnTo>
                  <a:lnTo>
                    <a:pt x="268" y="14"/>
                  </a:lnTo>
                  <a:lnTo>
                    <a:pt x="273" y="9"/>
                  </a:lnTo>
                  <a:lnTo>
                    <a:pt x="273" y="14"/>
                  </a:lnTo>
                  <a:lnTo>
                    <a:pt x="277" y="18"/>
                  </a:lnTo>
                  <a:lnTo>
                    <a:pt x="277" y="9"/>
                  </a:lnTo>
                  <a:lnTo>
                    <a:pt x="282" y="14"/>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1" name="Freeform 103"/>
            <p:cNvSpPr>
              <a:spLocks noChangeAspect="1"/>
            </p:cNvSpPr>
            <p:nvPr/>
          </p:nvSpPr>
          <p:spPr bwMode="auto">
            <a:xfrm>
              <a:off x="908388" y="2024075"/>
              <a:ext cx="82356" cy="8330"/>
            </a:xfrm>
            <a:custGeom>
              <a:avLst/>
              <a:gdLst>
                <a:gd name="T0" fmla="*/ 2 w 272"/>
                <a:gd name="T1" fmla="*/ 11 h 18"/>
                <a:gd name="T2" fmla="*/ 5 w 272"/>
                <a:gd name="T3" fmla="*/ 8 h 18"/>
                <a:gd name="T4" fmla="*/ 8 w 272"/>
                <a:gd name="T5" fmla="*/ 2 h 18"/>
                <a:gd name="T6" fmla="*/ 14 w 272"/>
                <a:gd name="T7" fmla="*/ 2 h 18"/>
                <a:gd name="T8" fmla="*/ 19 w 272"/>
                <a:gd name="T9" fmla="*/ 8 h 18"/>
                <a:gd name="T10" fmla="*/ 22 w 272"/>
                <a:gd name="T11" fmla="*/ 6 h 18"/>
                <a:gd name="T12" fmla="*/ 25 w 272"/>
                <a:gd name="T13" fmla="*/ 8 h 18"/>
                <a:gd name="T14" fmla="*/ 30 w 272"/>
                <a:gd name="T15" fmla="*/ 2 h 18"/>
                <a:gd name="T16" fmla="*/ 32 w 272"/>
                <a:gd name="T17" fmla="*/ 8 h 18"/>
                <a:gd name="T18" fmla="*/ 35 w 272"/>
                <a:gd name="T19" fmla="*/ 6 h 18"/>
                <a:gd name="T20" fmla="*/ 43 w 272"/>
                <a:gd name="T21" fmla="*/ 2 h 18"/>
                <a:gd name="T22" fmla="*/ 46 w 272"/>
                <a:gd name="T23" fmla="*/ 6 h 18"/>
                <a:gd name="T24" fmla="*/ 52 w 272"/>
                <a:gd name="T25" fmla="*/ 2 h 18"/>
                <a:gd name="T26" fmla="*/ 57 w 272"/>
                <a:gd name="T27" fmla="*/ 0 h 18"/>
                <a:gd name="T28" fmla="*/ 60 w 272"/>
                <a:gd name="T29" fmla="*/ 2 h 18"/>
                <a:gd name="T30" fmla="*/ 65 w 272"/>
                <a:gd name="T31" fmla="*/ 6 h 18"/>
                <a:gd name="T32" fmla="*/ 73 w 272"/>
                <a:gd name="T33" fmla="*/ 6 h 18"/>
                <a:gd name="T34" fmla="*/ 79 w 272"/>
                <a:gd name="T35" fmla="*/ 0 h 18"/>
                <a:gd name="T36" fmla="*/ 82 w 272"/>
                <a:gd name="T37" fmla="*/ 6 h 18"/>
                <a:gd name="T38" fmla="*/ 84 w 272"/>
                <a:gd name="T39" fmla="*/ 2 h 18"/>
                <a:gd name="T40" fmla="*/ 90 w 272"/>
                <a:gd name="T41" fmla="*/ 6 h 18"/>
                <a:gd name="T42" fmla="*/ 92 w 272"/>
                <a:gd name="T43" fmla="*/ 2 h 18"/>
                <a:gd name="T44" fmla="*/ 98 w 272"/>
                <a:gd name="T45" fmla="*/ 6 h 18"/>
                <a:gd name="T46" fmla="*/ 101 w 272"/>
                <a:gd name="T47" fmla="*/ 6 h 18"/>
                <a:gd name="T48" fmla="*/ 106 w 272"/>
                <a:gd name="T49" fmla="*/ 6 h 18"/>
                <a:gd name="T50" fmla="*/ 108 w 272"/>
                <a:gd name="T51" fmla="*/ 2 h 18"/>
                <a:gd name="T52" fmla="*/ 111 w 272"/>
                <a:gd name="T53" fmla="*/ 0 h 18"/>
                <a:gd name="T54" fmla="*/ 114 w 272"/>
                <a:gd name="T55" fmla="*/ 2 h 18"/>
                <a:gd name="T56" fmla="*/ 117 w 272"/>
                <a:gd name="T57" fmla="*/ 8 h 18"/>
                <a:gd name="T58" fmla="*/ 120 w 272"/>
                <a:gd name="T59" fmla="*/ 8 h 18"/>
                <a:gd name="T60" fmla="*/ 122 w 272"/>
                <a:gd name="T61" fmla="*/ 8 h 18"/>
                <a:gd name="T62" fmla="*/ 125 w 272"/>
                <a:gd name="T63" fmla="*/ 2 h 18"/>
                <a:gd name="T64" fmla="*/ 128 w 272"/>
                <a:gd name="T65" fmla="*/ 6 h 18"/>
                <a:gd name="T66" fmla="*/ 133 w 272"/>
                <a:gd name="T67" fmla="*/ 2 h 18"/>
                <a:gd name="T68" fmla="*/ 138 w 272"/>
                <a:gd name="T69" fmla="*/ 6 h 18"/>
                <a:gd name="T70" fmla="*/ 141 w 272"/>
                <a:gd name="T71" fmla="*/ 8 h 18"/>
                <a:gd name="T72" fmla="*/ 144 w 272"/>
                <a:gd name="T73" fmla="*/ 2 h 18"/>
                <a:gd name="T74" fmla="*/ 147 w 272"/>
                <a:gd name="T75" fmla="*/ 8 h 18"/>
                <a:gd name="T76" fmla="*/ 149 w 272"/>
                <a:gd name="T77" fmla="*/ 2 h 18"/>
                <a:gd name="T78" fmla="*/ 155 w 272"/>
                <a:gd name="T79" fmla="*/ 6 h 18"/>
                <a:gd name="T80" fmla="*/ 161 w 272"/>
                <a:gd name="T81" fmla="*/ 6 h 18"/>
                <a:gd name="T82" fmla="*/ 163 w 272"/>
                <a:gd name="T83" fmla="*/ 6 h 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2"/>
                <a:gd name="T127" fmla="*/ 0 h 18"/>
                <a:gd name="T128" fmla="*/ 272 w 272"/>
                <a:gd name="T129" fmla="*/ 18 h 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2" h="18">
                  <a:moveTo>
                    <a:pt x="0" y="9"/>
                  </a:moveTo>
                  <a:lnTo>
                    <a:pt x="0" y="4"/>
                  </a:lnTo>
                  <a:lnTo>
                    <a:pt x="4" y="18"/>
                  </a:lnTo>
                  <a:lnTo>
                    <a:pt x="4" y="4"/>
                  </a:lnTo>
                  <a:lnTo>
                    <a:pt x="4" y="9"/>
                  </a:lnTo>
                  <a:lnTo>
                    <a:pt x="9" y="13"/>
                  </a:lnTo>
                  <a:lnTo>
                    <a:pt x="13" y="4"/>
                  </a:lnTo>
                  <a:lnTo>
                    <a:pt x="13" y="13"/>
                  </a:lnTo>
                  <a:lnTo>
                    <a:pt x="13" y="4"/>
                  </a:lnTo>
                  <a:lnTo>
                    <a:pt x="18" y="4"/>
                  </a:lnTo>
                  <a:lnTo>
                    <a:pt x="23" y="9"/>
                  </a:lnTo>
                  <a:lnTo>
                    <a:pt x="23" y="4"/>
                  </a:lnTo>
                  <a:lnTo>
                    <a:pt x="27" y="13"/>
                  </a:lnTo>
                  <a:lnTo>
                    <a:pt x="27" y="4"/>
                  </a:lnTo>
                  <a:lnTo>
                    <a:pt x="32" y="13"/>
                  </a:lnTo>
                  <a:lnTo>
                    <a:pt x="32" y="9"/>
                  </a:lnTo>
                  <a:lnTo>
                    <a:pt x="32" y="13"/>
                  </a:lnTo>
                  <a:lnTo>
                    <a:pt x="36" y="9"/>
                  </a:lnTo>
                  <a:lnTo>
                    <a:pt x="36" y="0"/>
                  </a:lnTo>
                  <a:lnTo>
                    <a:pt x="45" y="13"/>
                  </a:lnTo>
                  <a:lnTo>
                    <a:pt x="41" y="13"/>
                  </a:lnTo>
                  <a:lnTo>
                    <a:pt x="45" y="4"/>
                  </a:lnTo>
                  <a:lnTo>
                    <a:pt x="50" y="9"/>
                  </a:lnTo>
                  <a:lnTo>
                    <a:pt x="50" y="4"/>
                  </a:lnTo>
                  <a:lnTo>
                    <a:pt x="50" y="9"/>
                  </a:lnTo>
                  <a:lnTo>
                    <a:pt x="54" y="4"/>
                  </a:lnTo>
                  <a:lnTo>
                    <a:pt x="54" y="13"/>
                  </a:lnTo>
                  <a:lnTo>
                    <a:pt x="59" y="4"/>
                  </a:lnTo>
                  <a:lnTo>
                    <a:pt x="59" y="13"/>
                  </a:lnTo>
                  <a:lnTo>
                    <a:pt x="59" y="9"/>
                  </a:lnTo>
                  <a:lnTo>
                    <a:pt x="63" y="4"/>
                  </a:lnTo>
                  <a:lnTo>
                    <a:pt x="68" y="9"/>
                  </a:lnTo>
                  <a:lnTo>
                    <a:pt x="72" y="4"/>
                  </a:lnTo>
                  <a:lnTo>
                    <a:pt x="72" y="13"/>
                  </a:lnTo>
                  <a:lnTo>
                    <a:pt x="72" y="4"/>
                  </a:lnTo>
                  <a:lnTo>
                    <a:pt x="77" y="9"/>
                  </a:lnTo>
                  <a:lnTo>
                    <a:pt x="82" y="0"/>
                  </a:lnTo>
                  <a:lnTo>
                    <a:pt x="82" y="9"/>
                  </a:lnTo>
                  <a:lnTo>
                    <a:pt x="86" y="4"/>
                  </a:lnTo>
                  <a:lnTo>
                    <a:pt x="86" y="18"/>
                  </a:lnTo>
                  <a:lnTo>
                    <a:pt x="91" y="4"/>
                  </a:lnTo>
                  <a:lnTo>
                    <a:pt x="95" y="0"/>
                  </a:lnTo>
                  <a:lnTo>
                    <a:pt x="95" y="4"/>
                  </a:lnTo>
                  <a:lnTo>
                    <a:pt x="100" y="9"/>
                  </a:lnTo>
                  <a:lnTo>
                    <a:pt x="100" y="4"/>
                  </a:lnTo>
                  <a:lnTo>
                    <a:pt x="109" y="4"/>
                  </a:lnTo>
                  <a:lnTo>
                    <a:pt x="104" y="4"/>
                  </a:lnTo>
                  <a:lnTo>
                    <a:pt x="109" y="9"/>
                  </a:lnTo>
                  <a:lnTo>
                    <a:pt x="113" y="4"/>
                  </a:lnTo>
                  <a:lnTo>
                    <a:pt x="118" y="9"/>
                  </a:lnTo>
                  <a:lnTo>
                    <a:pt x="122" y="9"/>
                  </a:lnTo>
                  <a:lnTo>
                    <a:pt x="127" y="4"/>
                  </a:lnTo>
                  <a:lnTo>
                    <a:pt x="131" y="9"/>
                  </a:lnTo>
                  <a:lnTo>
                    <a:pt x="131" y="0"/>
                  </a:lnTo>
                  <a:lnTo>
                    <a:pt x="136" y="9"/>
                  </a:lnTo>
                  <a:lnTo>
                    <a:pt x="136" y="4"/>
                  </a:lnTo>
                  <a:lnTo>
                    <a:pt x="136" y="9"/>
                  </a:lnTo>
                  <a:lnTo>
                    <a:pt x="141" y="4"/>
                  </a:lnTo>
                  <a:lnTo>
                    <a:pt x="141" y="9"/>
                  </a:lnTo>
                  <a:lnTo>
                    <a:pt x="141" y="4"/>
                  </a:lnTo>
                  <a:lnTo>
                    <a:pt x="145" y="9"/>
                  </a:lnTo>
                  <a:lnTo>
                    <a:pt x="150" y="4"/>
                  </a:lnTo>
                  <a:lnTo>
                    <a:pt x="150" y="9"/>
                  </a:lnTo>
                  <a:lnTo>
                    <a:pt x="154" y="0"/>
                  </a:lnTo>
                  <a:lnTo>
                    <a:pt x="154" y="18"/>
                  </a:lnTo>
                  <a:lnTo>
                    <a:pt x="154" y="4"/>
                  </a:lnTo>
                  <a:lnTo>
                    <a:pt x="159" y="0"/>
                  </a:lnTo>
                  <a:lnTo>
                    <a:pt x="159" y="9"/>
                  </a:lnTo>
                  <a:lnTo>
                    <a:pt x="163" y="9"/>
                  </a:lnTo>
                  <a:lnTo>
                    <a:pt x="163" y="0"/>
                  </a:lnTo>
                  <a:lnTo>
                    <a:pt x="163" y="9"/>
                  </a:lnTo>
                  <a:lnTo>
                    <a:pt x="168" y="9"/>
                  </a:lnTo>
                  <a:lnTo>
                    <a:pt x="168" y="0"/>
                  </a:lnTo>
                  <a:lnTo>
                    <a:pt x="168" y="9"/>
                  </a:lnTo>
                  <a:lnTo>
                    <a:pt x="177" y="9"/>
                  </a:lnTo>
                  <a:lnTo>
                    <a:pt x="177" y="4"/>
                  </a:lnTo>
                  <a:lnTo>
                    <a:pt x="177" y="9"/>
                  </a:lnTo>
                  <a:lnTo>
                    <a:pt x="181" y="4"/>
                  </a:lnTo>
                  <a:lnTo>
                    <a:pt x="181" y="13"/>
                  </a:lnTo>
                  <a:lnTo>
                    <a:pt x="181" y="4"/>
                  </a:lnTo>
                  <a:lnTo>
                    <a:pt x="186" y="0"/>
                  </a:lnTo>
                  <a:lnTo>
                    <a:pt x="186" y="13"/>
                  </a:lnTo>
                  <a:lnTo>
                    <a:pt x="186" y="9"/>
                  </a:lnTo>
                  <a:lnTo>
                    <a:pt x="190" y="4"/>
                  </a:lnTo>
                  <a:lnTo>
                    <a:pt x="190" y="9"/>
                  </a:lnTo>
                  <a:lnTo>
                    <a:pt x="195" y="0"/>
                  </a:lnTo>
                  <a:lnTo>
                    <a:pt x="195" y="13"/>
                  </a:lnTo>
                  <a:lnTo>
                    <a:pt x="195" y="4"/>
                  </a:lnTo>
                  <a:lnTo>
                    <a:pt x="200" y="4"/>
                  </a:lnTo>
                  <a:lnTo>
                    <a:pt x="200" y="13"/>
                  </a:lnTo>
                  <a:lnTo>
                    <a:pt x="200" y="4"/>
                  </a:lnTo>
                  <a:lnTo>
                    <a:pt x="204" y="4"/>
                  </a:lnTo>
                  <a:lnTo>
                    <a:pt x="204" y="13"/>
                  </a:lnTo>
                  <a:lnTo>
                    <a:pt x="204" y="4"/>
                  </a:lnTo>
                  <a:lnTo>
                    <a:pt x="209" y="9"/>
                  </a:lnTo>
                  <a:lnTo>
                    <a:pt x="209" y="4"/>
                  </a:lnTo>
                  <a:lnTo>
                    <a:pt x="213" y="9"/>
                  </a:lnTo>
                  <a:lnTo>
                    <a:pt x="213" y="4"/>
                  </a:lnTo>
                  <a:lnTo>
                    <a:pt x="213" y="9"/>
                  </a:lnTo>
                  <a:lnTo>
                    <a:pt x="218" y="4"/>
                  </a:lnTo>
                  <a:lnTo>
                    <a:pt x="218" y="9"/>
                  </a:lnTo>
                  <a:lnTo>
                    <a:pt x="222" y="4"/>
                  </a:lnTo>
                  <a:lnTo>
                    <a:pt x="227" y="9"/>
                  </a:lnTo>
                  <a:lnTo>
                    <a:pt x="227" y="4"/>
                  </a:lnTo>
                  <a:lnTo>
                    <a:pt x="231" y="9"/>
                  </a:lnTo>
                  <a:lnTo>
                    <a:pt x="231" y="4"/>
                  </a:lnTo>
                  <a:lnTo>
                    <a:pt x="231" y="9"/>
                  </a:lnTo>
                  <a:lnTo>
                    <a:pt x="236" y="13"/>
                  </a:lnTo>
                  <a:lnTo>
                    <a:pt x="240" y="4"/>
                  </a:lnTo>
                  <a:lnTo>
                    <a:pt x="240" y="9"/>
                  </a:lnTo>
                  <a:lnTo>
                    <a:pt x="240" y="4"/>
                  </a:lnTo>
                  <a:lnTo>
                    <a:pt x="245" y="9"/>
                  </a:lnTo>
                  <a:lnTo>
                    <a:pt x="245" y="4"/>
                  </a:lnTo>
                  <a:lnTo>
                    <a:pt x="245" y="13"/>
                  </a:lnTo>
                  <a:lnTo>
                    <a:pt x="249" y="4"/>
                  </a:lnTo>
                  <a:lnTo>
                    <a:pt x="249" y="9"/>
                  </a:lnTo>
                  <a:lnTo>
                    <a:pt x="249" y="4"/>
                  </a:lnTo>
                  <a:lnTo>
                    <a:pt x="254" y="9"/>
                  </a:lnTo>
                  <a:lnTo>
                    <a:pt x="254" y="4"/>
                  </a:lnTo>
                  <a:lnTo>
                    <a:pt x="259" y="9"/>
                  </a:lnTo>
                  <a:lnTo>
                    <a:pt x="259" y="0"/>
                  </a:lnTo>
                  <a:lnTo>
                    <a:pt x="263" y="4"/>
                  </a:lnTo>
                  <a:lnTo>
                    <a:pt x="268" y="9"/>
                  </a:lnTo>
                  <a:lnTo>
                    <a:pt x="268" y="0"/>
                  </a:lnTo>
                  <a:lnTo>
                    <a:pt x="268" y="13"/>
                  </a:lnTo>
                  <a:lnTo>
                    <a:pt x="272" y="9"/>
                  </a:lnTo>
                  <a:lnTo>
                    <a:pt x="272" y="4"/>
                  </a:lnTo>
                  <a:lnTo>
                    <a:pt x="272" y="9"/>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2" name="Freeform 104"/>
            <p:cNvSpPr>
              <a:spLocks noChangeAspect="1"/>
            </p:cNvSpPr>
            <p:nvPr/>
          </p:nvSpPr>
          <p:spPr bwMode="auto">
            <a:xfrm>
              <a:off x="990744" y="2024075"/>
              <a:ext cx="95998" cy="335466"/>
            </a:xfrm>
            <a:custGeom>
              <a:avLst/>
              <a:gdLst>
                <a:gd name="T0" fmla="*/ 5 w 318"/>
                <a:gd name="T1" fmla="*/ 2 h 749"/>
                <a:gd name="T2" fmla="*/ 8 w 318"/>
                <a:gd name="T3" fmla="*/ 0 h 749"/>
                <a:gd name="T4" fmla="*/ 11 w 318"/>
                <a:gd name="T5" fmla="*/ 2 h 749"/>
                <a:gd name="T6" fmla="*/ 16 w 318"/>
                <a:gd name="T7" fmla="*/ 2 h 749"/>
                <a:gd name="T8" fmla="*/ 19 w 318"/>
                <a:gd name="T9" fmla="*/ 2 h 749"/>
                <a:gd name="T10" fmla="*/ 22 w 318"/>
                <a:gd name="T11" fmla="*/ 8 h 749"/>
                <a:gd name="T12" fmla="*/ 27 w 318"/>
                <a:gd name="T13" fmla="*/ 2 h 749"/>
                <a:gd name="T14" fmla="*/ 30 w 318"/>
                <a:gd name="T15" fmla="*/ 8 h 749"/>
                <a:gd name="T16" fmla="*/ 35 w 318"/>
                <a:gd name="T17" fmla="*/ 8 h 749"/>
                <a:gd name="T18" fmla="*/ 38 w 318"/>
                <a:gd name="T19" fmla="*/ 2 h 749"/>
                <a:gd name="T20" fmla="*/ 44 w 318"/>
                <a:gd name="T21" fmla="*/ 5 h 749"/>
                <a:gd name="T22" fmla="*/ 49 w 318"/>
                <a:gd name="T23" fmla="*/ 2 h 749"/>
                <a:gd name="T24" fmla="*/ 51 w 318"/>
                <a:gd name="T25" fmla="*/ 5 h 749"/>
                <a:gd name="T26" fmla="*/ 54 w 318"/>
                <a:gd name="T27" fmla="*/ 2 h 749"/>
                <a:gd name="T28" fmla="*/ 60 w 318"/>
                <a:gd name="T29" fmla="*/ 443 h 749"/>
                <a:gd name="T30" fmla="*/ 65 w 318"/>
                <a:gd name="T31" fmla="*/ 37 h 749"/>
                <a:gd name="T32" fmla="*/ 68 w 318"/>
                <a:gd name="T33" fmla="*/ 35 h 749"/>
                <a:gd name="T34" fmla="*/ 73 w 318"/>
                <a:gd name="T35" fmla="*/ 40 h 749"/>
                <a:gd name="T36" fmla="*/ 76 w 318"/>
                <a:gd name="T37" fmla="*/ 35 h 749"/>
                <a:gd name="T38" fmla="*/ 84 w 318"/>
                <a:gd name="T39" fmla="*/ 37 h 749"/>
                <a:gd name="T40" fmla="*/ 87 w 318"/>
                <a:gd name="T41" fmla="*/ 35 h 749"/>
                <a:gd name="T42" fmla="*/ 95 w 318"/>
                <a:gd name="T43" fmla="*/ 35 h 749"/>
                <a:gd name="T44" fmla="*/ 103 w 318"/>
                <a:gd name="T45" fmla="*/ 37 h 749"/>
                <a:gd name="T46" fmla="*/ 109 w 318"/>
                <a:gd name="T47" fmla="*/ 37 h 749"/>
                <a:gd name="T48" fmla="*/ 117 w 318"/>
                <a:gd name="T49" fmla="*/ 37 h 749"/>
                <a:gd name="T50" fmla="*/ 119 w 318"/>
                <a:gd name="T51" fmla="*/ 37 h 749"/>
                <a:gd name="T52" fmla="*/ 125 w 318"/>
                <a:gd name="T53" fmla="*/ 35 h 749"/>
                <a:gd name="T54" fmla="*/ 130 w 318"/>
                <a:gd name="T55" fmla="*/ 37 h 749"/>
                <a:gd name="T56" fmla="*/ 136 w 318"/>
                <a:gd name="T57" fmla="*/ 37 h 749"/>
                <a:gd name="T58" fmla="*/ 139 w 318"/>
                <a:gd name="T59" fmla="*/ 35 h 749"/>
                <a:gd name="T60" fmla="*/ 141 w 318"/>
                <a:gd name="T61" fmla="*/ 37 h 749"/>
                <a:gd name="T62" fmla="*/ 144 w 318"/>
                <a:gd name="T63" fmla="*/ 35 h 749"/>
                <a:gd name="T64" fmla="*/ 149 w 318"/>
                <a:gd name="T65" fmla="*/ 37 h 749"/>
                <a:gd name="T66" fmla="*/ 155 w 318"/>
                <a:gd name="T67" fmla="*/ 35 h 749"/>
                <a:gd name="T68" fmla="*/ 157 w 318"/>
                <a:gd name="T69" fmla="*/ 37 h 749"/>
                <a:gd name="T70" fmla="*/ 163 w 318"/>
                <a:gd name="T71" fmla="*/ 35 h 749"/>
                <a:gd name="T72" fmla="*/ 168 w 318"/>
                <a:gd name="T73" fmla="*/ 37 h 749"/>
                <a:gd name="T74" fmla="*/ 171 w 318"/>
                <a:gd name="T75" fmla="*/ 35 h 749"/>
                <a:gd name="T76" fmla="*/ 176 w 318"/>
                <a:gd name="T77" fmla="*/ 37 h 749"/>
                <a:gd name="T78" fmla="*/ 182 w 318"/>
                <a:gd name="T79" fmla="*/ 35 h 749"/>
                <a:gd name="T80" fmla="*/ 185 w 318"/>
                <a:gd name="T81" fmla="*/ 37 h 749"/>
                <a:gd name="T82" fmla="*/ 187 w 318"/>
                <a:gd name="T83" fmla="*/ 35 h 7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18"/>
                <a:gd name="T127" fmla="*/ 0 h 749"/>
                <a:gd name="T128" fmla="*/ 318 w 318"/>
                <a:gd name="T129" fmla="*/ 749 h 7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18" h="749">
                  <a:moveTo>
                    <a:pt x="0" y="9"/>
                  </a:moveTo>
                  <a:lnTo>
                    <a:pt x="5" y="13"/>
                  </a:lnTo>
                  <a:lnTo>
                    <a:pt x="9" y="4"/>
                  </a:lnTo>
                  <a:lnTo>
                    <a:pt x="9" y="18"/>
                  </a:lnTo>
                  <a:lnTo>
                    <a:pt x="14" y="9"/>
                  </a:lnTo>
                  <a:lnTo>
                    <a:pt x="14" y="0"/>
                  </a:lnTo>
                  <a:lnTo>
                    <a:pt x="18" y="4"/>
                  </a:lnTo>
                  <a:lnTo>
                    <a:pt x="18" y="0"/>
                  </a:lnTo>
                  <a:lnTo>
                    <a:pt x="18" y="4"/>
                  </a:lnTo>
                  <a:lnTo>
                    <a:pt x="23" y="9"/>
                  </a:lnTo>
                  <a:lnTo>
                    <a:pt x="27" y="13"/>
                  </a:lnTo>
                  <a:lnTo>
                    <a:pt x="27" y="4"/>
                  </a:lnTo>
                  <a:lnTo>
                    <a:pt x="27" y="13"/>
                  </a:lnTo>
                  <a:lnTo>
                    <a:pt x="32" y="18"/>
                  </a:lnTo>
                  <a:lnTo>
                    <a:pt x="32" y="4"/>
                  </a:lnTo>
                  <a:lnTo>
                    <a:pt x="32" y="13"/>
                  </a:lnTo>
                  <a:lnTo>
                    <a:pt x="36" y="9"/>
                  </a:lnTo>
                  <a:lnTo>
                    <a:pt x="36" y="13"/>
                  </a:lnTo>
                  <a:lnTo>
                    <a:pt x="36" y="4"/>
                  </a:lnTo>
                  <a:lnTo>
                    <a:pt x="41" y="9"/>
                  </a:lnTo>
                  <a:lnTo>
                    <a:pt x="46" y="4"/>
                  </a:lnTo>
                  <a:lnTo>
                    <a:pt x="46" y="0"/>
                  </a:lnTo>
                  <a:lnTo>
                    <a:pt x="50" y="4"/>
                  </a:lnTo>
                  <a:lnTo>
                    <a:pt x="50" y="13"/>
                  </a:lnTo>
                  <a:lnTo>
                    <a:pt x="55" y="4"/>
                  </a:lnTo>
                  <a:lnTo>
                    <a:pt x="55" y="9"/>
                  </a:lnTo>
                  <a:lnTo>
                    <a:pt x="59" y="13"/>
                  </a:lnTo>
                  <a:lnTo>
                    <a:pt x="59" y="4"/>
                  </a:lnTo>
                  <a:lnTo>
                    <a:pt x="68" y="4"/>
                  </a:lnTo>
                  <a:lnTo>
                    <a:pt x="64" y="4"/>
                  </a:lnTo>
                  <a:lnTo>
                    <a:pt x="68" y="9"/>
                  </a:lnTo>
                  <a:lnTo>
                    <a:pt x="73" y="0"/>
                  </a:lnTo>
                  <a:lnTo>
                    <a:pt x="73" y="9"/>
                  </a:lnTo>
                  <a:lnTo>
                    <a:pt x="77" y="4"/>
                  </a:lnTo>
                  <a:lnTo>
                    <a:pt x="77" y="13"/>
                  </a:lnTo>
                  <a:lnTo>
                    <a:pt x="82" y="4"/>
                  </a:lnTo>
                  <a:lnTo>
                    <a:pt x="82" y="9"/>
                  </a:lnTo>
                  <a:lnTo>
                    <a:pt x="82" y="4"/>
                  </a:lnTo>
                  <a:lnTo>
                    <a:pt x="86" y="9"/>
                  </a:lnTo>
                  <a:lnTo>
                    <a:pt x="86" y="4"/>
                  </a:lnTo>
                  <a:lnTo>
                    <a:pt x="86" y="9"/>
                  </a:lnTo>
                  <a:lnTo>
                    <a:pt x="91" y="4"/>
                  </a:lnTo>
                  <a:lnTo>
                    <a:pt x="96" y="563"/>
                  </a:lnTo>
                  <a:lnTo>
                    <a:pt x="96" y="749"/>
                  </a:lnTo>
                  <a:lnTo>
                    <a:pt x="100" y="749"/>
                  </a:lnTo>
                  <a:lnTo>
                    <a:pt x="105" y="749"/>
                  </a:lnTo>
                  <a:lnTo>
                    <a:pt x="105" y="59"/>
                  </a:lnTo>
                  <a:lnTo>
                    <a:pt x="109" y="63"/>
                  </a:lnTo>
                  <a:lnTo>
                    <a:pt x="109" y="59"/>
                  </a:lnTo>
                  <a:lnTo>
                    <a:pt x="109" y="63"/>
                  </a:lnTo>
                  <a:lnTo>
                    <a:pt x="114" y="59"/>
                  </a:lnTo>
                  <a:lnTo>
                    <a:pt x="118" y="63"/>
                  </a:lnTo>
                  <a:lnTo>
                    <a:pt x="123" y="59"/>
                  </a:lnTo>
                  <a:lnTo>
                    <a:pt x="123" y="68"/>
                  </a:lnTo>
                  <a:lnTo>
                    <a:pt x="127" y="59"/>
                  </a:lnTo>
                  <a:lnTo>
                    <a:pt x="127" y="63"/>
                  </a:lnTo>
                  <a:lnTo>
                    <a:pt x="127" y="59"/>
                  </a:lnTo>
                  <a:lnTo>
                    <a:pt x="132" y="63"/>
                  </a:lnTo>
                  <a:lnTo>
                    <a:pt x="136" y="59"/>
                  </a:lnTo>
                  <a:lnTo>
                    <a:pt x="141" y="63"/>
                  </a:lnTo>
                  <a:lnTo>
                    <a:pt x="141" y="59"/>
                  </a:lnTo>
                  <a:lnTo>
                    <a:pt x="141" y="63"/>
                  </a:lnTo>
                  <a:lnTo>
                    <a:pt x="145" y="59"/>
                  </a:lnTo>
                  <a:lnTo>
                    <a:pt x="150" y="59"/>
                  </a:lnTo>
                  <a:lnTo>
                    <a:pt x="155" y="63"/>
                  </a:lnTo>
                  <a:lnTo>
                    <a:pt x="159" y="59"/>
                  </a:lnTo>
                  <a:lnTo>
                    <a:pt x="164" y="63"/>
                  </a:lnTo>
                  <a:lnTo>
                    <a:pt x="168" y="59"/>
                  </a:lnTo>
                  <a:lnTo>
                    <a:pt x="173" y="63"/>
                  </a:lnTo>
                  <a:lnTo>
                    <a:pt x="177" y="63"/>
                  </a:lnTo>
                  <a:lnTo>
                    <a:pt x="186" y="63"/>
                  </a:lnTo>
                  <a:lnTo>
                    <a:pt x="182" y="63"/>
                  </a:lnTo>
                  <a:lnTo>
                    <a:pt x="186" y="59"/>
                  </a:lnTo>
                  <a:lnTo>
                    <a:pt x="186" y="63"/>
                  </a:lnTo>
                  <a:lnTo>
                    <a:pt x="195" y="63"/>
                  </a:lnTo>
                  <a:lnTo>
                    <a:pt x="191" y="63"/>
                  </a:lnTo>
                  <a:lnTo>
                    <a:pt x="195" y="59"/>
                  </a:lnTo>
                  <a:lnTo>
                    <a:pt x="200" y="63"/>
                  </a:lnTo>
                  <a:lnTo>
                    <a:pt x="200" y="59"/>
                  </a:lnTo>
                  <a:lnTo>
                    <a:pt x="204" y="63"/>
                  </a:lnTo>
                  <a:lnTo>
                    <a:pt x="209" y="59"/>
                  </a:lnTo>
                  <a:lnTo>
                    <a:pt x="209" y="63"/>
                  </a:lnTo>
                  <a:lnTo>
                    <a:pt x="218" y="63"/>
                  </a:lnTo>
                  <a:lnTo>
                    <a:pt x="227" y="63"/>
                  </a:lnTo>
                  <a:lnTo>
                    <a:pt x="223" y="63"/>
                  </a:lnTo>
                  <a:lnTo>
                    <a:pt x="227" y="63"/>
                  </a:lnTo>
                  <a:lnTo>
                    <a:pt x="232" y="59"/>
                  </a:lnTo>
                  <a:lnTo>
                    <a:pt x="232" y="63"/>
                  </a:lnTo>
                  <a:lnTo>
                    <a:pt x="232" y="59"/>
                  </a:lnTo>
                  <a:lnTo>
                    <a:pt x="236" y="63"/>
                  </a:lnTo>
                  <a:lnTo>
                    <a:pt x="236" y="59"/>
                  </a:lnTo>
                  <a:lnTo>
                    <a:pt x="236" y="63"/>
                  </a:lnTo>
                  <a:lnTo>
                    <a:pt x="241" y="59"/>
                  </a:lnTo>
                  <a:lnTo>
                    <a:pt x="241" y="63"/>
                  </a:lnTo>
                  <a:lnTo>
                    <a:pt x="241" y="59"/>
                  </a:lnTo>
                  <a:lnTo>
                    <a:pt x="245" y="63"/>
                  </a:lnTo>
                  <a:lnTo>
                    <a:pt x="250" y="59"/>
                  </a:lnTo>
                  <a:lnTo>
                    <a:pt x="250" y="63"/>
                  </a:lnTo>
                  <a:lnTo>
                    <a:pt x="250" y="59"/>
                  </a:lnTo>
                  <a:lnTo>
                    <a:pt x="254" y="63"/>
                  </a:lnTo>
                  <a:lnTo>
                    <a:pt x="259" y="59"/>
                  </a:lnTo>
                  <a:lnTo>
                    <a:pt x="259" y="63"/>
                  </a:lnTo>
                  <a:lnTo>
                    <a:pt x="263" y="59"/>
                  </a:lnTo>
                  <a:lnTo>
                    <a:pt x="263" y="63"/>
                  </a:lnTo>
                  <a:lnTo>
                    <a:pt x="263" y="59"/>
                  </a:lnTo>
                  <a:lnTo>
                    <a:pt x="268" y="63"/>
                  </a:lnTo>
                  <a:lnTo>
                    <a:pt x="273" y="59"/>
                  </a:lnTo>
                  <a:lnTo>
                    <a:pt x="277" y="63"/>
                  </a:lnTo>
                  <a:lnTo>
                    <a:pt x="277" y="59"/>
                  </a:lnTo>
                  <a:lnTo>
                    <a:pt x="282" y="63"/>
                  </a:lnTo>
                  <a:lnTo>
                    <a:pt x="282" y="59"/>
                  </a:lnTo>
                  <a:lnTo>
                    <a:pt x="282" y="63"/>
                  </a:lnTo>
                  <a:lnTo>
                    <a:pt x="286" y="59"/>
                  </a:lnTo>
                  <a:lnTo>
                    <a:pt x="295" y="59"/>
                  </a:lnTo>
                  <a:lnTo>
                    <a:pt x="291" y="59"/>
                  </a:lnTo>
                  <a:lnTo>
                    <a:pt x="295" y="63"/>
                  </a:lnTo>
                  <a:lnTo>
                    <a:pt x="300" y="59"/>
                  </a:lnTo>
                  <a:lnTo>
                    <a:pt x="304" y="63"/>
                  </a:lnTo>
                  <a:lnTo>
                    <a:pt x="304" y="59"/>
                  </a:lnTo>
                  <a:lnTo>
                    <a:pt x="304" y="63"/>
                  </a:lnTo>
                  <a:lnTo>
                    <a:pt x="309" y="59"/>
                  </a:lnTo>
                  <a:lnTo>
                    <a:pt x="309" y="63"/>
                  </a:lnTo>
                  <a:lnTo>
                    <a:pt x="309" y="59"/>
                  </a:lnTo>
                  <a:lnTo>
                    <a:pt x="313" y="63"/>
                  </a:lnTo>
                  <a:lnTo>
                    <a:pt x="313" y="59"/>
                  </a:lnTo>
                  <a:lnTo>
                    <a:pt x="318" y="68"/>
                  </a:lnTo>
                  <a:lnTo>
                    <a:pt x="318" y="59"/>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3" name="Freeform 105"/>
            <p:cNvSpPr>
              <a:spLocks noChangeAspect="1"/>
            </p:cNvSpPr>
            <p:nvPr/>
          </p:nvSpPr>
          <p:spPr bwMode="auto">
            <a:xfrm>
              <a:off x="1086742" y="2022560"/>
              <a:ext cx="89935" cy="31805"/>
            </a:xfrm>
            <a:custGeom>
              <a:avLst/>
              <a:gdLst>
                <a:gd name="T0" fmla="*/ 5 w 299"/>
                <a:gd name="T1" fmla="*/ 37 h 73"/>
                <a:gd name="T2" fmla="*/ 8 w 299"/>
                <a:gd name="T3" fmla="*/ 39 h 73"/>
                <a:gd name="T4" fmla="*/ 14 w 299"/>
                <a:gd name="T5" fmla="*/ 37 h 73"/>
                <a:gd name="T6" fmla="*/ 19 w 299"/>
                <a:gd name="T7" fmla="*/ 39 h 73"/>
                <a:gd name="T8" fmla="*/ 24 w 299"/>
                <a:gd name="T9" fmla="*/ 37 h 73"/>
                <a:gd name="T10" fmla="*/ 27 w 299"/>
                <a:gd name="T11" fmla="*/ 39 h 73"/>
                <a:gd name="T12" fmla="*/ 38 w 299"/>
                <a:gd name="T13" fmla="*/ 39 h 73"/>
                <a:gd name="T14" fmla="*/ 40 w 299"/>
                <a:gd name="T15" fmla="*/ 37 h 73"/>
                <a:gd name="T16" fmla="*/ 46 w 299"/>
                <a:gd name="T17" fmla="*/ 39 h 73"/>
                <a:gd name="T18" fmla="*/ 49 w 299"/>
                <a:gd name="T19" fmla="*/ 37 h 73"/>
                <a:gd name="T20" fmla="*/ 51 w 299"/>
                <a:gd name="T21" fmla="*/ 39 h 73"/>
                <a:gd name="T22" fmla="*/ 57 w 299"/>
                <a:gd name="T23" fmla="*/ 37 h 73"/>
                <a:gd name="T24" fmla="*/ 60 w 299"/>
                <a:gd name="T25" fmla="*/ 39 h 73"/>
                <a:gd name="T26" fmla="*/ 65 w 299"/>
                <a:gd name="T27" fmla="*/ 39 h 73"/>
                <a:gd name="T28" fmla="*/ 76 w 299"/>
                <a:gd name="T29" fmla="*/ 39 h 73"/>
                <a:gd name="T30" fmla="*/ 79 w 299"/>
                <a:gd name="T31" fmla="*/ 39 h 73"/>
                <a:gd name="T32" fmla="*/ 81 w 299"/>
                <a:gd name="T33" fmla="*/ 37 h 73"/>
                <a:gd name="T34" fmla="*/ 84 w 299"/>
                <a:gd name="T35" fmla="*/ 39 h 73"/>
                <a:gd name="T36" fmla="*/ 86 w 299"/>
                <a:gd name="T37" fmla="*/ 37 h 73"/>
                <a:gd name="T38" fmla="*/ 89 w 299"/>
                <a:gd name="T39" fmla="*/ 39 h 73"/>
                <a:gd name="T40" fmla="*/ 95 w 299"/>
                <a:gd name="T41" fmla="*/ 37 h 73"/>
                <a:gd name="T42" fmla="*/ 97 w 299"/>
                <a:gd name="T43" fmla="*/ 39 h 73"/>
                <a:gd name="T44" fmla="*/ 100 w 299"/>
                <a:gd name="T45" fmla="*/ 37 h 73"/>
                <a:gd name="T46" fmla="*/ 102 w 299"/>
                <a:gd name="T47" fmla="*/ 39 h 73"/>
                <a:gd name="T48" fmla="*/ 111 w 299"/>
                <a:gd name="T49" fmla="*/ 39 h 73"/>
                <a:gd name="T50" fmla="*/ 114 w 299"/>
                <a:gd name="T51" fmla="*/ 39 h 73"/>
                <a:gd name="T52" fmla="*/ 116 w 299"/>
                <a:gd name="T53" fmla="*/ 37 h 73"/>
                <a:gd name="T54" fmla="*/ 121 w 299"/>
                <a:gd name="T55" fmla="*/ 5 h 73"/>
                <a:gd name="T56" fmla="*/ 124 w 299"/>
                <a:gd name="T57" fmla="*/ 10 h 73"/>
                <a:gd name="T58" fmla="*/ 130 w 299"/>
                <a:gd name="T59" fmla="*/ 10 h 73"/>
                <a:gd name="T60" fmla="*/ 132 w 299"/>
                <a:gd name="T61" fmla="*/ 3 h 73"/>
                <a:gd name="T62" fmla="*/ 135 w 299"/>
                <a:gd name="T63" fmla="*/ 10 h 73"/>
                <a:gd name="T64" fmla="*/ 140 w 299"/>
                <a:gd name="T65" fmla="*/ 8 h 73"/>
                <a:gd name="T66" fmla="*/ 143 w 299"/>
                <a:gd name="T67" fmla="*/ 10 h 73"/>
                <a:gd name="T68" fmla="*/ 149 w 299"/>
                <a:gd name="T69" fmla="*/ 5 h 73"/>
                <a:gd name="T70" fmla="*/ 154 w 299"/>
                <a:gd name="T71" fmla="*/ 10 h 73"/>
                <a:gd name="T72" fmla="*/ 157 w 299"/>
                <a:gd name="T73" fmla="*/ 8 h 73"/>
                <a:gd name="T74" fmla="*/ 162 w 299"/>
                <a:gd name="T75" fmla="*/ 8 h 73"/>
                <a:gd name="T76" fmla="*/ 165 w 299"/>
                <a:gd name="T77" fmla="*/ 5 h 73"/>
                <a:gd name="T78" fmla="*/ 167 w 299"/>
                <a:gd name="T79" fmla="*/ 10 h 73"/>
                <a:gd name="T80" fmla="*/ 170 w 299"/>
                <a:gd name="T81" fmla="*/ 10 h 73"/>
                <a:gd name="T82" fmla="*/ 176 w 299"/>
                <a:gd name="T83" fmla="*/ 5 h 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9"/>
                <a:gd name="T127" fmla="*/ 0 h 73"/>
                <a:gd name="T128" fmla="*/ 299 w 299"/>
                <a:gd name="T129" fmla="*/ 73 h 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9" h="73">
                  <a:moveTo>
                    <a:pt x="0" y="64"/>
                  </a:moveTo>
                  <a:lnTo>
                    <a:pt x="9" y="64"/>
                  </a:lnTo>
                  <a:lnTo>
                    <a:pt x="14" y="68"/>
                  </a:lnTo>
                  <a:lnTo>
                    <a:pt x="14" y="64"/>
                  </a:lnTo>
                  <a:lnTo>
                    <a:pt x="14" y="68"/>
                  </a:lnTo>
                  <a:lnTo>
                    <a:pt x="23" y="68"/>
                  </a:lnTo>
                  <a:lnTo>
                    <a:pt x="18" y="68"/>
                  </a:lnTo>
                  <a:lnTo>
                    <a:pt x="23" y="64"/>
                  </a:lnTo>
                  <a:lnTo>
                    <a:pt x="23" y="68"/>
                  </a:lnTo>
                  <a:lnTo>
                    <a:pt x="27" y="64"/>
                  </a:lnTo>
                  <a:lnTo>
                    <a:pt x="32" y="68"/>
                  </a:lnTo>
                  <a:lnTo>
                    <a:pt x="32" y="64"/>
                  </a:lnTo>
                  <a:lnTo>
                    <a:pt x="36" y="68"/>
                  </a:lnTo>
                  <a:lnTo>
                    <a:pt x="41" y="64"/>
                  </a:lnTo>
                  <a:lnTo>
                    <a:pt x="41" y="68"/>
                  </a:lnTo>
                  <a:lnTo>
                    <a:pt x="41" y="64"/>
                  </a:lnTo>
                  <a:lnTo>
                    <a:pt x="45" y="68"/>
                  </a:lnTo>
                  <a:lnTo>
                    <a:pt x="50" y="64"/>
                  </a:lnTo>
                  <a:lnTo>
                    <a:pt x="54" y="68"/>
                  </a:lnTo>
                  <a:lnTo>
                    <a:pt x="63" y="68"/>
                  </a:lnTo>
                  <a:lnTo>
                    <a:pt x="59" y="68"/>
                  </a:lnTo>
                  <a:lnTo>
                    <a:pt x="63" y="68"/>
                  </a:lnTo>
                  <a:lnTo>
                    <a:pt x="68" y="64"/>
                  </a:lnTo>
                  <a:lnTo>
                    <a:pt x="68" y="68"/>
                  </a:lnTo>
                  <a:lnTo>
                    <a:pt x="73" y="64"/>
                  </a:lnTo>
                  <a:lnTo>
                    <a:pt x="77" y="68"/>
                  </a:lnTo>
                  <a:lnTo>
                    <a:pt x="77" y="64"/>
                  </a:lnTo>
                  <a:lnTo>
                    <a:pt x="82" y="68"/>
                  </a:lnTo>
                  <a:lnTo>
                    <a:pt x="82" y="64"/>
                  </a:lnTo>
                  <a:lnTo>
                    <a:pt x="86" y="68"/>
                  </a:lnTo>
                  <a:lnTo>
                    <a:pt x="86" y="64"/>
                  </a:lnTo>
                  <a:lnTo>
                    <a:pt x="86" y="68"/>
                  </a:lnTo>
                  <a:lnTo>
                    <a:pt x="91" y="64"/>
                  </a:lnTo>
                  <a:lnTo>
                    <a:pt x="95" y="68"/>
                  </a:lnTo>
                  <a:lnTo>
                    <a:pt x="95" y="64"/>
                  </a:lnTo>
                  <a:lnTo>
                    <a:pt x="100" y="68"/>
                  </a:lnTo>
                  <a:lnTo>
                    <a:pt x="100" y="64"/>
                  </a:lnTo>
                  <a:lnTo>
                    <a:pt x="100" y="68"/>
                  </a:lnTo>
                  <a:lnTo>
                    <a:pt x="104" y="68"/>
                  </a:lnTo>
                  <a:lnTo>
                    <a:pt x="113" y="68"/>
                  </a:lnTo>
                  <a:lnTo>
                    <a:pt x="109" y="68"/>
                  </a:lnTo>
                  <a:lnTo>
                    <a:pt x="113" y="64"/>
                  </a:lnTo>
                  <a:lnTo>
                    <a:pt x="118" y="68"/>
                  </a:lnTo>
                  <a:lnTo>
                    <a:pt x="127" y="68"/>
                  </a:lnTo>
                  <a:lnTo>
                    <a:pt x="122" y="68"/>
                  </a:lnTo>
                  <a:lnTo>
                    <a:pt x="127" y="64"/>
                  </a:lnTo>
                  <a:lnTo>
                    <a:pt x="132" y="68"/>
                  </a:lnTo>
                  <a:lnTo>
                    <a:pt x="132" y="64"/>
                  </a:lnTo>
                  <a:lnTo>
                    <a:pt x="136" y="68"/>
                  </a:lnTo>
                  <a:lnTo>
                    <a:pt x="136" y="64"/>
                  </a:lnTo>
                  <a:lnTo>
                    <a:pt x="136" y="68"/>
                  </a:lnTo>
                  <a:lnTo>
                    <a:pt x="141" y="64"/>
                  </a:lnTo>
                  <a:lnTo>
                    <a:pt x="141" y="68"/>
                  </a:lnTo>
                  <a:lnTo>
                    <a:pt x="141" y="64"/>
                  </a:lnTo>
                  <a:lnTo>
                    <a:pt x="145" y="68"/>
                  </a:lnTo>
                  <a:lnTo>
                    <a:pt x="145" y="64"/>
                  </a:lnTo>
                  <a:lnTo>
                    <a:pt x="150" y="73"/>
                  </a:lnTo>
                  <a:lnTo>
                    <a:pt x="150" y="64"/>
                  </a:lnTo>
                  <a:lnTo>
                    <a:pt x="150" y="68"/>
                  </a:lnTo>
                  <a:lnTo>
                    <a:pt x="154" y="64"/>
                  </a:lnTo>
                  <a:lnTo>
                    <a:pt x="154" y="68"/>
                  </a:lnTo>
                  <a:lnTo>
                    <a:pt x="159" y="64"/>
                  </a:lnTo>
                  <a:lnTo>
                    <a:pt x="159" y="68"/>
                  </a:lnTo>
                  <a:lnTo>
                    <a:pt x="159" y="64"/>
                  </a:lnTo>
                  <a:lnTo>
                    <a:pt x="163" y="68"/>
                  </a:lnTo>
                  <a:lnTo>
                    <a:pt x="163" y="64"/>
                  </a:lnTo>
                  <a:lnTo>
                    <a:pt x="163" y="68"/>
                  </a:lnTo>
                  <a:lnTo>
                    <a:pt x="168" y="64"/>
                  </a:lnTo>
                  <a:lnTo>
                    <a:pt x="168" y="68"/>
                  </a:lnTo>
                  <a:lnTo>
                    <a:pt x="168" y="64"/>
                  </a:lnTo>
                  <a:lnTo>
                    <a:pt x="172" y="68"/>
                  </a:lnTo>
                  <a:lnTo>
                    <a:pt x="177" y="64"/>
                  </a:lnTo>
                  <a:lnTo>
                    <a:pt x="177" y="68"/>
                  </a:lnTo>
                  <a:lnTo>
                    <a:pt x="186" y="68"/>
                  </a:lnTo>
                  <a:lnTo>
                    <a:pt x="181" y="68"/>
                  </a:lnTo>
                  <a:lnTo>
                    <a:pt x="186" y="64"/>
                  </a:lnTo>
                  <a:lnTo>
                    <a:pt x="191" y="68"/>
                  </a:lnTo>
                  <a:lnTo>
                    <a:pt x="191" y="64"/>
                  </a:lnTo>
                  <a:lnTo>
                    <a:pt x="191" y="68"/>
                  </a:lnTo>
                  <a:lnTo>
                    <a:pt x="195" y="64"/>
                  </a:lnTo>
                  <a:lnTo>
                    <a:pt x="195" y="14"/>
                  </a:lnTo>
                  <a:lnTo>
                    <a:pt x="200" y="18"/>
                  </a:lnTo>
                  <a:lnTo>
                    <a:pt x="204" y="9"/>
                  </a:lnTo>
                  <a:lnTo>
                    <a:pt x="204" y="18"/>
                  </a:lnTo>
                  <a:lnTo>
                    <a:pt x="209" y="14"/>
                  </a:lnTo>
                  <a:lnTo>
                    <a:pt x="209" y="18"/>
                  </a:lnTo>
                  <a:lnTo>
                    <a:pt x="213" y="14"/>
                  </a:lnTo>
                  <a:lnTo>
                    <a:pt x="218" y="9"/>
                  </a:lnTo>
                  <a:lnTo>
                    <a:pt x="218" y="18"/>
                  </a:lnTo>
                  <a:lnTo>
                    <a:pt x="218" y="14"/>
                  </a:lnTo>
                  <a:lnTo>
                    <a:pt x="222" y="14"/>
                  </a:lnTo>
                  <a:lnTo>
                    <a:pt x="222" y="5"/>
                  </a:lnTo>
                  <a:lnTo>
                    <a:pt x="227" y="18"/>
                  </a:lnTo>
                  <a:lnTo>
                    <a:pt x="227" y="14"/>
                  </a:lnTo>
                  <a:lnTo>
                    <a:pt x="227" y="18"/>
                  </a:lnTo>
                  <a:lnTo>
                    <a:pt x="231" y="18"/>
                  </a:lnTo>
                  <a:lnTo>
                    <a:pt x="231" y="9"/>
                  </a:lnTo>
                  <a:lnTo>
                    <a:pt x="236" y="14"/>
                  </a:lnTo>
                  <a:lnTo>
                    <a:pt x="236" y="9"/>
                  </a:lnTo>
                  <a:lnTo>
                    <a:pt x="236" y="14"/>
                  </a:lnTo>
                  <a:lnTo>
                    <a:pt x="240" y="18"/>
                  </a:lnTo>
                  <a:lnTo>
                    <a:pt x="240" y="9"/>
                  </a:lnTo>
                  <a:lnTo>
                    <a:pt x="245" y="14"/>
                  </a:lnTo>
                  <a:lnTo>
                    <a:pt x="250" y="9"/>
                  </a:lnTo>
                  <a:lnTo>
                    <a:pt x="259" y="9"/>
                  </a:lnTo>
                  <a:lnTo>
                    <a:pt x="254" y="9"/>
                  </a:lnTo>
                  <a:lnTo>
                    <a:pt x="259" y="18"/>
                  </a:lnTo>
                  <a:lnTo>
                    <a:pt x="263" y="14"/>
                  </a:lnTo>
                  <a:lnTo>
                    <a:pt x="263" y="9"/>
                  </a:lnTo>
                  <a:lnTo>
                    <a:pt x="263" y="14"/>
                  </a:lnTo>
                  <a:lnTo>
                    <a:pt x="268" y="18"/>
                  </a:lnTo>
                  <a:lnTo>
                    <a:pt x="268" y="9"/>
                  </a:lnTo>
                  <a:lnTo>
                    <a:pt x="272" y="14"/>
                  </a:lnTo>
                  <a:lnTo>
                    <a:pt x="272" y="18"/>
                  </a:lnTo>
                  <a:lnTo>
                    <a:pt x="272" y="9"/>
                  </a:lnTo>
                  <a:lnTo>
                    <a:pt x="277" y="9"/>
                  </a:lnTo>
                  <a:lnTo>
                    <a:pt x="281" y="18"/>
                  </a:lnTo>
                  <a:lnTo>
                    <a:pt x="281" y="0"/>
                  </a:lnTo>
                  <a:lnTo>
                    <a:pt x="281" y="18"/>
                  </a:lnTo>
                  <a:lnTo>
                    <a:pt x="286" y="14"/>
                  </a:lnTo>
                  <a:lnTo>
                    <a:pt x="286" y="9"/>
                  </a:lnTo>
                  <a:lnTo>
                    <a:pt x="286" y="18"/>
                  </a:lnTo>
                  <a:lnTo>
                    <a:pt x="290" y="9"/>
                  </a:lnTo>
                  <a:lnTo>
                    <a:pt x="290" y="14"/>
                  </a:lnTo>
                  <a:lnTo>
                    <a:pt x="295" y="9"/>
                  </a:lnTo>
                  <a:lnTo>
                    <a:pt x="295" y="14"/>
                  </a:lnTo>
                  <a:lnTo>
                    <a:pt x="299" y="18"/>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4" name="Freeform 106"/>
            <p:cNvSpPr>
              <a:spLocks noChangeAspect="1"/>
            </p:cNvSpPr>
            <p:nvPr/>
          </p:nvSpPr>
          <p:spPr bwMode="auto">
            <a:xfrm>
              <a:off x="1176676" y="2022560"/>
              <a:ext cx="92461" cy="9844"/>
            </a:xfrm>
            <a:custGeom>
              <a:avLst/>
              <a:gdLst>
                <a:gd name="T0" fmla="*/ 3 w 305"/>
                <a:gd name="T1" fmla="*/ 8 h 23"/>
                <a:gd name="T2" fmla="*/ 6 w 305"/>
                <a:gd name="T3" fmla="*/ 5 h 23"/>
                <a:gd name="T4" fmla="*/ 8 w 305"/>
                <a:gd name="T5" fmla="*/ 5 h 23"/>
                <a:gd name="T6" fmla="*/ 14 w 305"/>
                <a:gd name="T7" fmla="*/ 8 h 23"/>
                <a:gd name="T8" fmla="*/ 17 w 305"/>
                <a:gd name="T9" fmla="*/ 10 h 23"/>
                <a:gd name="T10" fmla="*/ 19 w 305"/>
                <a:gd name="T11" fmla="*/ 10 h 23"/>
                <a:gd name="T12" fmla="*/ 25 w 305"/>
                <a:gd name="T13" fmla="*/ 5 h 23"/>
                <a:gd name="T14" fmla="*/ 30 w 305"/>
                <a:gd name="T15" fmla="*/ 8 h 23"/>
                <a:gd name="T16" fmla="*/ 36 w 305"/>
                <a:gd name="T17" fmla="*/ 8 h 23"/>
                <a:gd name="T18" fmla="*/ 41 w 305"/>
                <a:gd name="T19" fmla="*/ 10 h 23"/>
                <a:gd name="T20" fmla="*/ 44 w 305"/>
                <a:gd name="T21" fmla="*/ 10 h 23"/>
                <a:gd name="T22" fmla="*/ 47 w 305"/>
                <a:gd name="T23" fmla="*/ 5 h 23"/>
                <a:gd name="T24" fmla="*/ 52 w 305"/>
                <a:gd name="T25" fmla="*/ 8 h 23"/>
                <a:gd name="T26" fmla="*/ 58 w 305"/>
                <a:gd name="T27" fmla="*/ 8 h 23"/>
                <a:gd name="T28" fmla="*/ 60 w 305"/>
                <a:gd name="T29" fmla="*/ 10 h 23"/>
                <a:gd name="T30" fmla="*/ 63 w 305"/>
                <a:gd name="T31" fmla="*/ 8 h 23"/>
                <a:gd name="T32" fmla="*/ 68 w 305"/>
                <a:gd name="T33" fmla="*/ 5 h 23"/>
                <a:gd name="T34" fmla="*/ 71 w 305"/>
                <a:gd name="T35" fmla="*/ 5 h 23"/>
                <a:gd name="T36" fmla="*/ 74 w 305"/>
                <a:gd name="T37" fmla="*/ 5 h 23"/>
                <a:gd name="T38" fmla="*/ 82 w 305"/>
                <a:gd name="T39" fmla="*/ 10 h 23"/>
                <a:gd name="T40" fmla="*/ 85 w 305"/>
                <a:gd name="T41" fmla="*/ 8 h 23"/>
                <a:gd name="T42" fmla="*/ 90 w 305"/>
                <a:gd name="T43" fmla="*/ 10 h 23"/>
                <a:gd name="T44" fmla="*/ 93 w 305"/>
                <a:gd name="T45" fmla="*/ 8 h 23"/>
                <a:gd name="T46" fmla="*/ 95 w 305"/>
                <a:gd name="T47" fmla="*/ 5 h 23"/>
                <a:gd name="T48" fmla="*/ 101 w 305"/>
                <a:gd name="T49" fmla="*/ 5 h 23"/>
                <a:gd name="T50" fmla="*/ 104 w 305"/>
                <a:gd name="T51" fmla="*/ 10 h 23"/>
                <a:gd name="T52" fmla="*/ 107 w 305"/>
                <a:gd name="T53" fmla="*/ 8 h 23"/>
                <a:gd name="T54" fmla="*/ 112 w 305"/>
                <a:gd name="T55" fmla="*/ 8 h 23"/>
                <a:gd name="T56" fmla="*/ 118 w 305"/>
                <a:gd name="T57" fmla="*/ 5 h 23"/>
                <a:gd name="T58" fmla="*/ 125 w 305"/>
                <a:gd name="T59" fmla="*/ 8 h 23"/>
                <a:gd name="T60" fmla="*/ 128 w 305"/>
                <a:gd name="T61" fmla="*/ 8 h 23"/>
                <a:gd name="T62" fmla="*/ 131 w 305"/>
                <a:gd name="T63" fmla="*/ 10 h 23"/>
                <a:gd name="T64" fmla="*/ 136 w 305"/>
                <a:gd name="T65" fmla="*/ 5 h 23"/>
                <a:gd name="T66" fmla="*/ 142 w 305"/>
                <a:gd name="T67" fmla="*/ 0 h 23"/>
                <a:gd name="T68" fmla="*/ 145 w 305"/>
                <a:gd name="T69" fmla="*/ 8 h 23"/>
                <a:gd name="T70" fmla="*/ 148 w 305"/>
                <a:gd name="T71" fmla="*/ 8 h 23"/>
                <a:gd name="T72" fmla="*/ 155 w 305"/>
                <a:gd name="T73" fmla="*/ 5 h 23"/>
                <a:gd name="T74" fmla="*/ 164 w 305"/>
                <a:gd name="T75" fmla="*/ 3 h 23"/>
                <a:gd name="T76" fmla="*/ 166 w 305"/>
                <a:gd name="T77" fmla="*/ 5 h 23"/>
                <a:gd name="T78" fmla="*/ 175 w 305"/>
                <a:gd name="T79" fmla="*/ 8 h 23"/>
                <a:gd name="T80" fmla="*/ 178 w 305"/>
                <a:gd name="T81" fmla="*/ 3 h 23"/>
                <a:gd name="T82" fmla="*/ 183 w 305"/>
                <a:gd name="T83" fmla="*/ 8 h 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5"/>
                <a:gd name="T127" fmla="*/ 0 h 23"/>
                <a:gd name="T128" fmla="*/ 305 w 305"/>
                <a:gd name="T129" fmla="*/ 23 h 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5" h="23">
                  <a:moveTo>
                    <a:pt x="0" y="18"/>
                  </a:moveTo>
                  <a:lnTo>
                    <a:pt x="0" y="9"/>
                  </a:lnTo>
                  <a:lnTo>
                    <a:pt x="5" y="14"/>
                  </a:lnTo>
                  <a:lnTo>
                    <a:pt x="5" y="18"/>
                  </a:lnTo>
                  <a:lnTo>
                    <a:pt x="5" y="14"/>
                  </a:lnTo>
                  <a:lnTo>
                    <a:pt x="10" y="9"/>
                  </a:lnTo>
                  <a:lnTo>
                    <a:pt x="10" y="14"/>
                  </a:lnTo>
                  <a:lnTo>
                    <a:pt x="14" y="23"/>
                  </a:lnTo>
                  <a:lnTo>
                    <a:pt x="14" y="9"/>
                  </a:lnTo>
                  <a:lnTo>
                    <a:pt x="23" y="14"/>
                  </a:lnTo>
                  <a:lnTo>
                    <a:pt x="19" y="14"/>
                  </a:lnTo>
                  <a:lnTo>
                    <a:pt x="23" y="14"/>
                  </a:lnTo>
                  <a:lnTo>
                    <a:pt x="28" y="18"/>
                  </a:lnTo>
                  <a:lnTo>
                    <a:pt x="28" y="14"/>
                  </a:lnTo>
                  <a:lnTo>
                    <a:pt x="28" y="18"/>
                  </a:lnTo>
                  <a:lnTo>
                    <a:pt x="32" y="14"/>
                  </a:lnTo>
                  <a:lnTo>
                    <a:pt x="32" y="9"/>
                  </a:lnTo>
                  <a:lnTo>
                    <a:pt x="32" y="18"/>
                  </a:lnTo>
                  <a:lnTo>
                    <a:pt x="37" y="9"/>
                  </a:lnTo>
                  <a:lnTo>
                    <a:pt x="37" y="14"/>
                  </a:lnTo>
                  <a:lnTo>
                    <a:pt x="41" y="9"/>
                  </a:lnTo>
                  <a:lnTo>
                    <a:pt x="41" y="18"/>
                  </a:lnTo>
                  <a:lnTo>
                    <a:pt x="46" y="14"/>
                  </a:lnTo>
                  <a:lnTo>
                    <a:pt x="50" y="14"/>
                  </a:lnTo>
                  <a:lnTo>
                    <a:pt x="55" y="9"/>
                  </a:lnTo>
                  <a:lnTo>
                    <a:pt x="55" y="18"/>
                  </a:lnTo>
                  <a:lnTo>
                    <a:pt x="60" y="14"/>
                  </a:lnTo>
                  <a:lnTo>
                    <a:pt x="60" y="9"/>
                  </a:lnTo>
                  <a:lnTo>
                    <a:pt x="64" y="14"/>
                  </a:lnTo>
                  <a:lnTo>
                    <a:pt x="69" y="18"/>
                  </a:lnTo>
                  <a:lnTo>
                    <a:pt x="69" y="5"/>
                  </a:lnTo>
                  <a:lnTo>
                    <a:pt x="69" y="14"/>
                  </a:lnTo>
                  <a:lnTo>
                    <a:pt x="73" y="18"/>
                  </a:lnTo>
                  <a:lnTo>
                    <a:pt x="73" y="9"/>
                  </a:lnTo>
                  <a:lnTo>
                    <a:pt x="78" y="14"/>
                  </a:lnTo>
                  <a:lnTo>
                    <a:pt x="78" y="9"/>
                  </a:lnTo>
                  <a:lnTo>
                    <a:pt x="87" y="9"/>
                  </a:lnTo>
                  <a:lnTo>
                    <a:pt x="82" y="9"/>
                  </a:lnTo>
                  <a:lnTo>
                    <a:pt x="87" y="14"/>
                  </a:lnTo>
                  <a:lnTo>
                    <a:pt x="91" y="9"/>
                  </a:lnTo>
                  <a:lnTo>
                    <a:pt x="91" y="23"/>
                  </a:lnTo>
                  <a:lnTo>
                    <a:pt x="96" y="14"/>
                  </a:lnTo>
                  <a:lnTo>
                    <a:pt x="96" y="18"/>
                  </a:lnTo>
                  <a:lnTo>
                    <a:pt x="96" y="14"/>
                  </a:lnTo>
                  <a:lnTo>
                    <a:pt x="100" y="18"/>
                  </a:lnTo>
                  <a:lnTo>
                    <a:pt x="105" y="14"/>
                  </a:lnTo>
                  <a:lnTo>
                    <a:pt x="105" y="9"/>
                  </a:lnTo>
                  <a:lnTo>
                    <a:pt x="105" y="14"/>
                  </a:lnTo>
                  <a:lnTo>
                    <a:pt x="109" y="18"/>
                  </a:lnTo>
                  <a:lnTo>
                    <a:pt x="114" y="14"/>
                  </a:lnTo>
                  <a:lnTo>
                    <a:pt x="114" y="9"/>
                  </a:lnTo>
                  <a:lnTo>
                    <a:pt x="114" y="14"/>
                  </a:lnTo>
                  <a:lnTo>
                    <a:pt x="119" y="18"/>
                  </a:lnTo>
                  <a:lnTo>
                    <a:pt x="119" y="9"/>
                  </a:lnTo>
                  <a:lnTo>
                    <a:pt x="123" y="9"/>
                  </a:lnTo>
                  <a:lnTo>
                    <a:pt x="123" y="18"/>
                  </a:lnTo>
                  <a:lnTo>
                    <a:pt x="123" y="9"/>
                  </a:lnTo>
                  <a:lnTo>
                    <a:pt x="132" y="9"/>
                  </a:lnTo>
                  <a:lnTo>
                    <a:pt x="137" y="18"/>
                  </a:lnTo>
                  <a:lnTo>
                    <a:pt x="137" y="14"/>
                  </a:lnTo>
                  <a:lnTo>
                    <a:pt x="137" y="18"/>
                  </a:lnTo>
                  <a:lnTo>
                    <a:pt x="141" y="14"/>
                  </a:lnTo>
                  <a:lnTo>
                    <a:pt x="146" y="9"/>
                  </a:lnTo>
                  <a:lnTo>
                    <a:pt x="146" y="14"/>
                  </a:lnTo>
                  <a:lnTo>
                    <a:pt x="150" y="18"/>
                  </a:lnTo>
                  <a:lnTo>
                    <a:pt x="150" y="23"/>
                  </a:lnTo>
                  <a:lnTo>
                    <a:pt x="150" y="9"/>
                  </a:lnTo>
                  <a:lnTo>
                    <a:pt x="155" y="14"/>
                  </a:lnTo>
                  <a:lnTo>
                    <a:pt x="155" y="18"/>
                  </a:lnTo>
                  <a:lnTo>
                    <a:pt x="155" y="5"/>
                  </a:lnTo>
                  <a:lnTo>
                    <a:pt x="159" y="9"/>
                  </a:lnTo>
                  <a:lnTo>
                    <a:pt x="164" y="5"/>
                  </a:lnTo>
                  <a:lnTo>
                    <a:pt x="164" y="14"/>
                  </a:lnTo>
                  <a:lnTo>
                    <a:pt x="168" y="9"/>
                  </a:lnTo>
                  <a:lnTo>
                    <a:pt x="168" y="14"/>
                  </a:lnTo>
                  <a:lnTo>
                    <a:pt x="173" y="9"/>
                  </a:lnTo>
                  <a:lnTo>
                    <a:pt x="173" y="18"/>
                  </a:lnTo>
                  <a:lnTo>
                    <a:pt x="178" y="14"/>
                  </a:lnTo>
                  <a:lnTo>
                    <a:pt x="178" y="9"/>
                  </a:lnTo>
                  <a:lnTo>
                    <a:pt x="178" y="14"/>
                  </a:lnTo>
                  <a:lnTo>
                    <a:pt x="187" y="14"/>
                  </a:lnTo>
                  <a:lnTo>
                    <a:pt x="187" y="9"/>
                  </a:lnTo>
                  <a:lnTo>
                    <a:pt x="187" y="14"/>
                  </a:lnTo>
                  <a:lnTo>
                    <a:pt x="196" y="14"/>
                  </a:lnTo>
                  <a:lnTo>
                    <a:pt x="191" y="14"/>
                  </a:lnTo>
                  <a:lnTo>
                    <a:pt x="196" y="9"/>
                  </a:lnTo>
                  <a:lnTo>
                    <a:pt x="200" y="5"/>
                  </a:lnTo>
                  <a:lnTo>
                    <a:pt x="200" y="14"/>
                  </a:lnTo>
                  <a:lnTo>
                    <a:pt x="209" y="14"/>
                  </a:lnTo>
                  <a:lnTo>
                    <a:pt x="214" y="9"/>
                  </a:lnTo>
                  <a:lnTo>
                    <a:pt x="214" y="14"/>
                  </a:lnTo>
                  <a:lnTo>
                    <a:pt x="214" y="9"/>
                  </a:lnTo>
                  <a:lnTo>
                    <a:pt x="218" y="9"/>
                  </a:lnTo>
                  <a:lnTo>
                    <a:pt x="218" y="18"/>
                  </a:lnTo>
                  <a:lnTo>
                    <a:pt x="218" y="9"/>
                  </a:lnTo>
                  <a:lnTo>
                    <a:pt x="223" y="5"/>
                  </a:lnTo>
                  <a:lnTo>
                    <a:pt x="227" y="9"/>
                  </a:lnTo>
                  <a:lnTo>
                    <a:pt x="232" y="5"/>
                  </a:lnTo>
                  <a:lnTo>
                    <a:pt x="232" y="9"/>
                  </a:lnTo>
                  <a:lnTo>
                    <a:pt x="237" y="0"/>
                  </a:lnTo>
                  <a:lnTo>
                    <a:pt x="237" y="14"/>
                  </a:lnTo>
                  <a:lnTo>
                    <a:pt x="241" y="5"/>
                  </a:lnTo>
                  <a:lnTo>
                    <a:pt x="241" y="14"/>
                  </a:lnTo>
                  <a:lnTo>
                    <a:pt x="241" y="9"/>
                  </a:lnTo>
                  <a:lnTo>
                    <a:pt x="246" y="0"/>
                  </a:lnTo>
                  <a:lnTo>
                    <a:pt x="246" y="14"/>
                  </a:lnTo>
                  <a:lnTo>
                    <a:pt x="250" y="9"/>
                  </a:lnTo>
                  <a:lnTo>
                    <a:pt x="255" y="9"/>
                  </a:lnTo>
                  <a:lnTo>
                    <a:pt x="259" y="9"/>
                  </a:lnTo>
                  <a:lnTo>
                    <a:pt x="268" y="9"/>
                  </a:lnTo>
                  <a:lnTo>
                    <a:pt x="273" y="5"/>
                  </a:lnTo>
                  <a:lnTo>
                    <a:pt x="273" y="9"/>
                  </a:lnTo>
                  <a:lnTo>
                    <a:pt x="282" y="9"/>
                  </a:lnTo>
                  <a:lnTo>
                    <a:pt x="277" y="9"/>
                  </a:lnTo>
                  <a:lnTo>
                    <a:pt x="282" y="5"/>
                  </a:lnTo>
                  <a:lnTo>
                    <a:pt x="286" y="9"/>
                  </a:lnTo>
                  <a:lnTo>
                    <a:pt x="291" y="14"/>
                  </a:lnTo>
                  <a:lnTo>
                    <a:pt x="291" y="5"/>
                  </a:lnTo>
                  <a:lnTo>
                    <a:pt x="296" y="0"/>
                  </a:lnTo>
                  <a:lnTo>
                    <a:pt x="296" y="5"/>
                  </a:lnTo>
                  <a:lnTo>
                    <a:pt x="300" y="9"/>
                  </a:lnTo>
                  <a:lnTo>
                    <a:pt x="300" y="5"/>
                  </a:lnTo>
                  <a:lnTo>
                    <a:pt x="305" y="14"/>
                  </a:lnTo>
                  <a:lnTo>
                    <a:pt x="305" y="5"/>
                  </a:lnTo>
                  <a:lnTo>
                    <a:pt x="305" y="9"/>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5" name="Freeform 107"/>
            <p:cNvSpPr>
              <a:spLocks noChangeAspect="1"/>
            </p:cNvSpPr>
            <p:nvPr/>
          </p:nvSpPr>
          <p:spPr bwMode="auto">
            <a:xfrm>
              <a:off x="1269137" y="2022560"/>
              <a:ext cx="84377" cy="239294"/>
            </a:xfrm>
            <a:custGeom>
              <a:avLst/>
              <a:gdLst>
                <a:gd name="T0" fmla="*/ 2 w 281"/>
                <a:gd name="T1" fmla="*/ 8 h 536"/>
                <a:gd name="T2" fmla="*/ 5 w 281"/>
                <a:gd name="T3" fmla="*/ 5 h 536"/>
                <a:gd name="T4" fmla="*/ 13 w 281"/>
                <a:gd name="T5" fmla="*/ 3 h 536"/>
                <a:gd name="T6" fmla="*/ 16 w 281"/>
                <a:gd name="T7" fmla="*/ 3 h 536"/>
                <a:gd name="T8" fmla="*/ 21 w 281"/>
                <a:gd name="T9" fmla="*/ 8 h 536"/>
                <a:gd name="T10" fmla="*/ 24 w 281"/>
                <a:gd name="T11" fmla="*/ 5 h 536"/>
                <a:gd name="T12" fmla="*/ 27 w 281"/>
                <a:gd name="T13" fmla="*/ 5 h 536"/>
                <a:gd name="T14" fmla="*/ 35 w 281"/>
                <a:gd name="T15" fmla="*/ 0 h 536"/>
                <a:gd name="T16" fmla="*/ 37 w 281"/>
                <a:gd name="T17" fmla="*/ 5 h 536"/>
                <a:gd name="T18" fmla="*/ 40 w 281"/>
                <a:gd name="T19" fmla="*/ 8 h 536"/>
                <a:gd name="T20" fmla="*/ 43 w 281"/>
                <a:gd name="T21" fmla="*/ 3 h 536"/>
                <a:gd name="T22" fmla="*/ 48 w 281"/>
                <a:gd name="T23" fmla="*/ 11 h 536"/>
                <a:gd name="T24" fmla="*/ 51 w 281"/>
                <a:gd name="T25" fmla="*/ 5 h 536"/>
                <a:gd name="T26" fmla="*/ 53 w 281"/>
                <a:gd name="T27" fmla="*/ 3 h 536"/>
                <a:gd name="T28" fmla="*/ 59 w 281"/>
                <a:gd name="T29" fmla="*/ 8 h 536"/>
                <a:gd name="T30" fmla="*/ 65 w 281"/>
                <a:gd name="T31" fmla="*/ 5 h 536"/>
                <a:gd name="T32" fmla="*/ 67 w 281"/>
                <a:gd name="T33" fmla="*/ 5 h 536"/>
                <a:gd name="T34" fmla="*/ 73 w 281"/>
                <a:gd name="T35" fmla="*/ 8 h 536"/>
                <a:gd name="T36" fmla="*/ 75 w 281"/>
                <a:gd name="T37" fmla="*/ 0 h 536"/>
                <a:gd name="T38" fmla="*/ 81 w 281"/>
                <a:gd name="T39" fmla="*/ 5 h 536"/>
                <a:gd name="T40" fmla="*/ 83 w 281"/>
                <a:gd name="T41" fmla="*/ 3 h 536"/>
                <a:gd name="T42" fmla="*/ 86 w 281"/>
                <a:gd name="T43" fmla="*/ 3 h 536"/>
                <a:gd name="T44" fmla="*/ 89 w 281"/>
                <a:gd name="T45" fmla="*/ 5 h 536"/>
                <a:gd name="T46" fmla="*/ 94 w 281"/>
                <a:gd name="T47" fmla="*/ 8 h 536"/>
                <a:gd name="T48" fmla="*/ 97 w 281"/>
                <a:gd name="T49" fmla="*/ 5 h 536"/>
                <a:gd name="T50" fmla="*/ 100 w 281"/>
                <a:gd name="T51" fmla="*/ 3 h 536"/>
                <a:gd name="T52" fmla="*/ 102 w 281"/>
                <a:gd name="T53" fmla="*/ 5 h 536"/>
                <a:gd name="T54" fmla="*/ 108 w 281"/>
                <a:gd name="T55" fmla="*/ 3 h 536"/>
                <a:gd name="T56" fmla="*/ 113 w 281"/>
                <a:gd name="T57" fmla="*/ 5 h 536"/>
                <a:gd name="T58" fmla="*/ 121 w 281"/>
                <a:gd name="T59" fmla="*/ 5 h 536"/>
                <a:gd name="T60" fmla="*/ 124 w 281"/>
                <a:gd name="T61" fmla="*/ 5 h 536"/>
                <a:gd name="T62" fmla="*/ 132 w 281"/>
                <a:gd name="T63" fmla="*/ 5 h 536"/>
                <a:gd name="T64" fmla="*/ 135 w 281"/>
                <a:gd name="T65" fmla="*/ 5 h 536"/>
                <a:gd name="T66" fmla="*/ 137 w 281"/>
                <a:gd name="T67" fmla="*/ 5 h 536"/>
                <a:gd name="T68" fmla="*/ 140 w 281"/>
                <a:gd name="T69" fmla="*/ 308 h 536"/>
                <a:gd name="T70" fmla="*/ 146 w 281"/>
                <a:gd name="T71" fmla="*/ 311 h 536"/>
                <a:gd name="T72" fmla="*/ 148 w 281"/>
                <a:gd name="T73" fmla="*/ 305 h 536"/>
                <a:gd name="T74" fmla="*/ 151 w 281"/>
                <a:gd name="T75" fmla="*/ 313 h 536"/>
                <a:gd name="T76" fmla="*/ 153 w 281"/>
                <a:gd name="T77" fmla="*/ 311 h 536"/>
                <a:gd name="T78" fmla="*/ 159 w 281"/>
                <a:gd name="T79" fmla="*/ 313 h 536"/>
                <a:gd name="T80" fmla="*/ 162 w 281"/>
                <a:gd name="T81" fmla="*/ 308 h 536"/>
                <a:gd name="T82" fmla="*/ 164 w 281"/>
                <a:gd name="T83" fmla="*/ 311 h 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1"/>
                <a:gd name="T127" fmla="*/ 0 h 536"/>
                <a:gd name="T128" fmla="*/ 281 w 281"/>
                <a:gd name="T129" fmla="*/ 536 h 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1" h="536">
                  <a:moveTo>
                    <a:pt x="0" y="9"/>
                  </a:moveTo>
                  <a:lnTo>
                    <a:pt x="4" y="5"/>
                  </a:lnTo>
                  <a:lnTo>
                    <a:pt x="4" y="14"/>
                  </a:lnTo>
                  <a:lnTo>
                    <a:pt x="9" y="14"/>
                  </a:lnTo>
                  <a:lnTo>
                    <a:pt x="9" y="0"/>
                  </a:lnTo>
                  <a:lnTo>
                    <a:pt x="9" y="9"/>
                  </a:lnTo>
                  <a:lnTo>
                    <a:pt x="13" y="9"/>
                  </a:lnTo>
                  <a:lnTo>
                    <a:pt x="22" y="9"/>
                  </a:lnTo>
                  <a:lnTo>
                    <a:pt x="22" y="5"/>
                  </a:lnTo>
                  <a:lnTo>
                    <a:pt x="22" y="14"/>
                  </a:lnTo>
                  <a:lnTo>
                    <a:pt x="27" y="9"/>
                  </a:lnTo>
                  <a:lnTo>
                    <a:pt x="27" y="5"/>
                  </a:lnTo>
                  <a:lnTo>
                    <a:pt x="27" y="9"/>
                  </a:lnTo>
                  <a:lnTo>
                    <a:pt x="36" y="9"/>
                  </a:lnTo>
                  <a:lnTo>
                    <a:pt x="36" y="14"/>
                  </a:lnTo>
                  <a:lnTo>
                    <a:pt x="36" y="9"/>
                  </a:lnTo>
                  <a:lnTo>
                    <a:pt x="40" y="5"/>
                  </a:lnTo>
                  <a:lnTo>
                    <a:pt x="40" y="9"/>
                  </a:lnTo>
                  <a:lnTo>
                    <a:pt x="45" y="14"/>
                  </a:lnTo>
                  <a:lnTo>
                    <a:pt x="45" y="5"/>
                  </a:lnTo>
                  <a:lnTo>
                    <a:pt x="45" y="9"/>
                  </a:lnTo>
                  <a:lnTo>
                    <a:pt x="50" y="9"/>
                  </a:lnTo>
                  <a:lnTo>
                    <a:pt x="54" y="14"/>
                  </a:lnTo>
                  <a:lnTo>
                    <a:pt x="59" y="0"/>
                  </a:lnTo>
                  <a:lnTo>
                    <a:pt x="59" y="9"/>
                  </a:lnTo>
                  <a:lnTo>
                    <a:pt x="59" y="5"/>
                  </a:lnTo>
                  <a:lnTo>
                    <a:pt x="63" y="9"/>
                  </a:lnTo>
                  <a:lnTo>
                    <a:pt x="63" y="14"/>
                  </a:lnTo>
                  <a:lnTo>
                    <a:pt x="68" y="9"/>
                  </a:lnTo>
                  <a:lnTo>
                    <a:pt x="68" y="14"/>
                  </a:lnTo>
                  <a:lnTo>
                    <a:pt x="68" y="5"/>
                  </a:lnTo>
                  <a:lnTo>
                    <a:pt x="72" y="9"/>
                  </a:lnTo>
                  <a:lnTo>
                    <a:pt x="72" y="5"/>
                  </a:lnTo>
                  <a:lnTo>
                    <a:pt x="72" y="9"/>
                  </a:lnTo>
                  <a:lnTo>
                    <a:pt x="77" y="14"/>
                  </a:lnTo>
                  <a:lnTo>
                    <a:pt x="81" y="18"/>
                  </a:lnTo>
                  <a:lnTo>
                    <a:pt x="81" y="0"/>
                  </a:lnTo>
                  <a:lnTo>
                    <a:pt x="81" y="5"/>
                  </a:lnTo>
                  <a:lnTo>
                    <a:pt x="86" y="9"/>
                  </a:lnTo>
                  <a:lnTo>
                    <a:pt x="86" y="5"/>
                  </a:lnTo>
                  <a:lnTo>
                    <a:pt x="90" y="14"/>
                  </a:lnTo>
                  <a:lnTo>
                    <a:pt x="90" y="5"/>
                  </a:lnTo>
                  <a:lnTo>
                    <a:pt x="95" y="14"/>
                  </a:lnTo>
                  <a:lnTo>
                    <a:pt x="95" y="0"/>
                  </a:lnTo>
                  <a:lnTo>
                    <a:pt x="99" y="14"/>
                  </a:lnTo>
                  <a:lnTo>
                    <a:pt x="99" y="5"/>
                  </a:lnTo>
                  <a:lnTo>
                    <a:pt x="99" y="9"/>
                  </a:lnTo>
                  <a:lnTo>
                    <a:pt x="109" y="9"/>
                  </a:lnTo>
                  <a:lnTo>
                    <a:pt x="104" y="9"/>
                  </a:lnTo>
                  <a:lnTo>
                    <a:pt x="109" y="9"/>
                  </a:lnTo>
                  <a:lnTo>
                    <a:pt x="113" y="9"/>
                  </a:lnTo>
                  <a:lnTo>
                    <a:pt x="118" y="9"/>
                  </a:lnTo>
                  <a:lnTo>
                    <a:pt x="122" y="5"/>
                  </a:lnTo>
                  <a:lnTo>
                    <a:pt x="122" y="14"/>
                  </a:lnTo>
                  <a:lnTo>
                    <a:pt x="122" y="9"/>
                  </a:lnTo>
                  <a:lnTo>
                    <a:pt x="127" y="9"/>
                  </a:lnTo>
                  <a:lnTo>
                    <a:pt x="127" y="0"/>
                  </a:lnTo>
                  <a:lnTo>
                    <a:pt x="127" y="9"/>
                  </a:lnTo>
                  <a:lnTo>
                    <a:pt x="131" y="5"/>
                  </a:lnTo>
                  <a:lnTo>
                    <a:pt x="136" y="9"/>
                  </a:lnTo>
                  <a:lnTo>
                    <a:pt x="136" y="5"/>
                  </a:lnTo>
                  <a:lnTo>
                    <a:pt x="136" y="14"/>
                  </a:lnTo>
                  <a:lnTo>
                    <a:pt x="140" y="5"/>
                  </a:lnTo>
                  <a:lnTo>
                    <a:pt x="140" y="9"/>
                  </a:lnTo>
                  <a:lnTo>
                    <a:pt x="140" y="0"/>
                  </a:lnTo>
                  <a:lnTo>
                    <a:pt x="145" y="5"/>
                  </a:lnTo>
                  <a:lnTo>
                    <a:pt x="145" y="0"/>
                  </a:lnTo>
                  <a:lnTo>
                    <a:pt x="145" y="14"/>
                  </a:lnTo>
                  <a:lnTo>
                    <a:pt x="149" y="9"/>
                  </a:lnTo>
                  <a:lnTo>
                    <a:pt x="154" y="14"/>
                  </a:lnTo>
                  <a:lnTo>
                    <a:pt x="154" y="5"/>
                  </a:lnTo>
                  <a:lnTo>
                    <a:pt x="158" y="14"/>
                  </a:lnTo>
                  <a:lnTo>
                    <a:pt x="158" y="9"/>
                  </a:lnTo>
                  <a:lnTo>
                    <a:pt x="158" y="14"/>
                  </a:lnTo>
                  <a:lnTo>
                    <a:pt x="163" y="9"/>
                  </a:lnTo>
                  <a:lnTo>
                    <a:pt x="163" y="5"/>
                  </a:lnTo>
                  <a:lnTo>
                    <a:pt x="168" y="14"/>
                  </a:lnTo>
                  <a:lnTo>
                    <a:pt x="168" y="5"/>
                  </a:lnTo>
                  <a:lnTo>
                    <a:pt x="168" y="9"/>
                  </a:lnTo>
                  <a:lnTo>
                    <a:pt x="172" y="5"/>
                  </a:lnTo>
                  <a:lnTo>
                    <a:pt x="172" y="9"/>
                  </a:lnTo>
                  <a:lnTo>
                    <a:pt x="177" y="5"/>
                  </a:lnTo>
                  <a:lnTo>
                    <a:pt x="177" y="9"/>
                  </a:lnTo>
                  <a:lnTo>
                    <a:pt x="181" y="5"/>
                  </a:lnTo>
                  <a:lnTo>
                    <a:pt x="181" y="14"/>
                  </a:lnTo>
                  <a:lnTo>
                    <a:pt x="186" y="9"/>
                  </a:lnTo>
                  <a:lnTo>
                    <a:pt x="190" y="9"/>
                  </a:lnTo>
                  <a:lnTo>
                    <a:pt x="195" y="9"/>
                  </a:lnTo>
                  <a:lnTo>
                    <a:pt x="199" y="5"/>
                  </a:lnTo>
                  <a:lnTo>
                    <a:pt x="204" y="9"/>
                  </a:lnTo>
                  <a:lnTo>
                    <a:pt x="204" y="5"/>
                  </a:lnTo>
                  <a:lnTo>
                    <a:pt x="208" y="14"/>
                  </a:lnTo>
                  <a:lnTo>
                    <a:pt x="208" y="9"/>
                  </a:lnTo>
                  <a:lnTo>
                    <a:pt x="213" y="14"/>
                  </a:lnTo>
                  <a:lnTo>
                    <a:pt x="213" y="9"/>
                  </a:lnTo>
                  <a:lnTo>
                    <a:pt x="222" y="9"/>
                  </a:lnTo>
                  <a:lnTo>
                    <a:pt x="217" y="9"/>
                  </a:lnTo>
                  <a:lnTo>
                    <a:pt x="222" y="5"/>
                  </a:lnTo>
                  <a:lnTo>
                    <a:pt x="227" y="9"/>
                  </a:lnTo>
                  <a:lnTo>
                    <a:pt x="227" y="0"/>
                  </a:lnTo>
                  <a:lnTo>
                    <a:pt x="227" y="5"/>
                  </a:lnTo>
                  <a:lnTo>
                    <a:pt x="231" y="9"/>
                  </a:lnTo>
                  <a:lnTo>
                    <a:pt x="231" y="345"/>
                  </a:lnTo>
                  <a:lnTo>
                    <a:pt x="236" y="531"/>
                  </a:lnTo>
                  <a:lnTo>
                    <a:pt x="236" y="522"/>
                  </a:lnTo>
                  <a:lnTo>
                    <a:pt x="240" y="522"/>
                  </a:lnTo>
                  <a:lnTo>
                    <a:pt x="240" y="531"/>
                  </a:lnTo>
                  <a:lnTo>
                    <a:pt x="245" y="527"/>
                  </a:lnTo>
                  <a:lnTo>
                    <a:pt x="245" y="531"/>
                  </a:lnTo>
                  <a:lnTo>
                    <a:pt x="245" y="527"/>
                  </a:lnTo>
                  <a:lnTo>
                    <a:pt x="249" y="518"/>
                  </a:lnTo>
                  <a:lnTo>
                    <a:pt x="249" y="531"/>
                  </a:lnTo>
                  <a:lnTo>
                    <a:pt x="254" y="527"/>
                  </a:lnTo>
                  <a:lnTo>
                    <a:pt x="254" y="531"/>
                  </a:lnTo>
                  <a:lnTo>
                    <a:pt x="254" y="527"/>
                  </a:lnTo>
                  <a:lnTo>
                    <a:pt x="258" y="531"/>
                  </a:lnTo>
                  <a:lnTo>
                    <a:pt x="258" y="527"/>
                  </a:lnTo>
                  <a:lnTo>
                    <a:pt x="263" y="518"/>
                  </a:lnTo>
                  <a:lnTo>
                    <a:pt x="263" y="527"/>
                  </a:lnTo>
                  <a:lnTo>
                    <a:pt x="267" y="531"/>
                  </a:lnTo>
                  <a:lnTo>
                    <a:pt x="272" y="522"/>
                  </a:lnTo>
                  <a:lnTo>
                    <a:pt x="272" y="527"/>
                  </a:lnTo>
                  <a:lnTo>
                    <a:pt x="272" y="522"/>
                  </a:lnTo>
                  <a:lnTo>
                    <a:pt x="276" y="527"/>
                  </a:lnTo>
                  <a:lnTo>
                    <a:pt x="276" y="522"/>
                  </a:lnTo>
                  <a:lnTo>
                    <a:pt x="276" y="527"/>
                  </a:lnTo>
                  <a:lnTo>
                    <a:pt x="281" y="518"/>
                  </a:lnTo>
                  <a:lnTo>
                    <a:pt x="281" y="536"/>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6" name="Freeform 108"/>
            <p:cNvSpPr>
              <a:spLocks noChangeAspect="1"/>
            </p:cNvSpPr>
            <p:nvPr/>
          </p:nvSpPr>
          <p:spPr bwMode="auto">
            <a:xfrm>
              <a:off x="1353514" y="2051336"/>
              <a:ext cx="100040" cy="308205"/>
            </a:xfrm>
            <a:custGeom>
              <a:avLst/>
              <a:gdLst>
                <a:gd name="T0" fmla="*/ 3 w 331"/>
                <a:gd name="T1" fmla="*/ 275 h 690"/>
                <a:gd name="T2" fmla="*/ 5 w 331"/>
                <a:gd name="T3" fmla="*/ 270 h 690"/>
                <a:gd name="T4" fmla="*/ 8 w 331"/>
                <a:gd name="T5" fmla="*/ 273 h 690"/>
                <a:gd name="T6" fmla="*/ 14 w 331"/>
                <a:gd name="T7" fmla="*/ 268 h 690"/>
                <a:gd name="T8" fmla="*/ 16 w 331"/>
                <a:gd name="T9" fmla="*/ 273 h 690"/>
                <a:gd name="T10" fmla="*/ 22 w 331"/>
                <a:gd name="T11" fmla="*/ 273 h 690"/>
                <a:gd name="T12" fmla="*/ 25 w 331"/>
                <a:gd name="T13" fmla="*/ 275 h 690"/>
                <a:gd name="T14" fmla="*/ 33 w 331"/>
                <a:gd name="T15" fmla="*/ 270 h 690"/>
                <a:gd name="T16" fmla="*/ 35 w 331"/>
                <a:gd name="T17" fmla="*/ 273 h 690"/>
                <a:gd name="T18" fmla="*/ 38 w 331"/>
                <a:gd name="T19" fmla="*/ 268 h 690"/>
                <a:gd name="T20" fmla="*/ 46 w 331"/>
                <a:gd name="T21" fmla="*/ 270 h 690"/>
                <a:gd name="T22" fmla="*/ 51 w 331"/>
                <a:gd name="T23" fmla="*/ 407 h 690"/>
                <a:gd name="T24" fmla="*/ 54 w 331"/>
                <a:gd name="T25" fmla="*/ 0 h 690"/>
                <a:gd name="T26" fmla="*/ 57 w 331"/>
                <a:gd name="T27" fmla="*/ 2 h 690"/>
                <a:gd name="T28" fmla="*/ 62 w 331"/>
                <a:gd name="T29" fmla="*/ 0 h 690"/>
                <a:gd name="T30" fmla="*/ 65 w 331"/>
                <a:gd name="T31" fmla="*/ 2 h 690"/>
                <a:gd name="T32" fmla="*/ 74 w 331"/>
                <a:gd name="T33" fmla="*/ 0 h 690"/>
                <a:gd name="T34" fmla="*/ 76 w 331"/>
                <a:gd name="T35" fmla="*/ 2 h 690"/>
                <a:gd name="T36" fmla="*/ 79 w 331"/>
                <a:gd name="T37" fmla="*/ 0 h 690"/>
                <a:gd name="T38" fmla="*/ 81 w 331"/>
                <a:gd name="T39" fmla="*/ 2 h 690"/>
                <a:gd name="T40" fmla="*/ 87 w 331"/>
                <a:gd name="T41" fmla="*/ 0 h 690"/>
                <a:gd name="T42" fmla="*/ 90 w 331"/>
                <a:gd name="T43" fmla="*/ 2 h 690"/>
                <a:gd name="T44" fmla="*/ 98 w 331"/>
                <a:gd name="T45" fmla="*/ 0 h 690"/>
                <a:gd name="T46" fmla="*/ 100 w 331"/>
                <a:gd name="T47" fmla="*/ 5 h 690"/>
                <a:gd name="T48" fmla="*/ 103 w 331"/>
                <a:gd name="T49" fmla="*/ 0 h 690"/>
                <a:gd name="T50" fmla="*/ 114 w 331"/>
                <a:gd name="T51" fmla="*/ 0 h 690"/>
                <a:gd name="T52" fmla="*/ 117 w 331"/>
                <a:gd name="T53" fmla="*/ 0 h 690"/>
                <a:gd name="T54" fmla="*/ 120 w 331"/>
                <a:gd name="T55" fmla="*/ 2 h 690"/>
                <a:gd name="T56" fmla="*/ 125 w 331"/>
                <a:gd name="T57" fmla="*/ 0 h 690"/>
                <a:gd name="T58" fmla="*/ 130 w 331"/>
                <a:gd name="T59" fmla="*/ 0 h 690"/>
                <a:gd name="T60" fmla="*/ 139 w 331"/>
                <a:gd name="T61" fmla="*/ 0 h 690"/>
                <a:gd name="T62" fmla="*/ 144 w 331"/>
                <a:gd name="T63" fmla="*/ 2 h 690"/>
                <a:gd name="T64" fmla="*/ 152 w 331"/>
                <a:gd name="T65" fmla="*/ 2 h 690"/>
                <a:gd name="T66" fmla="*/ 155 w 331"/>
                <a:gd name="T67" fmla="*/ 0 h 690"/>
                <a:gd name="T68" fmla="*/ 160 w 331"/>
                <a:gd name="T69" fmla="*/ 2 h 690"/>
                <a:gd name="T70" fmla="*/ 166 w 331"/>
                <a:gd name="T71" fmla="*/ 2 h 690"/>
                <a:gd name="T72" fmla="*/ 168 w 331"/>
                <a:gd name="T73" fmla="*/ 2 h 690"/>
                <a:gd name="T74" fmla="*/ 174 w 331"/>
                <a:gd name="T75" fmla="*/ 2 h 690"/>
                <a:gd name="T76" fmla="*/ 182 w 331"/>
                <a:gd name="T77" fmla="*/ 0 h 690"/>
                <a:gd name="T78" fmla="*/ 185 w 331"/>
                <a:gd name="T79" fmla="*/ 0 h 690"/>
                <a:gd name="T80" fmla="*/ 190 w 331"/>
                <a:gd name="T81" fmla="*/ 5 h 690"/>
                <a:gd name="T82" fmla="*/ 198 w 331"/>
                <a:gd name="T83" fmla="*/ 2 h 6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1"/>
                <a:gd name="T127" fmla="*/ 0 h 690"/>
                <a:gd name="T128" fmla="*/ 331 w 331"/>
                <a:gd name="T129" fmla="*/ 690 h 6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1" h="690">
                  <a:moveTo>
                    <a:pt x="0" y="472"/>
                  </a:moveTo>
                  <a:lnTo>
                    <a:pt x="0" y="463"/>
                  </a:lnTo>
                  <a:lnTo>
                    <a:pt x="5" y="467"/>
                  </a:lnTo>
                  <a:lnTo>
                    <a:pt x="5" y="458"/>
                  </a:lnTo>
                  <a:lnTo>
                    <a:pt x="9" y="463"/>
                  </a:lnTo>
                  <a:lnTo>
                    <a:pt x="9" y="458"/>
                  </a:lnTo>
                  <a:lnTo>
                    <a:pt x="14" y="463"/>
                  </a:lnTo>
                  <a:lnTo>
                    <a:pt x="14" y="454"/>
                  </a:lnTo>
                  <a:lnTo>
                    <a:pt x="14" y="463"/>
                  </a:lnTo>
                  <a:lnTo>
                    <a:pt x="18" y="463"/>
                  </a:lnTo>
                  <a:lnTo>
                    <a:pt x="23" y="467"/>
                  </a:lnTo>
                  <a:lnTo>
                    <a:pt x="23" y="454"/>
                  </a:lnTo>
                  <a:lnTo>
                    <a:pt x="27" y="463"/>
                  </a:lnTo>
                  <a:lnTo>
                    <a:pt x="27" y="467"/>
                  </a:lnTo>
                  <a:lnTo>
                    <a:pt x="27" y="463"/>
                  </a:lnTo>
                  <a:lnTo>
                    <a:pt x="32" y="467"/>
                  </a:lnTo>
                  <a:lnTo>
                    <a:pt x="32" y="454"/>
                  </a:lnTo>
                  <a:lnTo>
                    <a:pt x="36" y="463"/>
                  </a:lnTo>
                  <a:lnTo>
                    <a:pt x="36" y="454"/>
                  </a:lnTo>
                  <a:lnTo>
                    <a:pt x="41" y="454"/>
                  </a:lnTo>
                  <a:lnTo>
                    <a:pt x="41" y="467"/>
                  </a:lnTo>
                  <a:lnTo>
                    <a:pt x="50" y="463"/>
                  </a:lnTo>
                  <a:lnTo>
                    <a:pt x="55" y="458"/>
                  </a:lnTo>
                  <a:lnTo>
                    <a:pt x="55" y="463"/>
                  </a:lnTo>
                  <a:lnTo>
                    <a:pt x="59" y="458"/>
                  </a:lnTo>
                  <a:lnTo>
                    <a:pt x="59" y="463"/>
                  </a:lnTo>
                  <a:lnTo>
                    <a:pt x="59" y="458"/>
                  </a:lnTo>
                  <a:lnTo>
                    <a:pt x="64" y="463"/>
                  </a:lnTo>
                  <a:lnTo>
                    <a:pt x="64" y="454"/>
                  </a:lnTo>
                  <a:lnTo>
                    <a:pt x="68" y="463"/>
                  </a:lnTo>
                  <a:lnTo>
                    <a:pt x="73" y="463"/>
                  </a:lnTo>
                  <a:lnTo>
                    <a:pt x="77" y="458"/>
                  </a:lnTo>
                  <a:lnTo>
                    <a:pt x="77" y="690"/>
                  </a:lnTo>
                  <a:lnTo>
                    <a:pt x="82" y="690"/>
                  </a:lnTo>
                  <a:lnTo>
                    <a:pt x="86" y="690"/>
                  </a:lnTo>
                  <a:lnTo>
                    <a:pt x="86" y="653"/>
                  </a:lnTo>
                  <a:lnTo>
                    <a:pt x="91" y="4"/>
                  </a:lnTo>
                  <a:lnTo>
                    <a:pt x="91" y="0"/>
                  </a:lnTo>
                  <a:lnTo>
                    <a:pt x="95" y="9"/>
                  </a:lnTo>
                  <a:lnTo>
                    <a:pt x="95" y="0"/>
                  </a:lnTo>
                  <a:lnTo>
                    <a:pt x="95" y="4"/>
                  </a:lnTo>
                  <a:lnTo>
                    <a:pt x="100" y="0"/>
                  </a:lnTo>
                  <a:lnTo>
                    <a:pt x="100" y="4"/>
                  </a:lnTo>
                  <a:lnTo>
                    <a:pt x="104" y="0"/>
                  </a:lnTo>
                  <a:lnTo>
                    <a:pt x="104" y="4"/>
                  </a:lnTo>
                  <a:lnTo>
                    <a:pt x="104" y="0"/>
                  </a:lnTo>
                  <a:lnTo>
                    <a:pt x="109" y="4"/>
                  </a:lnTo>
                  <a:lnTo>
                    <a:pt x="118" y="4"/>
                  </a:lnTo>
                  <a:lnTo>
                    <a:pt x="123" y="0"/>
                  </a:lnTo>
                  <a:lnTo>
                    <a:pt x="123" y="4"/>
                  </a:lnTo>
                  <a:lnTo>
                    <a:pt x="123" y="0"/>
                  </a:lnTo>
                  <a:lnTo>
                    <a:pt x="127" y="4"/>
                  </a:lnTo>
                  <a:lnTo>
                    <a:pt x="127" y="0"/>
                  </a:lnTo>
                  <a:lnTo>
                    <a:pt x="127" y="4"/>
                  </a:lnTo>
                  <a:lnTo>
                    <a:pt x="132" y="0"/>
                  </a:lnTo>
                  <a:lnTo>
                    <a:pt x="132" y="4"/>
                  </a:lnTo>
                  <a:lnTo>
                    <a:pt x="136" y="0"/>
                  </a:lnTo>
                  <a:lnTo>
                    <a:pt x="136" y="4"/>
                  </a:lnTo>
                  <a:lnTo>
                    <a:pt x="136" y="0"/>
                  </a:lnTo>
                  <a:lnTo>
                    <a:pt x="141" y="4"/>
                  </a:lnTo>
                  <a:lnTo>
                    <a:pt x="145" y="0"/>
                  </a:lnTo>
                  <a:lnTo>
                    <a:pt x="145" y="4"/>
                  </a:lnTo>
                  <a:lnTo>
                    <a:pt x="150" y="0"/>
                  </a:lnTo>
                  <a:lnTo>
                    <a:pt x="150" y="4"/>
                  </a:lnTo>
                  <a:lnTo>
                    <a:pt x="159" y="4"/>
                  </a:lnTo>
                  <a:lnTo>
                    <a:pt x="163" y="0"/>
                  </a:lnTo>
                  <a:lnTo>
                    <a:pt x="163" y="4"/>
                  </a:lnTo>
                  <a:lnTo>
                    <a:pt x="168" y="0"/>
                  </a:lnTo>
                  <a:lnTo>
                    <a:pt x="168" y="9"/>
                  </a:lnTo>
                  <a:lnTo>
                    <a:pt x="168" y="0"/>
                  </a:lnTo>
                  <a:lnTo>
                    <a:pt x="173" y="4"/>
                  </a:lnTo>
                  <a:lnTo>
                    <a:pt x="173" y="0"/>
                  </a:lnTo>
                  <a:lnTo>
                    <a:pt x="177" y="4"/>
                  </a:lnTo>
                  <a:lnTo>
                    <a:pt x="182" y="0"/>
                  </a:lnTo>
                  <a:lnTo>
                    <a:pt x="191" y="0"/>
                  </a:lnTo>
                  <a:lnTo>
                    <a:pt x="186" y="0"/>
                  </a:lnTo>
                  <a:lnTo>
                    <a:pt x="191" y="4"/>
                  </a:lnTo>
                  <a:lnTo>
                    <a:pt x="195" y="0"/>
                  </a:lnTo>
                  <a:lnTo>
                    <a:pt x="195" y="4"/>
                  </a:lnTo>
                  <a:lnTo>
                    <a:pt x="204" y="4"/>
                  </a:lnTo>
                  <a:lnTo>
                    <a:pt x="200" y="4"/>
                  </a:lnTo>
                  <a:lnTo>
                    <a:pt x="204" y="0"/>
                  </a:lnTo>
                  <a:lnTo>
                    <a:pt x="209" y="4"/>
                  </a:lnTo>
                  <a:lnTo>
                    <a:pt x="209" y="0"/>
                  </a:lnTo>
                  <a:lnTo>
                    <a:pt x="209" y="4"/>
                  </a:lnTo>
                  <a:lnTo>
                    <a:pt x="213" y="4"/>
                  </a:lnTo>
                  <a:lnTo>
                    <a:pt x="218" y="0"/>
                  </a:lnTo>
                  <a:lnTo>
                    <a:pt x="222" y="4"/>
                  </a:lnTo>
                  <a:lnTo>
                    <a:pt x="227" y="4"/>
                  </a:lnTo>
                  <a:lnTo>
                    <a:pt x="232" y="0"/>
                  </a:lnTo>
                  <a:lnTo>
                    <a:pt x="241" y="0"/>
                  </a:lnTo>
                  <a:lnTo>
                    <a:pt x="236" y="0"/>
                  </a:lnTo>
                  <a:lnTo>
                    <a:pt x="241" y="4"/>
                  </a:lnTo>
                  <a:lnTo>
                    <a:pt x="250" y="4"/>
                  </a:lnTo>
                  <a:lnTo>
                    <a:pt x="254" y="4"/>
                  </a:lnTo>
                  <a:lnTo>
                    <a:pt x="259" y="0"/>
                  </a:lnTo>
                  <a:lnTo>
                    <a:pt x="259" y="4"/>
                  </a:lnTo>
                  <a:lnTo>
                    <a:pt x="259" y="0"/>
                  </a:lnTo>
                  <a:lnTo>
                    <a:pt x="263" y="4"/>
                  </a:lnTo>
                  <a:lnTo>
                    <a:pt x="263" y="0"/>
                  </a:lnTo>
                  <a:lnTo>
                    <a:pt x="268" y="4"/>
                  </a:lnTo>
                  <a:lnTo>
                    <a:pt x="268" y="0"/>
                  </a:lnTo>
                  <a:lnTo>
                    <a:pt x="268" y="4"/>
                  </a:lnTo>
                  <a:lnTo>
                    <a:pt x="277" y="4"/>
                  </a:lnTo>
                  <a:lnTo>
                    <a:pt x="272" y="4"/>
                  </a:lnTo>
                  <a:lnTo>
                    <a:pt x="277" y="4"/>
                  </a:lnTo>
                  <a:lnTo>
                    <a:pt x="281" y="4"/>
                  </a:lnTo>
                  <a:lnTo>
                    <a:pt x="286" y="4"/>
                  </a:lnTo>
                  <a:lnTo>
                    <a:pt x="295" y="4"/>
                  </a:lnTo>
                  <a:lnTo>
                    <a:pt x="291" y="4"/>
                  </a:lnTo>
                  <a:lnTo>
                    <a:pt x="295" y="0"/>
                  </a:lnTo>
                  <a:lnTo>
                    <a:pt x="300" y="4"/>
                  </a:lnTo>
                  <a:lnTo>
                    <a:pt x="304" y="0"/>
                  </a:lnTo>
                  <a:lnTo>
                    <a:pt x="304" y="9"/>
                  </a:lnTo>
                  <a:lnTo>
                    <a:pt x="309" y="4"/>
                  </a:lnTo>
                  <a:lnTo>
                    <a:pt x="309" y="0"/>
                  </a:lnTo>
                  <a:lnTo>
                    <a:pt x="309" y="4"/>
                  </a:lnTo>
                  <a:lnTo>
                    <a:pt x="313" y="0"/>
                  </a:lnTo>
                  <a:lnTo>
                    <a:pt x="318" y="9"/>
                  </a:lnTo>
                  <a:lnTo>
                    <a:pt x="318" y="0"/>
                  </a:lnTo>
                  <a:lnTo>
                    <a:pt x="322" y="4"/>
                  </a:lnTo>
                  <a:lnTo>
                    <a:pt x="331" y="4"/>
                  </a:lnTo>
                  <a:lnTo>
                    <a:pt x="327" y="4"/>
                  </a:lnTo>
                  <a:lnTo>
                    <a:pt x="331" y="4"/>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7" name="Freeform 109"/>
            <p:cNvSpPr>
              <a:spLocks noChangeAspect="1"/>
            </p:cNvSpPr>
            <p:nvPr/>
          </p:nvSpPr>
          <p:spPr bwMode="auto">
            <a:xfrm>
              <a:off x="1453554" y="2051336"/>
              <a:ext cx="126313" cy="308205"/>
            </a:xfrm>
            <a:custGeom>
              <a:avLst/>
              <a:gdLst>
                <a:gd name="T0" fmla="*/ 3 w 418"/>
                <a:gd name="T1" fmla="*/ 2 h 690"/>
                <a:gd name="T2" fmla="*/ 8 w 418"/>
                <a:gd name="T3" fmla="*/ 2 h 690"/>
                <a:gd name="T4" fmla="*/ 14 w 418"/>
                <a:gd name="T5" fmla="*/ 0 h 690"/>
                <a:gd name="T6" fmla="*/ 19 w 418"/>
                <a:gd name="T7" fmla="*/ 2 h 690"/>
                <a:gd name="T8" fmla="*/ 25 w 418"/>
                <a:gd name="T9" fmla="*/ 2 h 690"/>
                <a:gd name="T10" fmla="*/ 30 w 418"/>
                <a:gd name="T11" fmla="*/ 2 h 690"/>
                <a:gd name="T12" fmla="*/ 35 w 418"/>
                <a:gd name="T13" fmla="*/ 2 h 690"/>
                <a:gd name="T14" fmla="*/ 41 w 418"/>
                <a:gd name="T15" fmla="*/ 2 h 690"/>
                <a:gd name="T16" fmla="*/ 49 w 418"/>
                <a:gd name="T17" fmla="*/ 2 h 690"/>
                <a:gd name="T18" fmla="*/ 54 w 418"/>
                <a:gd name="T19" fmla="*/ 2 h 690"/>
                <a:gd name="T20" fmla="*/ 63 w 418"/>
                <a:gd name="T21" fmla="*/ 2 h 690"/>
                <a:gd name="T22" fmla="*/ 71 w 418"/>
                <a:gd name="T23" fmla="*/ 0 h 690"/>
                <a:gd name="T24" fmla="*/ 76 w 418"/>
                <a:gd name="T25" fmla="*/ 5 h 690"/>
                <a:gd name="T26" fmla="*/ 82 w 418"/>
                <a:gd name="T27" fmla="*/ 2 h 690"/>
                <a:gd name="T28" fmla="*/ 87 w 418"/>
                <a:gd name="T29" fmla="*/ 2 h 690"/>
                <a:gd name="T30" fmla="*/ 98 w 418"/>
                <a:gd name="T31" fmla="*/ 2 h 690"/>
                <a:gd name="T32" fmla="*/ 100 w 418"/>
                <a:gd name="T33" fmla="*/ 86 h 690"/>
                <a:gd name="T34" fmla="*/ 106 w 418"/>
                <a:gd name="T35" fmla="*/ 407 h 690"/>
                <a:gd name="T36" fmla="*/ 111 w 418"/>
                <a:gd name="T37" fmla="*/ 5 h 690"/>
                <a:gd name="T38" fmla="*/ 117 w 418"/>
                <a:gd name="T39" fmla="*/ 5 h 690"/>
                <a:gd name="T40" fmla="*/ 123 w 418"/>
                <a:gd name="T41" fmla="*/ 2 h 690"/>
                <a:gd name="T42" fmla="*/ 130 w 418"/>
                <a:gd name="T43" fmla="*/ 5 h 690"/>
                <a:gd name="T44" fmla="*/ 139 w 418"/>
                <a:gd name="T45" fmla="*/ 5 h 690"/>
                <a:gd name="T46" fmla="*/ 147 w 418"/>
                <a:gd name="T47" fmla="*/ 2 h 690"/>
                <a:gd name="T48" fmla="*/ 150 w 418"/>
                <a:gd name="T49" fmla="*/ 5 h 690"/>
                <a:gd name="T50" fmla="*/ 160 w 418"/>
                <a:gd name="T51" fmla="*/ 5 h 690"/>
                <a:gd name="T52" fmla="*/ 166 w 418"/>
                <a:gd name="T53" fmla="*/ 2 h 690"/>
                <a:gd name="T54" fmla="*/ 171 w 418"/>
                <a:gd name="T55" fmla="*/ 5 h 690"/>
                <a:gd name="T56" fmla="*/ 174 w 418"/>
                <a:gd name="T57" fmla="*/ 5 h 690"/>
                <a:gd name="T58" fmla="*/ 182 w 418"/>
                <a:gd name="T59" fmla="*/ 2 h 690"/>
                <a:gd name="T60" fmla="*/ 185 w 418"/>
                <a:gd name="T61" fmla="*/ 5 h 690"/>
                <a:gd name="T62" fmla="*/ 190 w 418"/>
                <a:gd name="T63" fmla="*/ 5 h 690"/>
                <a:gd name="T64" fmla="*/ 199 w 418"/>
                <a:gd name="T65" fmla="*/ 2 h 690"/>
                <a:gd name="T66" fmla="*/ 201 w 418"/>
                <a:gd name="T67" fmla="*/ 5 h 690"/>
                <a:gd name="T68" fmla="*/ 209 w 418"/>
                <a:gd name="T69" fmla="*/ 5 h 690"/>
                <a:gd name="T70" fmla="*/ 215 w 418"/>
                <a:gd name="T71" fmla="*/ 5 h 690"/>
                <a:gd name="T72" fmla="*/ 220 w 418"/>
                <a:gd name="T73" fmla="*/ 2 h 690"/>
                <a:gd name="T74" fmla="*/ 223 w 418"/>
                <a:gd name="T75" fmla="*/ 5 h 690"/>
                <a:gd name="T76" fmla="*/ 228 w 418"/>
                <a:gd name="T77" fmla="*/ 5 h 690"/>
                <a:gd name="T78" fmla="*/ 236 w 418"/>
                <a:gd name="T79" fmla="*/ 5 h 690"/>
                <a:gd name="T80" fmla="*/ 239 w 418"/>
                <a:gd name="T81" fmla="*/ 2 h 690"/>
                <a:gd name="T82" fmla="*/ 247 w 418"/>
                <a:gd name="T83" fmla="*/ 5 h 6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8"/>
                <a:gd name="T127" fmla="*/ 0 h 690"/>
                <a:gd name="T128" fmla="*/ 418 w 418"/>
                <a:gd name="T129" fmla="*/ 690 h 6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8" h="690">
                  <a:moveTo>
                    <a:pt x="0" y="4"/>
                  </a:moveTo>
                  <a:lnTo>
                    <a:pt x="5" y="0"/>
                  </a:lnTo>
                  <a:lnTo>
                    <a:pt x="5" y="4"/>
                  </a:lnTo>
                  <a:lnTo>
                    <a:pt x="14" y="4"/>
                  </a:lnTo>
                  <a:lnTo>
                    <a:pt x="9" y="4"/>
                  </a:lnTo>
                  <a:lnTo>
                    <a:pt x="14" y="4"/>
                  </a:lnTo>
                  <a:lnTo>
                    <a:pt x="19" y="0"/>
                  </a:lnTo>
                  <a:lnTo>
                    <a:pt x="23" y="4"/>
                  </a:lnTo>
                  <a:lnTo>
                    <a:pt x="23" y="0"/>
                  </a:lnTo>
                  <a:lnTo>
                    <a:pt x="28" y="4"/>
                  </a:lnTo>
                  <a:lnTo>
                    <a:pt x="28" y="0"/>
                  </a:lnTo>
                  <a:lnTo>
                    <a:pt x="32" y="4"/>
                  </a:lnTo>
                  <a:lnTo>
                    <a:pt x="37" y="4"/>
                  </a:lnTo>
                  <a:lnTo>
                    <a:pt x="41" y="0"/>
                  </a:lnTo>
                  <a:lnTo>
                    <a:pt x="41" y="4"/>
                  </a:lnTo>
                  <a:lnTo>
                    <a:pt x="50" y="4"/>
                  </a:lnTo>
                  <a:lnTo>
                    <a:pt x="46" y="4"/>
                  </a:lnTo>
                  <a:lnTo>
                    <a:pt x="50" y="4"/>
                  </a:lnTo>
                  <a:lnTo>
                    <a:pt x="59" y="4"/>
                  </a:lnTo>
                  <a:lnTo>
                    <a:pt x="59" y="0"/>
                  </a:lnTo>
                  <a:lnTo>
                    <a:pt x="59" y="4"/>
                  </a:lnTo>
                  <a:lnTo>
                    <a:pt x="68" y="4"/>
                  </a:lnTo>
                  <a:lnTo>
                    <a:pt x="64" y="4"/>
                  </a:lnTo>
                  <a:lnTo>
                    <a:pt x="68" y="4"/>
                  </a:lnTo>
                  <a:lnTo>
                    <a:pt x="73" y="4"/>
                  </a:lnTo>
                  <a:lnTo>
                    <a:pt x="78" y="4"/>
                  </a:lnTo>
                  <a:lnTo>
                    <a:pt x="82" y="4"/>
                  </a:lnTo>
                  <a:lnTo>
                    <a:pt x="87" y="4"/>
                  </a:lnTo>
                  <a:lnTo>
                    <a:pt x="96" y="4"/>
                  </a:lnTo>
                  <a:lnTo>
                    <a:pt x="91" y="4"/>
                  </a:lnTo>
                  <a:lnTo>
                    <a:pt x="96" y="4"/>
                  </a:lnTo>
                  <a:lnTo>
                    <a:pt x="100" y="4"/>
                  </a:lnTo>
                  <a:lnTo>
                    <a:pt x="105" y="4"/>
                  </a:lnTo>
                  <a:lnTo>
                    <a:pt x="109" y="4"/>
                  </a:lnTo>
                  <a:lnTo>
                    <a:pt x="114" y="4"/>
                  </a:lnTo>
                  <a:lnTo>
                    <a:pt x="118" y="0"/>
                  </a:lnTo>
                  <a:lnTo>
                    <a:pt x="118" y="9"/>
                  </a:lnTo>
                  <a:lnTo>
                    <a:pt x="127" y="4"/>
                  </a:lnTo>
                  <a:lnTo>
                    <a:pt x="127" y="9"/>
                  </a:lnTo>
                  <a:lnTo>
                    <a:pt x="127" y="0"/>
                  </a:lnTo>
                  <a:lnTo>
                    <a:pt x="132" y="4"/>
                  </a:lnTo>
                  <a:lnTo>
                    <a:pt x="137" y="4"/>
                  </a:lnTo>
                  <a:lnTo>
                    <a:pt x="146" y="4"/>
                  </a:lnTo>
                  <a:lnTo>
                    <a:pt x="141" y="4"/>
                  </a:lnTo>
                  <a:lnTo>
                    <a:pt x="146" y="4"/>
                  </a:lnTo>
                  <a:lnTo>
                    <a:pt x="155" y="4"/>
                  </a:lnTo>
                  <a:lnTo>
                    <a:pt x="164" y="4"/>
                  </a:lnTo>
                  <a:lnTo>
                    <a:pt x="159" y="4"/>
                  </a:lnTo>
                  <a:lnTo>
                    <a:pt x="164" y="4"/>
                  </a:lnTo>
                  <a:lnTo>
                    <a:pt x="168" y="145"/>
                  </a:lnTo>
                  <a:lnTo>
                    <a:pt x="168" y="690"/>
                  </a:lnTo>
                  <a:lnTo>
                    <a:pt x="173" y="690"/>
                  </a:lnTo>
                  <a:lnTo>
                    <a:pt x="177" y="690"/>
                  </a:lnTo>
                  <a:lnTo>
                    <a:pt x="177" y="208"/>
                  </a:lnTo>
                  <a:lnTo>
                    <a:pt x="182" y="9"/>
                  </a:lnTo>
                  <a:lnTo>
                    <a:pt x="186" y="9"/>
                  </a:lnTo>
                  <a:lnTo>
                    <a:pt x="191" y="9"/>
                  </a:lnTo>
                  <a:lnTo>
                    <a:pt x="200" y="9"/>
                  </a:lnTo>
                  <a:lnTo>
                    <a:pt x="196" y="9"/>
                  </a:lnTo>
                  <a:lnTo>
                    <a:pt x="200" y="4"/>
                  </a:lnTo>
                  <a:lnTo>
                    <a:pt x="205" y="9"/>
                  </a:lnTo>
                  <a:lnTo>
                    <a:pt x="205" y="4"/>
                  </a:lnTo>
                  <a:lnTo>
                    <a:pt x="209" y="9"/>
                  </a:lnTo>
                  <a:lnTo>
                    <a:pt x="214" y="9"/>
                  </a:lnTo>
                  <a:lnTo>
                    <a:pt x="218" y="9"/>
                  </a:lnTo>
                  <a:lnTo>
                    <a:pt x="223" y="4"/>
                  </a:lnTo>
                  <a:lnTo>
                    <a:pt x="227" y="9"/>
                  </a:lnTo>
                  <a:lnTo>
                    <a:pt x="232" y="9"/>
                  </a:lnTo>
                  <a:lnTo>
                    <a:pt x="236" y="4"/>
                  </a:lnTo>
                  <a:lnTo>
                    <a:pt x="241" y="9"/>
                  </a:lnTo>
                  <a:lnTo>
                    <a:pt x="245" y="4"/>
                  </a:lnTo>
                  <a:lnTo>
                    <a:pt x="245" y="9"/>
                  </a:lnTo>
                  <a:lnTo>
                    <a:pt x="255" y="9"/>
                  </a:lnTo>
                  <a:lnTo>
                    <a:pt x="250" y="9"/>
                  </a:lnTo>
                  <a:lnTo>
                    <a:pt x="255" y="4"/>
                  </a:lnTo>
                  <a:lnTo>
                    <a:pt x="259" y="9"/>
                  </a:lnTo>
                  <a:lnTo>
                    <a:pt x="268" y="9"/>
                  </a:lnTo>
                  <a:lnTo>
                    <a:pt x="264" y="9"/>
                  </a:lnTo>
                  <a:lnTo>
                    <a:pt x="268" y="4"/>
                  </a:lnTo>
                  <a:lnTo>
                    <a:pt x="277" y="4"/>
                  </a:lnTo>
                  <a:lnTo>
                    <a:pt x="273" y="4"/>
                  </a:lnTo>
                  <a:lnTo>
                    <a:pt x="277" y="9"/>
                  </a:lnTo>
                  <a:lnTo>
                    <a:pt x="286" y="9"/>
                  </a:lnTo>
                  <a:lnTo>
                    <a:pt x="286" y="4"/>
                  </a:lnTo>
                  <a:lnTo>
                    <a:pt x="286" y="9"/>
                  </a:lnTo>
                  <a:lnTo>
                    <a:pt x="291" y="9"/>
                  </a:lnTo>
                  <a:lnTo>
                    <a:pt x="300" y="9"/>
                  </a:lnTo>
                  <a:lnTo>
                    <a:pt x="305" y="4"/>
                  </a:lnTo>
                  <a:lnTo>
                    <a:pt x="305" y="9"/>
                  </a:lnTo>
                  <a:lnTo>
                    <a:pt x="305" y="4"/>
                  </a:lnTo>
                  <a:lnTo>
                    <a:pt x="309" y="9"/>
                  </a:lnTo>
                  <a:lnTo>
                    <a:pt x="318" y="9"/>
                  </a:lnTo>
                  <a:lnTo>
                    <a:pt x="314" y="9"/>
                  </a:lnTo>
                  <a:lnTo>
                    <a:pt x="318" y="9"/>
                  </a:lnTo>
                  <a:lnTo>
                    <a:pt x="323" y="9"/>
                  </a:lnTo>
                  <a:lnTo>
                    <a:pt x="327" y="9"/>
                  </a:lnTo>
                  <a:lnTo>
                    <a:pt x="332" y="4"/>
                  </a:lnTo>
                  <a:lnTo>
                    <a:pt x="332" y="9"/>
                  </a:lnTo>
                  <a:lnTo>
                    <a:pt x="336" y="4"/>
                  </a:lnTo>
                  <a:lnTo>
                    <a:pt x="336" y="9"/>
                  </a:lnTo>
                  <a:lnTo>
                    <a:pt x="336" y="4"/>
                  </a:lnTo>
                  <a:lnTo>
                    <a:pt x="341" y="9"/>
                  </a:lnTo>
                  <a:lnTo>
                    <a:pt x="350" y="9"/>
                  </a:lnTo>
                  <a:lnTo>
                    <a:pt x="354" y="9"/>
                  </a:lnTo>
                  <a:lnTo>
                    <a:pt x="359" y="9"/>
                  </a:lnTo>
                  <a:lnTo>
                    <a:pt x="364" y="4"/>
                  </a:lnTo>
                  <a:lnTo>
                    <a:pt x="364" y="9"/>
                  </a:lnTo>
                  <a:lnTo>
                    <a:pt x="368" y="4"/>
                  </a:lnTo>
                  <a:lnTo>
                    <a:pt x="368" y="9"/>
                  </a:lnTo>
                  <a:lnTo>
                    <a:pt x="368" y="4"/>
                  </a:lnTo>
                  <a:lnTo>
                    <a:pt x="373" y="9"/>
                  </a:lnTo>
                  <a:lnTo>
                    <a:pt x="373" y="4"/>
                  </a:lnTo>
                  <a:lnTo>
                    <a:pt x="377" y="9"/>
                  </a:lnTo>
                  <a:lnTo>
                    <a:pt x="382" y="9"/>
                  </a:lnTo>
                  <a:lnTo>
                    <a:pt x="386" y="9"/>
                  </a:lnTo>
                  <a:lnTo>
                    <a:pt x="395" y="9"/>
                  </a:lnTo>
                  <a:lnTo>
                    <a:pt x="400" y="4"/>
                  </a:lnTo>
                  <a:lnTo>
                    <a:pt x="400" y="9"/>
                  </a:lnTo>
                  <a:lnTo>
                    <a:pt x="400" y="4"/>
                  </a:lnTo>
                  <a:lnTo>
                    <a:pt x="404" y="9"/>
                  </a:lnTo>
                  <a:lnTo>
                    <a:pt x="413" y="9"/>
                  </a:lnTo>
                  <a:lnTo>
                    <a:pt x="418" y="4"/>
                  </a:lnTo>
                  <a:lnTo>
                    <a:pt x="418" y="9"/>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8" name="Freeform 110"/>
            <p:cNvSpPr>
              <a:spLocks noChangeAspect="1"/>
            </p:cNvSpPr>
            <p:nvPr/>
          </p:nvSpPr>
          <p:spPr bwMode="auto">
            <a:xfrm>
              <a:off x="1579866" y="2020288"/>
              <a:ext cx="91956" cy="34077"/>
            </a:xfrm>
            <a:custGeom>
              <a:avLst/>
              <a:gdLst>
                <a:gd name="T0" fmla="*/ 3 w 304"/>
                <a:gd name="T1" fmla="*/ 45 h 77"/>
                <a:gd name="T2" fmla="*/ 11 w 304"/>
                <a:gd name="T3" fmla="*/ 42 h 77"/>
                <a:gd name="T4" fmla="*/ 14 w 304"/>
                <a:gd name="T5" fmla="*/ 45 h 77"/>
                <a:gd name="T6" fmla="*/ 19 w 304"/>
                <a:gd name="T7" fmla="*/ 45 h 77"/>
                <a:gd name="T8" fmla="*/ 27 w 304"/>
                <a:gd name="T9" fmla="*/ 45 h 77"/>
                <a:gd name="T10" fmla="*/ 30 w 304"/>
                <a:gd name="T11" fmla="*/ 45 h 77"/>
                <a:gd name="T12" fmla="*/ 32 w 304"/>
                <a:gd name="T13" fmla="*/ 42 h 77"/>
                <a:gd name="T14" fmla="*/ 35 w 304"/>
                <a:gd name="T15" fmla="*/ 45 h 77"/>
                <a:gd name="T16" fmla="*/ 41 w 304"/>
                <a:gd name="T17" fmla="*/ 45 h 77"/>
                <a:gd name="T18" fmla="*/ 46 w 304"/>
                <a:gd name="T19" fmla="*/ 42 h 77"/>
                <a:gd name="T20" fmla="*/ 51 w 304"/>
                <a:gd name="T21" fmla="*/ 45 h 77"/>
                <a:gd name="T22" fmla="*/ 57 w 304"/>
                <a:gd name="T23" fmla="*/ 45 h 77"/>
                <a:gd name="T24" fmla="*/ 60 w 304"/>
                <a:gd name="T25" fmla="*/ 42 h 77"/>
                <a:gd name="T26" fmla="*/ 62 w 304"/>
                <a:gd name="T27" fmla="*/ 45 h 77"/>
                <a:gd name="T28" fmla="*/ 71 w 304"/>
                <a:gd name="T29" fmla="*/ 45 h 77"/>
                <a:gd name="T30" fmla="*/ 76 w 304"/>
                <a:gd name="T31" fmla="*/ 45 h 77"/>
                <a:gd name="T32" fmla="*/ 81 w 304"/>
                <a:gd name="T33" fmla="*/ 45 h 77"/>
                <a:gd name="T34" fmla="*/ 87 w 304"/>
                <a:gd name="T35" fmla="*/ 45 h 77"/>
                <a:gd name="T36" fmla="*/ 92 w 304"/>
                <a:gd name="T37" fmla="*/ 45 h 77"/>
                <a:gd name="T38" fmla="*/ 101 w 304"/>
                <a:gd name="T39" fmla="*/ 45 h 77"/>
                <a:gd name="T40" fmla="*/ 103 w 304"/>
                <a:gd name="T41" fmla="*/ 13 h 77"/>
                <a:gd name="T42" fmla="*/ 109 w 304"/>
                <a:gd name="T43" fmla="*/ 13 h 77"/>
                <a:gd name="T44" fmla="*/ 111 w 304"/>
                <a:gd name="T45" fmla="*/ 16 h 77"/>
                <a:gd name="T46" fmla="*/ 114 w 304"/>
                <a:gd name="T47" fmla="*/ 8 h 77"/>
                <a:gd name="T48" fmla="*/ 117 w 304"/>
                <a:gd name="T49" fmla="*/ 11 h 77"/>
                <a:gd name="T50" fmla="*/ 120 w 304"/>
                <a:gd name="T51" fmla="*/ 8 h 77"/>
                <a:gd name="T52" fmla="*/ 125 w 304"/>
                <a:gd name="T53" fmla="*/ 8 h 77"/>
                <a:gd name="T54" fmla="*/ 128 w 304"/>
                <a:gd name="T55" fmla="*/ 8 h 77"/>
                <a:gd name="T56" fmla="*/ 131 w 304"/>
                <a:gd name="T57" fmla="*/ 5 h 77"/>
                <a:gd name="T58" fmla="*/ 133 w 304"/>
                <a:gd name="T59" fmla="*/ 13 h 77"/>
                <a:gd name="T60" fmla="*/ 136 w 304"/>
                <a:gd name="T61" fmla="*/ 8 h 77"/>
                <a:gd name="T62" fmla="*/ 144 w 304"/>
                <a:gd name="T63" fmla="*/ 13 h 77"/>
                <a:gd name="T64" fmla="*/ 147 w 304"/>
                <a:gd name="T65" fmla="*/ 8 h 77"/>
                <a:gd name="T66" fmla="*/ 150 w 304"/>
                <a:gd name="T67" fmla="*/ 8 h 77"/>
                <a:gd name="T68" fmla="*/ 152 w 304"/>
                <a:gd name="T69" fmla="*/ 13 h 77"/>
                <a:gd name="T70" fmla="*/ 157 w 304"/>
                <a:gd name="T71" fmla="*/ 11 h 77"/>
                <a:gd name="T72" fmla="*/ 160 w 304"/>
                <a:gd name="T73" fmla="*/ 13 h 77"/>
                <a:gd name="T74" fmla="*/ 166 w 304"/>
                <a:gd name="T75" fmla="*/ 8 h 77"/>
                <a:gd name="T76" fmla="*/ 168 w 304"/>
                <a:gd name="T77" fmla="*/ 11 h 77"/>
                <a:gd name="T78" fmla="*/ 171 w 304"/>
                <a:gd name="T79" fmla="*/ 11 h 77"/>
                <a:gd name="T80" fmla="*/ 177 w 304"/>
                <a:gd name="T81" fmla="*/ 11 h 77"/>
                <a:gd name="T82" fmla="*/ 180 w 304"/>
                <a:gd name="T83" fmla="*/ 5 h 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
                <a:gd name="T127" fmla="*/ 0 h 77"/>
                <a:gd name="T128" fmla="*/ 304 w 304"/>
                <a:gd name="T129" fmla="*/ 77 h 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 h="77">
                  <a:moveTo>
                    <a:pt x="0" y="77"/>
                  </a:moveTo>
                  <a:lnTo>
                    <a:pt x="9" y="77"/>
                  </a:lnTo>
                  <a:lnTo>
                    <a:pt x="5" y="77"/>
                  </a:lnTo>
                  <a:lnTo>
                    <a:pt x="9" y="77"/>
                  </a:lnTo>
                  <a:lnTo>
                    <a:pt x="14" y="77"/>
                  </a:lnTo>
                  <a:lnTo>
                    <a:pt x="18" y="72"/>
                  </a:lnTo>
                  <a:lnTo>
                    <a:pt x="18" y="77"/>
                  </a:lnTo>
                  <a:lnTo>
                    <a:pt x="18" y="72"/>
                  </a:lnTo>
                  <a:lnTo>
                    <a:pt x="23" y="77"/>
                  </a:lnTo>
                  <a:lnTo>
                    <a:pt x="32" y="77"/>
                  </a:lnTo>
                  <a:lnTo>
                    <a:pt x="27" y="77"/>
                  </a:lnTo>
                  <a:lnTo>
                    <a:pt x="32" y="77"/>
                  </a:lnTo>
                  <a:lnTo>
                    <a:pt x="36" y="72"/>
                  </a:lnTo>
                  <a:lnTo>
                    <a:pt x="36" y="77"/>
                  </a:lnTo>
                  <a:lnTo>
                    <a:pt x="45" y="77"/>
                  </a:lnTo>
                  <a:lnTo>
                    <a:pt x="41" y="77"/>
                  </a:lnTo>
                  <a:lnTo>
                    <a:pt x="45" y="72"/>
                  </a:lnTo>
                  <a:lnTo>
                    <a:pt x="50" y="77"/>
                  </a:lnTo>
                  <a:lnTo>
                    <a:pt x="50" y="72"/>
                  </a:lnTo>
                  <a:lnTo>
                    <a:pt x="50" y="77"/>
                  </a:lnTo>
                  <a:lnTo>
                    <a:pt x="54" y="72"/>
                  </a:lnTo>
                  <a:lnTo>
                    <a:pt x="54" y="77"/>
                  </a:lnTo>
                  <a:lnTo>
                    <a:pt x="64" y="77"/>
                  </a:lnTo>
                  <a:lnTo>
                    <a:pt x="59" y="77"/>
                  </a:lnTo>
                  <a:lnTo>
                    <a:pt x="64" y="77"/>
                  </a:lnTo>
                  <a:lnTo>
                    <a:pt x="68" y="72"/>
                  </a:lnTo>
                  <a:lnTo>
                    <a:pt x="68" y="77"/>
                  </a:lnTo>
                  <a:lnTo>
                    <a:pt x="68" y="72"/>
                  </a:lnTo>
                  <a:lnTo>
                    <a:pt x="77" y="72"/>
                  </a:lnTo>
                  <a:lnTo>
                    <a:pt x="82" y="77"/>
                  </a:lnTo>
                  <a:lnTo>
                    <a:pt x="86" y="72"/>
                  </a:lnTo>
                  <a:lnTo>
                    <a:pt x="86" y="77"/>
                  </a:lnTo>
                  <a:lnTo>
                    <a:pt x="95" y="77"/>
                  </a:lnTo>
                  <a:lnTo>
                    <a:pt x="91" y="77"/>
                  </a:lnTo>
                  <a:lnTo>
                    <a:pt x="95" y="77"/>
                  </a:lnTo>
                  <a:lnTo>
                    <a:pt x="100" y="72"/>
                  </a:lnTo>
                  <a:lnTo>
                    <a:pt x="100" y="77"/>
                  </a:lnTo>
                  <a:lnTo>
                    <a:pt x="100" y="72"/>
                  </a:lnTo>
                  <a:lnTo>
                    <a:pt x="104" y="77"/>
                  </a:lnTo>
                  <a:lnTo>
                    <a:pt x="104" y="72"/>
                  </a:lnTo>
                  <a:lnTo>
                    <a:pt x="104" y="77"/>
                  </a:lnTo>
                  <a:lnTo>
                    <a:pt x="109" y="72"/>
                  </a:lnTo>
                  <a:lnTo>
                    <a:pt x="109" y="77"/>
                  </a:lnTo>
                  <a:lnTo>
                    <a:pt x="118" y="77"/>
                  </a:lnTo>
                  <a:lnTo>
                    <a:pt x="113" y="77"/>
                  </a:lnTo>
                  <a:lnTo>
                    <a:pt x="118" y="77"/>
                  </a:lnTo>
                  <a:lnTo>
                    <a:pt x="127" y="77"/>
                  </a:lnTo>
                  <a:lnTo>
                    <a:pt x="123" y="77"/>
                  </a:lnTo>
                  <a:lnTo>
                    <a:pt x="127" y="77"/>
                  </a:lnTo>
                  <a:lnTo>
                    <a:pt x="136" y="77"/>
                  </a:lnTo>
                  <a:lnTo>
                    <a:pt x="141" y="72"/>
                  </a:lnTo>
                  <a:lnTo>
                    <a:pt x="145" y="77"/>
                  </a:lnTo>
                  <a:lnTo>
                    <a:pt x="150" y="77"/>
                  </a:lnTo>
                  <a:lnTo>
                    <a:pt x="159" y="77"/>
                  </a:lnTo>
                  <a:lnTo>
                    <a:pt x="154" y="77"/>
                  </a:lnTo>
                  <a:lnTo>
                    <a:pt x="159" y="77"/>
                  </a:lnTo>
                  <a:lnTo>
                    <a:pt x="163" y="77"/>
                  </a:lnTo>
                  <a:lnTo>
                    <a:pt x="168" y="77"/>
                  </a:lnTo>
                  <a:lnTo>
                    <a:pt x="172" y="22"/>
                  </a:lnTo>
                  <a:lnTo>
                    <a:pt x="172" y="18"/>
                  </a:lnTo>
                  <a:lnTo>
                    <a:pt x="172" y="22"/>
                  </a:lnTo>
                  <a:lnTo>
                    <a:pt x="177" y="18"/>
                  </a:lnTo>
                  <a:lnTo>
                    <a:pt x="177" y="13"/>
                  </a:lnTo>
                  <a:lnTo>
                    <a:pt x="182" y="22"/>
                  </a:lnTo>
                  <a:lnTo>
                    <a:pt x="182" y="13"/>
                  </a:lnTo>
                  <a:lnTo>
                    <a:pt x="186" y="18"/>
                  </a:lnTo>
                  <a:lnTo>
                    <a:pt x="186" y="27"/>
                  </a:lnTo>
                  <a:lnTo>
                    <a:pt x="191" y="13"/>
                  </a:lnTo>
                  <a:lnTo>
                    <a:pt x="191" y="18"/>
                  </a:lnTo>
                  <a:lnTo>
                    <a:pt x="191" y="13"/>
                  </a:lnTo>
                  <a:lnTo>
                    <a:pt x="195" y="18"/>
                  </a:lnTo>
                  <a:lnTo>
                    <a:pt x="195" y="22"/>
                  </a:lnTo>
                  <a:lnTo>
                    <a:pt x="195" y="18"/>
                  </a:lnTo>
                  <a:lnTo>
                    <a:pt x="200" y="13"/>
                  </a:lnTo>
                  <a:lnTo>
                    <a:pt x="200" y="22"/>
                  </a:lnTo>
                  <a:lnTo>
                    <a:pt x="200" y="13"/>
                  </a:lnTo>
                  <a:lnTo>
                    <a:pt x="204" y="22"/>
                  </a:lnTo>
                  <a:lnTo>
                    <a:pt x="204" y="13"/>
                  </a:lnTo>
                  <a:lnTo>
                    <a:pt x="209" y="13"/>
                  </a:lnTo>
                  <a:lnTo>
                    <a:pt x="209" y="22"/>
                  </a:lnTo>
                  <a:lnTo>
                    <a:pt x="213" y="18"/>
                  </a:lnTo>
                  <a:lnTo>
                    <a:pt x="213" y="13"/>
                  </a:lnTo>
                  <a:lnTo>
                    <a:pt x="213" y="22"/>
                  </a:lnTo>
                  <a:lnTo>
                    <a:pt x="218" y="13"/>
                  </a:lnTo>
                  <a:lnTo>
                    <a:pt x="218" y="9"/>
                  </a:lnTo>
                  <a:lnTo>
                    <a:pt x="218" y="22"/>
                  </a:lnTo>
                  <a:lnTo>
                    <a:pt x="222" y="13"/>
                  </a:lnTo>
                  <a:lnTo>
                    <a:pt x="222" y="22"/>
                  </a:lnTo>
                  <a:lnTo>
                    <a:pt x="222" y="0"/>
                  </a:lnTo>
                  <a:lnTo>
                    <a:pt x="222" y="13"/>
                  </a:lnTo>
                  <a:lnTo>
                    <a:pt x="227" y="13"/>
                  </a:lnTo>
                  <a:lnTo>
                    <a:pt x="231" y="18"/>
                  </a:lnTo>
                  <a:lnTo>
                    <a:pt x="236" y="13"/>
                  </a:lnTo>
                  <a:lnTo>
                    <a:pt x="241" y="22"/>
                  </a:lnTo>
                  <a:lnTo>
                    <a:pt x="241" y="18"/>
                  </a:lnTo>
                  <a:lnTo>
                    <a:pt x="241" y="22"/>
                  </a:lnTo>
                  <a:lnTo>
                    <a:pt x="245" y="13"/>
                  </a:lnTo>
                  <a:lnTo>
                    <a:pt x="245" y="22"/>
                  </a:lnTo>
                  <a:lnTo>
                    <a:pt x="250" y="27"/>
                  </a:lnTo>
                  <a:lnTo>
                    <a:pt x="250" y="13"/>
                  </a:lnTo>
                  <a:lnTo>
                    <a:pt x="254" y="22"/>
                  </a:lnTo>
                  <a:lnTo>
                    <a:pt x="254" y="13"/>
                  </a:lnTo>
                  <a:lnTo>
                    <a:pt x="254" y="22"/>
                  </a:lnTo>
                  <a:lnTo>
                    <a:pt x="259" y="13"/>
                  </a:lnTo>
                  <a:lnTo>
                    <a:pt x="259" y="22"/>
                  </a:lnTo>
                  <a:lnTo>
                    <a:pt x="263" y="18"/>
                  </a:lnTo>
                  <a:lnTo>
                    <a:pt x="263" y="22"/>
                  </a:lnTo>
                  <a:lnTo>
                    <a:pt x="268" y="13"/>
                  </a:lnTo>
                  <a:lnTo>
                    <a:pt x="268" y="22"/>
                  </a:lnTo>
                  <a:lnTo>
                    <a:pt x="268" y="13"/>
                  </a:lnTo>
                  <a:lnTo>
                    <a:pt x="272" y="18"/>
                  </a:lnTo>
                  <a:lnTo>
                    <a:pt x="277" y="13"/>
                  </a:lnTo>
                  <a:lnTo>
                    <a:pt x="277" y="22"/>
                  </a:lnTo>
                  <a:lnTo>
                    <a:pt x="277" y="13"/>
                  </a:lnTo>
                  <a:lnTo>
                    <a:pt x="281" y="18"/>
                  </a:lnTo>
                  <a:lnTo>
                    <a:pt x="281" y="13"/>
                  </a:lnTo>
                  <a:lnTo>
                    <a:pt x="281" y="18"/>
                  </a:lnTo>
                  <a:lnTo>
                    <a:pt x="286" y="18"/>
                  </a:lnTo>
                  <a:lnTo>
                    <a:pt x="290" y="9"/>
                  </a:lnTo>
                  <a:lnTo>
                    <a:pt x="290" y="22"/>
                  </a:lnTo>
                  <a:lnTo>
                    <a:pt x="295" y="18"/>
                  </a:lnTo>
                  <a:lnTo>
                    <a:pt x="300" y="13"/>
                  </a:lnTo>
                  <a:lnTo>
                    <a:pt x="300" y="18"/>
                  </a:lnTo>
                  <a:lnTo>
                    <a:pt x="300" y="9"/>
                  </a:lnTo>
                  <a:lnTo>
                    <a:pt x="304" y="18"/>
                  </a:lnTo>
                  <a:lnTo>
                    <a:pt x="304" y="13"/>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29" name="Freeform 111"/>
            <p:cNvSpPr>
              <a:spLocks noChangeAspect="1"/>
            </p:cNvSpPr>
            <p:nvPr/>
          </p:nvSpPr>
          <p:spPr bwMode="auto">
            <a:xfrm>
              <a:off x="1671822" y="2022560"/>
              <a:ext cx="90945" cy="9844"/>
            </a:xfrm>
            <a:custGeom>
              <a:avLst/>
              <a:gdLst>
                <a:gd name="T0" fmla="*/ 3 w 300"/>
                <a:gd name="T1" fmla="*/ 5 h 23"/>
                <a:gd name="T2" fmla="*/ 5 w 300"/>
                <a:gd name="T3" fmla="*/ 8 h 23"/>
                <a:gd name="T4" fmla="*/ 11 w 300"/>
                <a:gd name="T5" fmla="*/ 5 h 23"/>
                <a:gd name="T6" fmla="*/ 14 w 300"/>
                <a:gd name="T7" fmla="*/ 8 h 23"/>
                <a:gd name="T8" fmla="*/ 22 w 300"/>
                <a:gd name="T9" fmla="*/ 10 h 23"/>
                <a:gd name="T10" fmla="*/ 25 w 300"/>
                <a:gd name="T11" fmla="*/ 5 h 23"/>
                <a:gd name="T12" fmla="*/ 30 w 300"/>
                <a:gd name="T13" fmla="*/ 8 h 23"/>
                <a:gd name="T14" fmla="*/ 33 w 300"/>
                <a:gd name="T15" fmla="*/ 10 h 23"/>
                <a:gd name="T16" fmla="*/ 41 w 300"/>
                <a:gd name="T17" fmla="*/ 8 h 23"/>
                <a:gd name="T18" fmla="*/ 44 w 300"/>
                <a:gd name="T19" fmla="*/ 13 h 23"/>
                <a:gd name="T20" fmla="*/ 46 w 300"/>
                <a:gd name="T21" fmla="*/ 8 h 23"/>
                <a:gd name="T22" fmla="*/ 55 w 300"/>
                <a:gd name="T23" fmla="*/ 5 h 23"/>
                <a:gd name="T24" fmla="*/ 57 w 300"/>
                <a:gd name="T25" fmla="*/ 10 h 23"/>
                <a:gd name="T26" fmla="*/ 60 w 300"/>
                <a:gd name="T27" fmla="*/ 8 h 23"/>
                <a:gd name="T28" fmla="*/ 65 w 300"/>
                <a:gd name="T29" fmla="*/ 8 h 23"/>
                <a:gd name="T30" fmla="*/ 68 w 300"/>
                <a:gd name="T31" fmla="*/ 10 h 23"/>
                <a:gd name="T32" fmla="*/ 71 w 300"/>
                <a:gd name="T33" fmla="*/ 10 h 23"/>
                <a:gd name="T34" fmla="*/ 74 w 300"/>
                <a:gd name="T35" fmla="*/ 8 h 23"/>
                <a:gd name="T36" fmla="*/ 79 w 300"/>
                <a:gd name="T37" fmla="*/ 5 h 23"/>
                <a:gd name="T38" fmla="*/ 85 w 300"/>
                <a:gd name="T39" fmla="*/ 8 h 23"/>
                <a:gd name="T40" fmla="*/ 87 w 300"/>
                <a:gd name="T41" fmla="*/ 10 h 23"/>
                <a:gd name="T42" fmla="*/ 90 w 300"/>
                <a:gd name="T43" fmla="*/ 10 h 23"/>
                <a:gd name="T44" fmla="*/ 95 w 300"/>
                <a:gd name="T45" fmla="*/ 5 h 23"/>
                <a:gd name="T46" fmla="*/ 98 w 300"/>
                <a:gd name="T47" fmla="*/ 8 h 23"/>
                <a:gd name="T48" fmla="*/ 104 w 300"/>
                <a:gd name="T49" fmla="*/ 10 h 23"/>
                <a:gd name="T50" fmla="*/ 109 w 300"/>
                <a:gd name="T51" fmla="*/ 10 h 23"/>
                <a:gd name="T52" fmla="*/ 115 w 300"/>
                <a:gd name="T53" fmla="*/ 8 h 23"/>
                <a:gd name="T54" fmla="*/ 117 w 300"/>
                <a:gd name="T55" fmla="*/ 5 h 23"/>
                <a:gd name="T56" fmla="*/ 120 w 300"/>
                <a:gd name="T57" fmla="*/ 8 h 23"/>
                <a:gd name="T58" fmla="*/ 125 w 300"/>
                <a:gd name="T59" fmla="*/ 3 h 23"/>
                <a:gd name="T60" fmla="*/ 131 w 300"/>
                <a:gd name="T61" fmla="*/ 8 h 23"/>
                <a:gd name="T62" fmla="*/ 139 w 300"/>
                <a:gd name="T63" fmla="*/ 8 h 23"/>
                <a:gd name="T64" fmla="*/ 142 w 300"/>
                <a:gd name="T65" fmla="*/ 8 h 23"/>
                <a:gd name="T66" fmla="*/ 147 w 300"/>
                <a:gd name="T67" fmla="*/ 5 h 23"/>
                <a:gd name="T68" fmla="*/ 150 w 300"/>
                <a:gd name="T69" fmla="*/ 8 h 23"/>
                <a:gd name="T70" fmla="*/ 155 w 300"/>
                <a:gd name="T71" fmla="*/ 8 h 23"/>
                <a:gd name="T72" fmla="*/ 161 w 300"/>
                <a:gd name="T73" fmla="*/ 8 h 23"/>
                <a:gd name="T74" fmla="*/ 166 w 300"/>
                <a:gd name="T75" fmla="*/ 8 h 23"/>
                <a:gd name="T76" fmla="*/ 169 w 300"/>
                <a:gd name="T77" fmla="*/ 8 h 23"/>
                <a:gd name="T78" fmla="*/ 172 w 300"/>
                <a:gd name="T79" fmla="*/ 5 h 23"/>
                <a:gd name="T80" fmla="*/ 175 w 300"/>
                <a:gd name="T81" fmla="*/ 10 h 23"/>
                <a:gd name="T82" fmla="*/ 180 w 300"/>
                <a:gd name="T83" fmla="*/ 8 h 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0"/>
                <a:gd name="T127" fmla="*/ 0 h 23"/>
                <a:gd name="T128" fmla="*/ 300 w 300"/>
                <a:gd name="T129" fmla="*/ 23 h 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0" h="23">
                  <a:moveTo>
                    <a:pt x="0" y="9"/>
                  </a:moveTo>
                  <a:lnTo>
                    <a:pt x="0" y="14"/>
                  </a:lnTo>
                  <a:lnTo>
                    <a:pt x="5" y="9"/>
                  </a:lnTo>
                  <a:lnTo>
                    <a:pt x="5" y="5"/>
                  </a:lnTo>
                  <a:lnTo>
                    <a:pt x="5" y="18"/>
                  </a:lnTo>
                  <a:lnTo>
                    <a:pt x="9" y="14"/>
                  </a:lnTo>
                  <a:lnTo>
                    <a:pt x="14" y="5"/>
                  </a:lnTo>
                  <a:lnTo>
                    <a:pt x="14" y="14"/>
                  </a:lnTo>
                  <a:lnTo>
                    <a:pt x="18" y="9"/>
                  </a:lnTo>
                  <a:lnTo>
                    <a:pt x="18" y="14"/>
                  </a:lnTo>
                  <a:lnTo>
                    <a:pt x="27" y="14"/>
                  </a:lnTo>
                  <a:lnTo>
                    <a:pt x="23" y="14"/>
                  </a:lnTo>
                  <a:lnTo>
                    <a:pt x="27" y="9"/>
                  </a:lnTo>
                  <a:lnTo>
                    <a:pt x="32" y="9"/>
                  </a:lnTo>
                  <a:lnTo>
                    <a:pt x="36" y="18"/>
                  </a:lnTo>
                  <a:lnTo>
                    <a:pt x="36" y="9"/>
                  </a:lnTo>
                  <a:lnTo>
                    <a:pt x="41" y="14"/>
                  </a:lnTo>
                  <a:lnTo>
                    <a:pt x="41" y="9"/>
                  </a:lnTo>
                  <a:lnTo>
                    <a:pt x="45" y="14"/>
                  </a:lnTo>
                  <a:lnTo>
                    <a:pt x="45" y="9"/>
                  </a:lnTo>
                  <a:lnTo>
                    <a:pt x="50" y="14"/>
                  </a:lnTo>
                  <a:lnTo>
                    <a:pt x="55" y="14"/>
                  </a:lnTo>
                  <a:lnTo>
                    <a:pt x="55" y="5"/>
                  </a:lnTo>
                  <a:lnTo>
                    <a:pt x="55" y="18"/>
                  </a:lnTo>
                  <a:lnTo>
                    <a:pt x="59" y="9"/>
                  </a:lnTo>
                  <a:lnTo>
                    <a:pt x="59" y="14"/>
                  </a:lnTo>
                  <a:lnTo>
                    <a:pt x="68" y="14"/>
                  </a:lnTo>
                  <a:lnTo>
                    <a:pt x="64" y="14"/>
                  </a:lnTo>
                  <a:lnTo>
                    <a:pt x="68" y="9"/>
                  </a:lnTo>
                  <a:lnTo>
                    <a:pt x="73" y="23"/>
                  </a:lnTo>
                  <a:lnTo>
                    <a:pt x="73" y="14"/>
                  </a:lnTo>
                  <a:lnTo>
                    <a:pt x="77" y="18"/>
                  </a:lnTo>
                  <a:lnTo>
                    <a:pt x="77" y="14"/>
                  </a:lnTo>
                  <a:lnTo>
                    <a:pt x="82" y="23"/>
                  </a:lnTo>
                  <a:lnTo>
                    <a:pt x="82" y="9"/>
                  </a:lnTo>
                  <a:lnTo>
                    <a:pt x="91" y="9"/>
                  </a:lnTo>
                  <a:lnTo>
                    <a:pt x="86" y="9"/>
                  </a:lnTo>
                  <a:lnTo>
                    <a:pt x="91" y="14"/>
                  </a:lnTo>
                  <a:lnTo>
                    <a:pt x="95" y="18"/>
                  </a:lnTo>
                  <a:lnTo>
                    <a:pt x="95" y="9"/>
                  </a:lnTo>
                  <a:lnTo>
                    <a:pt x="100" y="18"/>
                  </a:lnTo>
                  <a:lnTo>
                    <a:pt x="100" y="14"/>
                  </a:lnTo>
                  <a:lnTo>
                    <a:pt x="104" y="9"/>
                  </a:lnTo>
                  <a:lnTo>
                    <a:pt x="104" y="18"/>
                  </a:lnTo>
                  <a:lnTo>
                    <a:pt x="109" y="14"/>
                  </a:lnTo>
                  <a:lnTo>
                    <a:pt x="109" y="9"/>
                  </a:lnTo>
                  <a:lnTo>
                    <a:pt x="109" y="14"/>
                  </a:lnTo>
                  <a:lnTo>
                    <a:pt x="114" y="18"/>
                  </a:lnTo>
                  <a:lnTo>
                    <a:pt x="114" y="14"/>
                  </a:lnTo>
                  <a:lnTo>
                    <a:pt x="118" y="0"/>
                  </a:lnTo>
                  <a:lnTo>
                    <a:pt x="118" y="18"/>
                  </a:lnTo>
                  <a:lnTo>
                    <a:pt x="123" y="18"/>
                  </a:lnTo>
                  <a:lnTo>
                    <a:pt x="123" y="5"/>
                  </a:lnTo>
                  <a:lnTo>
                    <a:pt x="123" y="14"/>
                  </a:lnTo>
                  <a:lnTo>
                    <a:pt x="127" y="5"/>
                  </a:lnTo>
                  <a:lnTo>
                    <a:pt x="127" y="14"/>
                  </a:lnTo>
                  <a:lnTo>
                    <a:pt x="132" y="9"/>
                  </a:lnTo>
                  <a:lnTo>
                    <a:pt x="136" y="9"/>
                  </a:lnTo>
                  <a:lnTo>
                    <a:pt x="136" y="18"/>
                  </a:lnTo>
                  <a:lnTo>
                    <a:pt x="141" y="14"/>
                  </a:lnTo>
                  <a:lnTo>
                    <a:pt x="141" y="23"/>
                  </a:lnTo>
                  <a:lnTo>
                    <a:pt x="141" y="9"/>
                  </a:lnTo>
                  <a:lnTo>
                    <a:pt x="145" y="18"/>
                  </a:lnTo>
                  <a:lnTo>
                    <a:pt x="145" y="9"/>
                  </a:lnTo>
                  <a:lnTo>
                    <a:pt x="150" y="14"/>
                  </a:lnTo>
                  <a:lnTo>
                    <a:pt x="150" y="18"/>
                  </a:lnTo>
                  <a:lnTo>
                    <a:pt x="150" y="14"/>
                  </a:lnTo>
                  <a:lnTo>
                    <a:pt x="154" y="14"/>
                  </a:lnTo>
                  <a:lnTo>
                    <a:pt x="159" y="9"/>
                  </a:lnTo>
                  <a:lnTo>
                    <a:pt x="159" y="5"/>
                  </a:lnTo>
                  <a:lnTo>
                    <a:pt x="159" y="9"/>
                  </a:lnTo>
                  <a:lnTo>
                    <a:pt x="164" y="14"/>
                  </a:lnTo>
                  <a:lnTo>
                    <a:pt x="168" y="9"/>
                  </a:lnTo>
                  <a:lnTo>
                    <a:pt x="173" y="14"/>
                  </a:lnTo>
                  <a:lnTo>
                    <a:pt x="173" y="18"/>
                  </a:lnTo>
                  <a:lnTo>
                    <a:pt x="173" y="14"/>
                  </a:lnTo>
                  <a:lnTo>
                    <a:pt x="177" y="9"/>
                  </a:lnTo>
                  <a:lnTo>
                    <a:pt x="182" y="18"/>
                  </a:lnTo>
                  <a:lnTo>
                    <a:pt x="182" y="9"/>
                  </a:lnTo>
                  <a:lnTo>
                    <a:pt x="182" y="14"/>
                  </a:lnTo>
                  <a:lnTo>
                    <a:pt x="191" y="14"/>
                  </a:lnTo>
                  <a:lnTo>
                    <a:pt x="195" y="18"/>
                  </a:lnTo>
                  <a:lnTo>
                    <a:pt x="195" y="9"/>
                  </a:lnTo>
                  <a:lnTo>
                    <a:pt x="200" y="14"/>
                  </a:lnTo>
                  <a:lnTo>
                    <a:pt x="200" y="9"/>
                  </a:lnTo>
                  <a:lnTo>
                    <a:pt x="200" y="14"/>
                  </a:lnTo>
                  <a:lnTo>
                    <a:pt x="204" y="9"/>
                  </a:lnTo>
                  <a:lnTo>
                    <a:pt x="209" y="14"/>
                  </a:lnTo>
                  <a:lnTo>
                    <a:pt x="209" y="5"/>
                  </a:lnTo>
                  <a:lnTo>
                    <a:pt x="213" y="14"/>
                  </a:lnTo>
                  <a:lnTo>
                    <a:pt x="218" y="9"/>
                  </a:lnTo>
                  <a:lnTo>
                    <a:pt x="218" y="14"/>
                  </a:lnTo>
                  <a:lnTo>
                    <a:pt x="218" y="9"/>
                  </a:lnTo>
                  <a:lnTo>
                    <a:pt x="223" y="14"/>
                  </a:lnTo>
                  <a:lnTo>
                    <a:pt x="232" y="14"/>
                  </a:lnTo>
                  <a:lnTo>
                    <a:pt x="227" y="14"/>
                  </a:lnTo>
                  <a:lnTo>
                    <a:pt x="232" y="9"/>
                  </a:lnTo>
                  <a:lnTo>
                    <a:pt x="236" y="14"/>
                  </a:lnTo>
                  <a:lnTo>
                    <a:pt x="241" y="5"/>
                  </a:lnTo>
                  <a:lnTo>
                    <a:pt x="241" y="14"/>
                  </a:lnTo>
                  <a:lnTo>
                    <a:pt x="245" y="9"/>
                  </a:lnTo>
                  <a:lnTo>
                    <a:pt x="250" y="14"/>
                  </a:lnTo>
                  <a:lnTo>
                    <a:pt x="250" y="18"/>
                  </a:lnTo>
                  <a:lnTo>
                    <a:pt x="250" y="14"/>
                  </a:lnTo>
                  <a:lnTo>
                    <a:pt x="259" y="14"/>
                  </a:lnTo>
                  <a:lnTo>
                    <a:pt x="259" y="18"/>
                  </a:lnTo>
                  <a:lnTo>
                    <a:pt x="259" y="14"/>
                  </a:lnTo>
                  <a:lnTo>
                    <a:pt x="268" y="14"/>
                  </a:lnTo>
                  <a:lnTo>
                    <a:pt x="263" y="14"/>
                  </a:lnTo>
                  <a:lnTo>
                    <a:pt x="268" y="14"/>
                  </a:lnTo>
                  <a:lnTo>
                    <a:pt x="272" y="18"/>
                  </a:lnTo>
                  <a:lnTo>
                    <a:pt x="272" y="9"/>
                  </a:lnTo>
                  <a:lnTo>
                    <a:pt x="277" y="14"/>
                  </a:lnTo>
                  <a:lnTo>
                    <a:pt x="277" y="9"/>
                  </a:lnTo>
                  <a:lnTo>
                    <a:pt x="277" y="18"/>
                  </a:lnTo>
                  <a:lnTo>
                    <a:pt x="282" y="14"/>
                  </a:lnTo>
                  <a:lnTo>
                    <a:pt x="282" y="9"/>
                  </a:lnTo>
                  <a:lnTo>
                    <a:pt x="282" y="14"/>
                  </a:lnTo>
                  <a:lnTo>
                    <a:pt x="286" y="9"/>
                  </a:lnTo>
                  <a:lnTo>
                    <a:pt x="286" y="14"/>
                  </a:lnTo>
                  <a:lnTo>
                    <a:pt x="291" y="9"/>
                  </a:lnTo>
                  <a:lnTo>
                    <a:pt x="291" y="18"/>
                  </a:lnTo>
                  <a:lnTo>
                    <a:pt x="291" y="5"/>
                  </a:lnTo>
                  <a:lnTo>
                    <a:pt x="291" y="14"/>
                  </a:lnTo>
                  <a:lnTo>
                    <a:pt x="300" y="14"/>
                  </a:lnTo>
                  <a:lnTo>
                    <a:pt x="300" y="23"/>
                  </a:lnTo>
                  <a:lnTo>
                    <a:pt x="300" y="9"/>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30" name="Freeform 112"/>
            <p:cNvSpPr>
              <a:spLocks noChangeAspect="1"/>
            </p:cNvSpPr>
            <p:nvPr/>
          </p:nvSpPr>
          <p:spPr bwMode="auto">
            <a:xfrm>
              <a:off x="1762767" y="2022560"/>
              <a:ext cx="55578" cy="9844"/>
            </a:xfrm>
            <a:custGeom>
              <a:avLst/>
              <a:gdLst>
                <a:gd name="T0" fmla="*/ 2 w 186"/>
                <a:gd name="T1" fmla="*/ 3 h 23"/>
                <a:gd name="T2" fmla="*/ 5 w 186"/>
                <a:gd name="T3" fmla="*/ 5 h 23"/>
                <a:gd name="T4" fmla="*/ 8 w 186"/>
                <a:gd name="T5" fmla="*/ 3 h 23"/>
                <a:gd name="T6" fmla="*/ 11 w 186"/>
                <a:gd name="T7" fmla="*/ 10 h 23"/>
                <a:gd name="T8" fmla="*/ 11 w 186"/>
                <a:gd name="T9" fmla="*/ 13 h 23"/>
                <a:gd name="T10" fmla="*/ 13 w 186"/>
                <a:gd name="T11" fmla="*/ 8 h 23"/>
                <a:gd name="T12" fmla="*/ 16 w 186"/>
                <a:gd name="T13" fmla="*/ 8 h 23"/>
                <a:gd name="T14" fmla="*/ 18 w 186"/>
                <a:gd name="T15" fmla="*/ 8 h 23"/>
                <a:gd name="T16" fmla="*/ 24 w 186"/>
                <a:gd name="T17" fmla="*/ 8 h 23"/>
                <a:gd name="T18" fmla="*/ 24 w 186"/>
                <a:gd name="T19" fmla="*/ 5 h 23"/>
                <a:gd name="T20" fmla="*/ 30 w 186"/>
                <a:gd name="T21" fmla="*/ 3 h 23"/>
                <a:gd name="T22" fmla="*/ 32 w 186"/>
                <a:gd name="T23" fmla="*/ 5 h 23"/>
                <a:gd name="T24" fmla="*/ 35 w 186"/>
                <a:gd name="T25" fmla="*/ 10 h 23"/>
                <a:gd name="T26" fmla="*/ 37 w 186"/>
                <a:gd name="T27" fmla="*/ 5 h 23"/>
                <a:gd name="T28" fmla="*/ 40 w 186"/>
                <a:gd name="T29" fmla="*/ 5 h 23"/>
                <a:gd name="T30" fmla="*/ 40 w 186"/>
                <a:gd name="T31" fmla="*/ 5 h 23"/>
                <a:gd name="T32" fmla="*/ 43 w 186"/>
                <a:gd name="T33" fmla="*/ 5 h 23"/>
                <a:gd name="T34" fmla="*/ 46 w 186"/>
                <a:gd name="T35" fmla="*/ 10 h 23"/>
                <a:gd name="T36" fmla="*/ 48 w 186"/>
                <a:gd name="T37" fmla="*/ 5 h 23"/>
                <a:gd name="T38" fmla="*/ 48 w 186"/>
                <a:gd name="T39" fmla="*/ 8 h 23"/>
                <a:gd name="T40" fmla="*/ 51 w 186"/>
                <a:gd name="T41" fmla="*/ 8 h 23"/>
                <a:gd name="T42" fmla="*/ 53 w 186"/>
                <a:gd name="T43" fmla="*/ 8 h 23"/>
                <a:gd name="T44" fmla="*/ 56 w 186"/>
                <a:gd name="T45" fmla="*/ 10 h 23"/>
                <a:gd name="T46" fmla="*/ 59 w 186"/>
                <a:gd name="T47" fmla="*/ 5 h 23"/>
                <a:gd name="T48" fmla="*/ 59 w 186"/>
                <a:gd name="T49" fmla="*/ 10 h 23"/>
                <a:gd name="T50" fmla="*/ 62 w 186"/>
                <a:gd name="T51" fmla="*/ 10 h 23"/>
                <a:gd name="T52" fmla="*/ 64 w 186"/>
                <a:gd name="T53" fmla="*/ 5 h 23"/>
                <a:gd name="T54" fmla="*/ 67 w 186"/>
                <a:gd name="T55" fmla="*/ 3 h 23"/>
                <a:gd name="T56" fmla="*/ 70 w 186"/>
                <a:gd name="T57" fmla="*/ 8 h 23"/>
                <a:gd name="T58" fmla="*/ 70 w 186"/>
                <a:gd name="T59" fmla="*/ 8 h 23"/>
                <a:gd name="T60" fmla="*/ 72 w 186"/>
                <a:gd name="T61" fmla="*/ 8 h 23"/>
                <a:gd name="T62" fmla="*/ 77 w 186"/>
                <a:gd name="T63" fmla="*/ 5 h 23"/>
                <a:gd name="T64" fmla="*/ 80 w 186"/>
                <a:gd name="T65" fmla="*/ 10 h 23"/>
                <a:gd name="T66" fmla="*/ 83 w 186"/>
                <a:gd name="T67" fmla="*/ 8 h 23"/>
                <a:gd name="T68" fmla="*/ 86 w 186"/>
                <a:gd name="T69" fmla="*/ 8 h 23"/>
                <a:gd name="T70" fmla="*/ 86 w 186"/>
                <a:gd name="T71" fmla="*/ 10 h 23"/>
                <a:gd name="T72" fmla="*/ 88 w 186"/>
                <a:gd name="T73" fmla="*/ 3 h 23"/>
                <a:gd name="T74" fmla="*/ 94 w 186"/>
                <a:gd name="T75" fmla="*/ 5 h 23"/>
                <a:gd name="T76" fmla="*/ 94 w 186"/>
                <a:gd name="T77" fmla="*/ 8 h 23"/>
                <a:gd name="T78" fmla="*/ 96 w 186"/>
                <a:gd name="T79" fmla="*/ 13 h 23"/>
                <a:gd name="T80" fmla="*/ 99 w 186"/>
                <a:gd name="T81" fmla="*/ 8 h 23"/>
                <a:gd name="T82" fmla="*/ 102 w 186"/>
                <a:gd name="T83" fmla="*/ 5 h 23"/>
                <a:gd name="T84" fmla="*/ 105 w 186"/>
                <a:gd name="T85" fmla="*/ 10 h 23"/>
                <a:gd name="T86" fmla="*/ 110 w 186"/>
                <a:gd name="T87" fmla="*/ 8 h 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6"/>
                <a:gd name="T133" fmla="*/ 0 h 23"/>
                <a:gd name="T134" fmla="*/ 186 w 186"/>
                <a:gd name="T135" fmla="*/ 23 h 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6" h="23">
                  <a:moveTo>
                    <a:pt x="0" y="9"/>
                  </a:moveTo>
                  <a:lnTo>
                    <a:pt x="4" y="5"/>
                  </a:lnTo>
                  <a:lnTo>
                    <a:pt x="4" y="14"/>
                  </a:lnTo>
                  <a:lnTo>
                    <a:pt x="9" y="9"/>
                  </a:lnTo>
                  <a:lnTo>
                    <a:pt x="13" y="18"/>
                  </a:lnTo>
                  <a:lnTo>
                    <a:pt x="13" y="5"/>
                  </a:lnTo>
                  <a:lnTo>
                    <a:pt x="13" y="9"/>
                  </a:lnTo>
                  <a:lnTo>
                    <a:pt x="18" y="18"/>
                  </a:lnTo>
                  <a:lnTo>
                    <a:pt x="18" y="9"/>
                  </a:lnTo>
                  <a:lnTo>
                    <a:pt x="18" y="23"/>
                  </a:lnTo>
                  <a:lnTo>
                    <a:pt x="27" y="14"/>
                  </a:lnTo>
                  <a:lnTo>
                    <a:pt x="22" y="14"/>
                  </a:lnTo>
                  <a:lnTo>
                    <a:pt x="27" y="9"/>
                  </a:lnTo>
                  <a:lnTo>
                    <a:pt x="27" y="14"/>
                  </a:lnTo>
                  <a:lnTo>
                    <a:pt x="31" y="9"/>
                  </a:lnTo>
                  <a:lnTo>
                    <a:pt x="31" y="14"/>
                  </a:lnTo>
                  <a:lnTo>
                    <a:pt x="36" y="9"/>
                  </a:lnTo>
                  <a:lnTo>
                    <a:pt x="41" y="14"/>
                  </a:lnTo>
                  <a:lnTo>
                    <a:pt x="41" y="5"/>
                  </a:lnTo>
                  <a:lnTo>
                    <a:pt x="41" y="9"/>
                  </a:lnTo>
                  <a:lnTo>
                    <a:pt x="50" y="9"/>
                  </a:lnTo>
                  <a:lnTo>
                    <a:pt x="50" y="5"/>
                  </a:lnTo>
                  <a:lnTo>
                    <a:pt x="54" y="18"/>
                  </a:lnTo>
                  <a:lnTo>
                    <a:pt x="54" y="9"/>
                  </a:lnTo>
                  <a:lnTo>
                    <a:pt x="54" y="14"/>
                  </a:lnTo>
                  <a:lnTo>
                    <a:pt x="59" y="18"/>
                  </a:lnTo>
                  <a:lnTo>
                    <a:pt x="59" y="0"/>
                  </a:lnTo>
                  <a:lnTo>
                    <a:pt x="63" y="9"/>
                  </a:lnTo>
                  <a:lnTo>
                    <a:pt x="63" y="14"/>
                  </a:lnTo>
                  <a:lnTo>
                    <a:pt x="68" y="9"/>
                  </a:lnTo>
                  <a:lnTo>
                    <a:pt x="68" y="5"/>
                  </a:lnTo>
                  <a:lnTo>
                    <a:pt x="68" y="9"/>
                  </a:lnTo>
                  <a:lnTo>
                    <a:pt x="72" y="18"/>
                  </a:lnTo>
                  <a:lnTo>
                    <a:pt x="72" y="9"/>
                  </a:lnTo>
                  <a:lnTo>
                    <a:pt x="77" y="14"/>
                  </a:lnTo>
                  <a:lnTo>
                    <a:pt x="77" y="18"/>
                  </a:lnTo>
                  <a:lnTo>
                    <a:pt x="77" y="14"/>
                  </a:lnTo>
                  <a:lnTo>
                    <a:pt x="81" y="9"/>
                  </a:lnTo>
                  <a:lnTo>
                    <a:pt x="81" y="5"/>
                  </a:lnTo>
                  <a:lnTo>
                    <a:pt x="81" y="14"/>
                  </a:lnTo>
                  <a:lnTo>
                    <a:pt x="86" y="5"/>
                  </a:lnTo>
                  <a:lnTo>
                    <a:pt x="86" y="14"/>
                  </a:lnTo>
                  <a:lnTo>
                    <a:pt x="86" y="9"/>
                  </a:lnTo>
                  <a:lnTo>
                    <a:pt x="90" y="14"/>
                  </a:lnTo>
                  <a:lnTo>
                    <a:pt x="90" y="9"/>
                  </a:lnTo>
                  <a:lnTo>
                    <a:pt x="95" y="18"/>
                  </a:lnTo>
                  <a:lnTo>
                    <a:pt x="95" y="14"/>
                  </a:lnTo>
                  <a:lnTo>
                    <a:pt x="100" y="9"/>
                  </a:lnTo>
                  <a:lnTo>
                    <a:pt x="100" y="0"/>
                  </a:lnTo>
                  <a:lnTo>
                    <a:pt x="100" y="18"/>
                  </a:lnTo>
                  <a:lnTo>
                    <a:pt x="104" y="9"/>
                  </a:lnTo>
                  <a:lnTo>
                    <a:pt x="104" y="18"/>
                  </a:lnTo>
                  <a:lnTo>
                    <a:pt x="104" y="14"/>
                  </a:lnTo>
                  <a:lnTo>
                    <a:pt x="109" y="9"/>
                  </a:lnTo>
                  <a:lnTo>
                    <a:pt x="113" y="14"/>
                  </a:lnTo>
                  <a:lnTo>
                    <a:pt x="113" y="5"/>
                  </a:lnTo>
                  <a:lnTo>
                    <a:pt x="113" y="9"/>
                  </a:lnTo>
                  <a:lnTo>
                    <a:pt x="118" y="14"/>
                  </a:lnTo>
                  <a:lnTo>
                    <a:pt x="118" y="18"/>
                  </a:lnTo>
                  <a:lnTo>
                    <a:pt x="118" y="14"/>
                  </a:lnTo>
                  <a:lnTo>
                    <a:pt x="127" y="14"/>
                  </a:lnTo>
                  <a:lnTo>
                    <a:pt x="122" y="14"/>
                  </a:lnTo>
                  <a:lnTo>
                    <a:pt x="127" y="14"/>
                  </a:lnTo>
                  <a:lnTo>
                    <a:pt x="131" y="9"/>
                  </a:lnTo>
                  <a:lnTo>
                    <a:pt x="136" y="14"/>
                  </a:lnTo>
                  <a:lnTo>
                    <a:pt x="136" y="18"/>
                  </a:lnTo>
                  <a:lnTo>
                    <a:pt x="136" y="9"/>
                  </a:lnTo>
                  <a:lnTo>
                    <a:pt x="140" y="14"/>
                  </a:lnTo>
                  <a:lnTo>
                    <a:pt x="140" y="18"/>
                  </a:lnTo>
                  <a:lnTo>
                    <a:pt x="145" y="14"/>
                  </a:lnTo>
                  <a:lnTo>
                    <a:pt x="145" y="9"/>
                  </a:lnTo>
                  <a:lnTo>
                    <a:pt x="145" y="18"/>
                  </a:lnTo>
                  <a:lnTo>
                    <a:pt x="149" y="9"/>
                  </a:lnTo>
                  <a:lnTo>
                    <a:pt x="149" y="5"/>
                  </a:lnTo>
                  <a:lnTo>
                    <a:pt x="149" y="9"/>
                  </a:lnTo>
                  <a:lnTo>
                    <a:pt x="159" y="9"/>
                  </a:lnTo>
                  <a:lnTo>
                    <a:pt x="154" y="9"/>
                  </a:lnTo>
                  <a:lnTo>
                    <a:pt x="159" y="14"/>
                  </a:lnTo>
                  <a:lnTo>
                    <a:pt x="163" y="9"/>
                  </a:lnTo>
                  <a:lnTo>
                    <a:pt x="163" y="23"/>
                  </a:lnTo>
                  <a:lnTo>
                    <a:pt x="163" y="9"/>
                  </a:lnTo>
                  <a:lnTo>
                    <a:pt x="168" y="14"/>
                  </a:lnTo>
                  <a:lnTo>
                    <a:pt x="168" y="5"/>
                  </a:lnTo>
                  <a:lnTo>
                    <a:pt x="172" y="9"/>
                  </a:lnTo>
                  <a:lnTo>
                    <a:pt x="172" y="14"/>
                  </a:lnTo>
                  <a:lnTo>
                    <a:pt x="177" y="18"/>
                  </a:lnTo>
                  <a:lnTo>
                    <a:pt x="177" y="5"/>
                  </a:lnTo>
                  <a:lnTo>
                    <a:pt x="186" y="14"/>
                  </a:lnTo>
                  <a:lnTo>
                    <a:pt x="181" y="14"/>
                  </a:lnTo>
                </a:path>
              </a:pathLst>
            </a:custGeom>
            <a:noFill/>
            <a:ln w="14288">
              <a:solidFill>
                <a:srgbClr val="FF0000"/>
              </a:solidFill>
              <a:prstDash val="solid"/>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31" name="Rectangle 113"/>
            <p:cNvSpPr>
              <a:spLocks noChangeAspect="1" noChangeArrowheads="1"/>
            </p:cNvSpPr>
            <p:nvPr/>
          </p:nvSpPr>
          <p:spPr bwMode="auto">
            <a:xfrm>
              <a:off x="903597" y="2670774"/>
              <a:ext cx="506668" cy="138499"/>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dirty="0">
                  <a:solidFill>
                    <a:srgbClr val="080808"/>
                  </a:solidFill>
                  <a:ea typeface="ＭＳ Ｐゴシック" charset="-128"/>
                </a:rPr>
                <a:t>time [sec]</a:t>
              </a:r>
            </a:p>
          </p:txBody>
        </p:sp>
        <p:sp>
          <p:nvSpPr>
            <p:cNvPr id="232" name="Rectangle 114"/>
            <p:cNvSpPr>
              <a:spLocks noChangeAspect="1" noChangeArrowheads="1"/>
            </p:cNvSpPr>
            <p:nvPr/>
          </p:nvSpPr>
          <p:spPr bwMode="auto">
            <a:xfrm rot="16200000">
              <a:off x="-307277" y="1912794"/>
              <a:ext cx="890236" cy="125631"/>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900" dirty="0">
                  <a:solidFill>
                    <a:srgbClr val="080808"/>
                  </a:solidFill>
                  <a:ea typeface="ＭＳ Ｐゴシック" charset="-128"/>
                </a:rPr>
                <a:t>dynamic power [W]</a:t>
              </a:r>
            </a:p>
          </p:txBody>
        </p:sp>
        <p:sp>
          <p:nvSpPr>
            <p:cNvPr id="233" name="Rectangle 115"/>
            <p:cNvSpPr>
              <a:spLocks noChangeAspect="1" noChangeArrowheads="1"/>
            </p:cNvSpPr>
            <p:nvPr/>
          </p:nvSpPr>
          <p:spPr bwMode="auto">
            <a:xfrm>
              <a:off x="446549" y="2536739"/>
              <a:ext cx="0"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 </a:t>
              </a:r>
            </a:p>
          </p:txBody>
        </p:sp>
        <p:sp>
          <p:nvSpPr>
            <p:cNvPr id="234" name="Rectangle 121"/>
            <p:cNvSpPr>
              <a:spLocks noChangeAspect="1" noChangeArrowheads="1"/>
            </p:cNvSpPr>
            <p:nvPr/>
          </p:nvSpPr>
          <p:spPr bwMode="auto">
            <a:xfrm>
              <a:off x="1962300" y="1497022"/>
              <a:ext cx="464830" cy="318049"/>
            </a:xfrm>
            <a:prstGeom prst="rect">
              <a:avLst/>
            </a:prstGeom>
            <a:solidFill>
              <a:srgbClr val="FFFFFF"/>
            </a:solidFill>
            <a:ln w="9525">
              <a:noFill/>
              <a:miter lim="800000"/>
              <a:headEnd/>
              <a:tailEnd/>
            </a:ln>
          </p:spPr>
          <p:txBody>
            <a:bodyPr/>
            <a:lstStyle/>
            <a:p>
              <a:pPr algn="ctr" defTabSz="1007108" eaLnBrk="0">
                <a:lnSpc>
                  <a:spcPct val="100000"/>
                </a:lnSpc>
                <a:buClrTx/>
                <a:buSzTx/>
              </a:pPr>
              <a:endParaRPr lang="en-US" sz="1000">
                <a:solidFill>
                  <a:srgbClr val="080808"/>
                </a:solidFill>
                <a:ea typeface="ＭＳ Ｐゴシック" charset="-128"/>
              </a:endParaRPr>
            </a:p>
          </p:txBody>
        </p:sp>
        <p:sp>
          <p:nvSpPr>
            <p:cNvPr id="235" name="Rectangle 122"/>
            <p:cNvSpPr>
              <a:spLocks noChangeAspect="1" noChangeArrowheads="1"/>
            </p:cNvSpPr>
            <p:nvPr/>
          </p:nvSpPr>
          <p:spPr bwMode="auto">
            <a:xfrm>
              <a:off x="1962300" y="1497022"/>
              <a:ext cx="464830" cy="318049"/>
            </a:xfrm>
            <a:prstGeom prst="rect">
              <a:avLst/>
            </a:prstGeom>
            <a:noFill/>
            <a:ln w="0">
              <a:solidFill>
                <a:srgbClr val="FFFFFF"/>
              </a:solidFill>
              <a:miter lim="800000"/>
              <a:headEnd/>
              <a:tailEnd/>
            </a:ln>
          </p:spPr>
          <p:txBody>
            <a:bodyPr/>
            <a:lstStyle/>
            <a:p>
              <a:pPr algn="ctr" defTabSz="1007108" eaLnBrk="0">
                <a:lnSpc>
                  <a:spcPct val="100000"/>
                </a:lnSpc>
                <a:buClrTx/>
                <a:buSzTx/>
              </a:pPr>
              <a:endParaRPr lang="en-US" sz="1000">
                <a:solidFill>
                  <a:srgbClr val="080808"/>
                </a:solidFill>
                <a:ea typeface="ＭＳ Ｐゴシック" charset="-128"/>
              </a:endParaRPr>
            </a:p>
          </p:txBody>
        </p:sp>
        <p:sp>
          <p:nvSpPr>
            <p:cNvPr id="236" name="Rectangle 130"/>
            <p:cNvSpPr>
              <a:spLocks noChangeAspect="1" noChangeArrowheads="1"/>
            </p:cNvSpPr>
            <p:nvPr/>
          </p:nvSpPr>
          <p:spPr bwMode="auto">
            <a:xfrm>
              <a:off x="1901324" y="1455373"/>
              <a:ext cx="749978"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dirty="0">
                  <a:solidFill>
                    <a:srgbClr val="080808"/>
                  </a:solidFill>
                  <a:ea typeface="ＭＳ Ｐゴシック" charset="-128"/>
                </a:rPr>
                <a:t>bzip2-program</a:t>
              </a:r>
            </a:p>
          </p:txBody>
        </p:sp>
        <p:sp>
          <p:nvSpPr>
            <p:cNvPr id="237" name="Rectangle 132"/>
            <p:cNvSpPr>
              <a:spLocks noChangeAspect="1" noChangeArrowheads="1"/>
            </p:cNvSpPr>
            <p:nvPr/>
          </p:nvSpPr>
          <p:spPr bwMode="auto">
            <a:xfrm>
              <a:off x="1975734" y="1624241"/>
              <a:ext cx="446045"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gromacs</a:t>
              </a:r>
            </a:p>
          </p:txBody>
        </p:sp>
        <p:sp>
          <p:nvSpPr>
            <p:cNvPr id="238" name="Rectangle 134"/>
            <p:cNvSpPr>
              <a:spLocks noChangeAspect="1" noChangeArrowheads="1"/>
            </p:cNvSpPr>
            <p:nvPr/>
          </p:nvSpPr>
          <p:spPr bwMode="auto">
            <a:xfrm>
              <a:off x="2024088" y="1777965"/>
              <a:ext cx="209385" cy="139604"/>
            </a:xfrm>
            <a:prstGeom prst="rect">
              <a:avLst/>
            </a:prstGeom>
            <a:noFill/>
            <a:ln w="9525">
              <a:noFill/>
              <a:miter lim="800000"/>
              <a:headEnd/>
              <a:tailEnd/>
            </a:ln>
          </p:spPr>
          <p:txBody>
            <a:bodyPr wrap="none" lIns="0" tIns="0" rIns="0" bIns="0">
              <a:spAutoFit/>
            </a:bodyPr>
            <a:lstStyle/>
            <a:p>
              <a:pPr algn="ctr" defTabSz="1007108" eaLnBrk="0">
                <a:lnSpc>
                  <a:spcPct val="100000"/>
                </a:lnSpc>
                <a:buClrTx/>
                <a:buSzTx/>
              </a:pPr>
              <a:r>
                <a:rPr lang="en-US" sz="1000">
                  <a:solidFill>
                    <a:srgbClr val="080808"/>
                  </a:solidFill>
                  <a:ea typeface="ＭＳ Ｐゴシック" charset="-128"/>
                </a:rPr>
                <a:t>milc</a:t>
              </a:r>
            </a:p>
          </p:txBody>
        </p:sp>
        <p:grpSp>
          <p:nvGrpSpPr>
            <p:cNvPr id="239" name="Group 122"/>
            <p:cNvGrpSpPr>
              <a:grpSpLocks/>
            </p:cNvGrpSpPr>
            <p:nvPr/>
          </p:nvGrpSpPr>
          <p:grpSpPr bwMode="auto">
            <a:xfrm>
              <a:off x="1855187" y="1617426"/>
              <a:ext cx="161680" cy="318049"/>
              <a:chOff x="3748" y="983"/>
              <a:chExt cx="134" cy="420"/>
            </a:xfrm>
          </p:grpSpPr>
          <p:sp>
            <p:nvSpPr>
              <p:cNvPr id="241" name="Line 131"/>
              <p:cNvSpPr>
                <a:spLocks noChangeAspect="1" noChangeShapeType="1"/>
              </p:cNvSpPr>
              <p:nvPr/>
            </p:nvSpPr>
            <p:spPr bwMode="auto">
              <a:xfrm>
                <a:off x="3748" y="983"/>
                <a:ext cx="134" cy="1"/>
              </a:xfrm>
              <a:prstGeom prst="line">
                <a:avLst/>
              </a:prstGeom>
              <a:noFill/>
              <a:ln w="38100">
                <a:solidFill>
                  <a:srgbClr val="0000FF"/>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42" name="Line 133"/>
              <p:cNvSpPr>
                <a:spLocks noChangeAspect="1" noChangeShapeType="1"/>
              </p:cNvSpPr>
              <p:nvPr/>
            </p:nvSpPr>
            <p:spPr bwMode="auto">
              <a:xfrm>
                <a:off x="3748" y="1209"/>
                <a:ext cx="134" cy="1"/>
              </a:xfrm>
              <a:prstGeom prst="line">
                <a:avLst/>
              </a:prstGeom>
              <a:noFill/>
              <a:ln w="38100">
                <a:solidFill>
                  <a:srgbClr val="007F00"/>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43" name="Line 135"/>
              <p:cNvSpPr>
                <a:spLocks noChangeAspect="1" noChangeShapeType="1"/>
              </p:cNvSpPr>
              <p:nvPr/>
            </p:nvSpPr>
            <p:spPr bwMode="auto">
              <a:xfrm>
                <a:off x="3748" y="1402"/>
                <a:ext cx="134" cy="1"/>
              </a:xfrm>
              <a:prstGeom prst="line">
                <a:avLst/>
              </a:prstGeom>
              <a:noFill/>
              <a:ln w="38100">
                <a:solidFill>
                  <a:srgbClr val="FF0000"/>
                </a:solidFill>
                <a:round/>
                <a:headEnd/>
                <a:tailEnd/>
              </a:ln>
            </p:spPr>
            <p:txBody>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grpSp>
        <p:sp>
          <p:nvSpPr>
            <p:cNvPr id="240" name="Rectangle 126"/>
            <p:cNvSpPr>
              <a:spLocks noChangeArrowheads="1"/>
            </p:cNvSpPr>
            <p:nvPr/>
          </p:nvSpPr>
          <p:spPr bwMode="auto">
            <a:xfrm>
              <a:off x="1830935" y="1454615"/>
              <a:ext cx="836190" cy="486161"/>
            </a:xfrm>
            <a:prstGeom prst="rect">
              <a:avLst/>
            </a:prstGeom>
            <a:noFill/>
            <a:ln w="9525">
              <a:solidFill>
                <a:schemeClr val="tx1"/>
              </a:solidFill>
              <a:miter lim="800000"/>
              <a:headEnd/>
              <a:tailEnd/>
            </a:ln>
          </p:spPr>
          <p:txBody>
            <a:bodyPr wrap="none" anchor="ct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grpSp>
      <p:grpSp>
        <p:nvGrpSpPr>
          <p:cNvPr id="244" name="Group 243"/>
          <p:cNvGrpSpPr/>
          <p:nvPr/>
        </p:nvGrpSpPr>
        <p:grpSpPr>
          <a:xfrm>
            <a:off x="1892694" y="4075812"/>
            <a:ext cx="5137400" cy="2108851"/>
            <a:chOff x="3762877" y="2579286"/>
            <a:chExt cx="5246534" cy="2040652"/>
          </a:xfrm>
        </p:grpSpPr>
        <p:grpSp>
          <p:nvGrpSpPr>
            <p:cNvPr id="245" name="Group 244"/>
            <p:cNvGrpSpPr/>
            <p:nvPr/>
          </p:nvGrpSpPr>
          <p:grpSpPr>
            <a:xfrm>
              <a:off x="3762877" y="2579286"/>
              <a:ext cx="5246534" cy="2040652"/>
              <a:chOff x="143157" y="2103963"/>
              <a:chExt cx="8978601" cy="2508737"/>
            </a:xfrm>
          </p:grpSpPr>
          <p:sp>
            <p:nvSpPr>
              <p:cNvPr id="252" name="Rounded Rectangle 251"/>
              <p:cNvSpPr/>
              <p:nvPr/>
            </p:nvSpPr>
            <p:spPr bwMode="auto">
              <a:xfrm>
                <a:off x="225552" y="2157970"/>
                <a:ext cx="3278429" cy="1359409"/>
              </a:xfrm>
              <a:prstGeom prst="roundRect">
                <a:avLst/>
              </a:prstGeom>
              <a:solidFill>
                <a:srgbClr val="FFCC99"/>
              </a:solid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53" name="Rounded Rectangle 252"/>
              <p:cNvSpPr/>
              <p:nvPr/>
            </p:nvSpPr>
            <p:spPr bwMode="auto">
              <a:xfrm>
                <a:off x="4617580" y="2165286"/>
                <a:ext cx="4504178" cy="1353312"/>
              </a:xfrm>
              <a:prstGeom prst="roundRect">
                <a:avLst/>
              </a:prstGeom>
              <a:solidFill>
                <a:srgbClr val="FFCC99"/>
              </a:solid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54" name="Rectangle 253"/>
              <p:cNvSpPr>
                <a:spLocks noChangeArrowheads="1"/>
              </p:cNvSpPr>
              <p:nvPr/>
            </p:nvSpPr>
            <p:spPr bwMode="auto">
              <a:xfrm>
                <a:off x="344488" y="3809294"/>
                <a:ext cx="3041650" cy="600075"/>
              </a:xfrm>
              <a:prstGeom prst="rect">
                <a:avLst/>
              </a:prstGeom>
              <a:solidFill>
                <a:srgbClr val="C787EB"/>
              </a:solidFill>
              <a:ln w="9525">
                <a:noFill/>
                <a:miter lim="800000"/>
                <a:headEnd/>
                <a:tailEnd/>
              </a:ln>
              <a:effectLst>
                <a:outerShdw dist="23000" dir="5400000" rotWithShape="0">
                  <a:srgbClr val="808080">
                    <a:alpha val="34999"/>
                  </a:srgbClr>
                </a:outerShdw>
              </a:effectLst>
              <a:scene3d>
                <a:camera prst="orthographicFront"/>
                <a:lightRig rig="threePt" dir="t"/>
              </a:scene3d>
              <a:sp3d>
                <a:bevelT/>
              </a:sp3d>
            </p:spPr>
            <p:txBody>
              <a:bodyPr anchor="ctr"/>
              <a:lstStyle/>
              <a:p>
                <a:pPr algn="ctr" defTabSz="1007108" eaLnBrk="0" fontAlgn="auto">
                  <a:lnSpc>
                    <a:spcPct val="100000"/>
                  </a:lnSpc>
                  <a:spcBef>
                    <a:spcPts val="0"/>
                  </a:spcBef>
                  <a:spcAft>
                    <a:spcPts val="0"/>
                  </a:spcAft>
                  <a:buClrTx/>
                  <a:buSzTx/>
                  <a:defRPr/>
                </a:pPr>
                <a:r>
                  <a:rPr lang="en-US" sz="1000" dirty="0">
                    <a:solidFill>
                      <a:srgbClr val="080808"/>
                    </a:solidFill>
                    <a:latin typeface="Tahoma"/>
                    <a:ea typeface="ＭＳ Ｐゴシック" charset="-128"/>
                  </a:rPr>
                  <a:t>Manifold Kernel</a:t>
                </a:r>
              </a:p>
            </p:txBody>
          </p:sp>
          <p:sp>
            <p:nvSpPr>
              <p:cNvPr id="255" name="Rectangle 254"/>
              <p:cNvSpPr>
                <a:spLocks noChangeArrowheads="1"/>
              </p:cNvSpPr>
              <p:nvPr/>
            </p:nvSpPr>
            <p:spPr bwMode="auto">
              <a:xfrm>
                <a:off x="4838745" y="3809294"/>
                <a:ext cx="4078270" cy="600075"/>
              </a:xfrm>
              <a:prstGeom prst="rect">
                <a:avLst/>
              </a:prstGeom>
              <a:solidFill>
                <a:srgbClr val="C787EB"/>
              </a:solidFill>
              <a:ln w="9525">
                <a:noFill/>
                <a:miter lim="800000"/>
                <a:headEnd/>
                <a:tailEnd/>
              </a:ln>
              <a:effectLst>
                <a:outerShdw dist="23000" dir="5400000" rotWithShape="0">
                  <a:srgbClr val="808080">
                    <a:alpha val="34999"/>
                  </a:srgbClr>
                </a:outerShdw>
              </a:effectLst>
              <a:scene3d>
                <a:camera prst="orthographicFront"/>
                <a:lightRig rig="threePt" dir="t"/>
              </a:scene3d>
              <a:sp3d>
                <a:bevelT/>
              </a:sp3d>
            </p:spPr>
            <p:txBody>
              <a:bodyPr anchor="ctr"/>
              <a:lstStyle/>
              <a:p>
                <a:pPr algn="ctr" defTabSz="1007108" eaLnBrk="0" fontAlgn="auto">
                  <a:lnSpc>
                    <a:spcPct val="100000"/>
                  </a:lnSpc>
                  <a:spcBef>
                    <a:spcPts val="0"/>
                  </a:spcBef>
                  <a:spcAft>
                    <a:spcPts val="0"/>
                  </a:spcAft>
                  <a:buClrTx/>
                  <a:buSzTx/>
                  <a:defRPr/>
                </a:pPr>
                <a:r>
                  <a:rPr lang="en-US" sz="1000" dirty="0">
                    <a:solidFill>
                      <a:srgbClr val="080808"/>
                    </a:solidFill>
                    <a:latin typeface="Tahoma"/>
                    <a:ea typeface="ＭＳ Ｐゴシック" charset="-128"/>
                  </a:rPr>
                  <a:t>Manifold Kernel</a:t>
                </a:r>
              </a:p>
            </p:txBody>
          </p:sp>
          <p:sp>
            <p:nvSpPr>
              <p:cNvPr id="258" name="Rounded Rectangle 257"/>
              <p:cNvSpPr>
                <a:spLocks noChangeArrowheads="1"/>
              </p:cNvSpPr>
              <p:nvPr/>
            </p:nvSpPr>
            <p:spPr bwMode="auto">
              <a:xfrm>
                <a:off x="2101302" y="2340857"/>
                <a:ext cx="1211769" cy="914400"/>
              </a:xfrm>
              <a:prstGeom prst="roundRect">
                <a:avLst>
                  <a:gd name="adj" fmla="val 16667"/>
                </a:avLst>
              </a:prstGeom>
              <a:solidFill>
                <a:srgbClr val="4A452A"/>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rIns="0" anchor="t" anchorCtr="0"/>
              <a:lstStyle/>
              <a:p>
                <a:pPr algn="ctr" defTabSz="1007108" eaLnBrk="0" fontAlgn="auto">
                  <a:lnSpc>
                    <a:spcPct val="100000"/>
                  </a:lnSpc>
                  <a:spcBef>
                    <a:spcPts val="0"/>
                  </a:spcBef>
                  <a:spcAft>
                    <a:spcPts val="0"/>
                  </a:spcAft>
                  <a:buClrTx/>
                  <a:buSzTx/>
                  <a:defRPr/>
                </a:pPr>
                <a:r>
                  <a:rPr lang="en-US" sz="1000" dirty="0">
                    <a:solidFill>
                      <a:srgbClr val="FFFFFF"/>
                    </a:solidFill>
                    <a:latin typeface="Tahoma"/>
                    <a:ea typeface="ＭＳ Ｐゴシック" charset="-128"/>
                  </a:rPr>
                  <a:t>Component</a:t>
                </a:r>
              </a:p>
            </p:txBody>
          </p:sp>
          <p:sp>
            <p:nvSpPr>
              <p:cNvPr id="259" name="Rounded Rectangle 258"/>
              <p:cNvSpPr>
                <a:spLocks noChangeArrowheads="1"/>
              </p:cNvSpPr>
              <p:nvPr/>
            </p:nvSpPr>
            <p:spPr bwMode="auto">
              <a:xfrm>
                <a:off x="7844421" y="2337682"/>
                <a:ext cx="1277337" cy="914400"/>
              </a:xfrm>
              <a:prstGeom prst="roundRect">
                <a:avLst>
                  <a:gd name="adj" fmla="val 16667"/>
                </a:avLst>
              </a:prstGeom>
              <a:solidFill>
                <a:srgbClr val="4A452A"/>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rIns="0" anchor="t" anchorCtr="0"/>
              <a:lstStyle/>
              <a:p>
                <a:pPr algn="ctr" defTabSz="1007108" eaLnBrk="0" fontAlgn="auto">
                  <a:lnSpc>
                    <a:spcPct val="100000"/>
                  </a:lnSpc>
                  <a:spcBef>
                    <a:spcPts val="0"/>
                  </a:spcBef>
                  <a:spcAft>
                    <a:spcPts val="0"/>
                  </a:spcAft>
                  <a:buClrTx/>
                  <a:buSzTx/>
                  <a:defRPr/>
                </a:pPr>
                <a:r>
                  <a:rPr lang="en-US" sz="1000" dirty="0">
                    <a:solidFill>
                      <a:srgbClr val="FFFFFF"/>
                    </a:solidFill>
                    <a:latin typeface="Tahoma"/>
                    <a:ea typeface="ＭＳ Ｐゴシック" charset="-128"/>
                  </a:rPr>
                  <a:t>Component</a:t>
                </a:r>
              </a:p>
            </p:txBody>
          </p:sp>
          <p:cxnSp>
            <p:nvCxnSpPr>
              <p:cNvPr id="260" name="Straight Arrow Connector 259"/>
              <p:cNvCxnSpPr>
                <a:cxnSpLocks noChangeShapeType="1"/>
              </p:cNvCxnSpPr>
              <p:nvPr/>
            </p:nvCxnSpPr>
            <p:spPr bwMode="auto">
              <a:xfrm rot="16200000" flipH="1">
                <a:off x="814388" y="3541007"/>
                <a:ext cx="571500" cy="0"/>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61" name="Straight Arrow Connector 260"/>
              <p:cNvCxnSpPr>
                <a:cxnSpLocks noChangeShapeType="1"/>
                <a:stCxn id="258" idx="2"/>
              </p:cNvCxnSpPr>
              <p:nvPr/>
            </p:nvCxnSpPr>
            <p:spPr bwMode="auto">
              <a:xfrm>
                <a:off x="2707186" y="3255258"/>
                <a:ext cx="0" cy="571501"/>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62" name="Straight Arrow Connector 261"/>
              <p:cNvCxnSpPr>
                <a:cxnSpLocks noChangeShapeType="1"/>
              </p:cNvCxnSpPr>
              <p:nvPr/>
            </p:nvCxnSpPr>
            <p:spPr bwMode="auto">
              <a:xfrm>
                <a:off x="5414556" y="3252082"/>
                <a:ext cx="0" cy="574676"/>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63" name="Straight Arrow Connector 262"/>
              <p:cNvCxnSpPr>
                <a:cxnSpLocks noChangeShapeType="1"/>
                <a:stCxn id="259" idx="2"/>
              </p:cNvCxnSpPr>
              <p:nvPr/>
            </p:nvCxnSpPr>
            <p:spPr bwMode="auto">
              <a:xfrm>
                <a:off x="8483089" y="3252082"/>
                <a:ext cx="0" cy="573086"/>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64" name="Straight Arrow Connector 263"/>
              <p:cNvCxnSpPr>
                <a:cxnSpLocks noChangeShapeType="1"/>
                <a:endCxn id="255" idx="0"/>
              </p:cNvCxnSpPr>
              <p:nvPr/>
            </p:nvCxnSpPr>
            <p:spPr bwMode="auto">
              <a:xfrm>
                <a:off x="6861145" y="3255258"/>
                <a:ext cx="16735" cy="554036"/>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65" name="Straight Arrow Connector 264"/>
              <p:cNvCxnSpPr>
                <a:cxnSpLocks noChangeShapeType="1"/>
                <a:stCxn id="254" idx="3"/>
                <a:endCxn id="255" idx="1"/>
              </p:cNvCxnSpPr>
              <p:nvPr/>
            </p:nvCxnSpPr>
            <p:spPr bwMode="auto">
              <a:xfrm>
                <a:off x="3386138" y="4109331"/>
                <a:ext cx="1452607" cy="0"/>
              </a:xfrm>
              <a:prstGeom prst="straightConnector1">
                <a:avLst/>
              </a:prstGeom>
              <a:noFill/>
              <a:ln w="25400">
                <a:solidFill>
                  <a:srgbClr val="6B4196"/>
                </a:solidFill>
                <a:round/>
                <a:headEnd type="arrow" w="med" len="med"/>
                <a:tailEnd type="arrow" w="med" len="med"/>
              </a:ln>
              <a:effectLst>
                <a:outerShdw dist="20000" dir="5400000" rotWithShape="0">
                  <a:srgbClr val="808080">
                    <a:alpha val="37999"/>
                  </a:srgbClr>
                </a:outerShdw>
              </a:effectLst>
            </p:spPr>
          </p:cxnSp>
          <p:cxnSp>
            <p:nvCxnSpPr>
              <p:cNvPr id="266" name="Straight Arrow Connector 265"/>
              <p:cNvCxnSpPr>
                <a:cxnSpLocks noChangeShapeType="1"/>
                <a:stCxn id="271" idx="3"/>
                <a:endCxn id="258" idx="1"/>
              </p:cNvCxnSpPr>
              <p:nvPr/>
            </p:nvCxnSpPr>
            <p:spPr bwMode="auto">
              <a:xfrm>
                <a:off x="1651218" y="2796837"/>
                <a:ext cx="450084" cy="1221"/>
              </a:xfrm>
              <a:prstGeom prst="straightConnector1">
                <a:avLst/>
              </a:prstGeom>
              <a:noFill/>
              <a:ln w="25400">
                <a:solidFill>
                  <a:srgbClr val="000000"/>
                </a:solidFill>
                <a:round/>
                <a:headEnd/>
                <a:tailEnd type="arrow" w="med" len="med"/>
              </a:ln>
              <a:effectLst/>
            </p:spPr>
          </p:cxnSp>
          <p:cxnSp>
            <p:nvCxnSpPr>
              <p:cNvPr id="267" name="Straight Arrow Connector 266"/>
              <p:cNvCxnSpPr>
                <a:cxnSpLocks noChangeShapeType="1"/>
                <a:endCxn id="259" idx="1"/>
              </p:cNvCxnSpPr>
              <p:nvPr/>
            </p:nvCxnSpPr>
            <p:spPr bwMode="auto">
              <a:xfrm flipV="1">
                <a:off x="7436624" y="2794882"/>
                <a:ext cx="407797" cy="3175"/>
              </a:xfrm>
              <a:prstGeom prst="straightConnector1">
                <a:avLst/>
              </a:prstGeom>
              <a:noFill/>
              <a:ln w="25400">
                <a:solidFill>
                  <a:srgbClr val="000000"/>
                </a:solidFill>
                <a:round/>
                <a:headEnd/>
                <a:tailEnd type="arrow" w="med" len="med"/>
              </a:ln>
              <a:effectLst>
                <a:outerShdw dist="20000" dir="5400000" rotWithShape="0">
                  <a:srgbClr val="808080">
                    <a:alpha val="37999"/>
                  </a:srgbClr>
                </a:outerShdw>
              </a:effectLst>
            </p:spPr>
          </p:cxnSp>
          <p:sp>
            <p:nvSpPr>
              <p:cNvPr id="268" name="TextBox 82"/>
              <p:cNvSpPr txBox="1">
                <a:spLocks noChangeArrowheads="1"/>
              </p:cNvSpPr>
              <p:nvPr/>
            </p:nvSpPr>
            <p:spPr bwMode="auto">
              <a:xfrm>
                <a:off x="3402013" y="4128381"/>
                <a:ext cx="1436733" cy="484319"/>
              </a:xfrm>
              <a:prstGeom prst="rect">
                <a:avLst/>
              </a:prstGeom>
              <a:noFill/>
              <a:ln w="9525">
                <a:noFill/>
                <a:miter lim="800000"/>
                <a:headEnd/>
                <a:tailEnd/>
              </a:ln>
            </p:spPr>
            <p:txBody>
              <a:bodyPr wrap="square">
                <a:spAutoFit/>
              </a:bodyPr>
              <a:lstStyle/>
              <a:p>
                <a:pPr algn="ctr" defTabSz="1007108" eaLnBrk="0">
                  <a:lnSpc>
                    <a:spcPct val="100000"/>
                  </a:lnSpc>
                  <a:buClrTx/>
                  <a:buSzTx/>
                </a:pPr>
                <a:r>
                  <a:rPr lang="en-US" sz="1000" dirty="0">
                    <a:solidFill>
                      <a:srgbClr val="080808"/>
                    </a:solidFill>
                    <a:latin typeface="Calibri" charset="0"/>
                    <a:ea typeface="ＭＳ Ｐゴシック" charset="-128"/>
                  </a:rPr>
                  <a:t>Inter-Kernel API</a:t>
                </a:r>
              </a:p>
            </p:txBody>
          </p:sp>
          <p:cxnSp>
            <p:nvCxnSpPr>
              <p:cNvPr id="269" name="Curved Connector 268"/>
              <p:cNvCxnSpPr>
                <a:stCxn id="258" idx="3"/>
              </p:cNvCxnSpPr>
              <p:nvPr/>
            </p:nvCxnSpPr>
            <p:spPr bwMode="auto">
              <a:xfrm flipV="1">
                <a:off x="3313071" y="2794882"/>
                <a:ext cx="1503925" cy="3175"/>
              </a:xfrm>
              <a:prstGeom prst="curvedConnector3">
                <a:avLst>
                  <a:gd name="adj1" fmla="val 50000"/>
                </a:avLst>
              </a:prstGeom>
              <a:noFill/>
              <a:ln w="25400" cap="flat" cmpd="sng" algn="ctr">
                <a:solidFill>
                  <a:srgbClr val="080808"/>
                </a:solidFill>
                <a:prstDash val="solid"/>
                <a:round/>
                <a:headEnd type="none" w="med" len="med"/>
                <a:tailEnd type="arrow"/>
              </a:ln>
              <a:effectLst/>
            </p:spPr>
          </p:cxnSp>
          <p:sp>
            <p:nvSpPr>
              <p:cNvPr id="270" name="TextBox 269"/>
              <p:cNvSpPr txBox="1"/>
              <p:nvPr/>
            </p:nvSpPr>
            <p:spPr>
              <a:xfrm>
                <a:off x="143157" y="2103963"/>
                <a:ext cx="2161835" cy="302699"/>
              </a:xfrm>
              <a:prstGeom prst="rect">
                <a:avLst/>
              </a:prstGeom>
              <a:noFill/>
            </p:spPr>
            <p:txBody>
              <a:bodyPr wrap="none"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Logical Process (LP)</a:t>
                </a:r>
              </a:p>
            </p:txBody>
          </p:sp>
          <p:sp>
            <p:nvSpPr>
              <p:cNvPr id="271" name="Rounded Rectangle 270"/>
              <p:cNvSpPr>
                <a:spLocks noChangeArrowheads="1"/>
              </p:cNvSpPr>
              <p:nvPr/>
            </p:nvSpPr>
            <p:spPr bwMode="auto">
              <a:xfrm>
                <a:off x="346848" y="2339637"/>
                <a:ext cx="1304369" cy="914400"/>
              </a:xfrm>
              <a:prstGeom prst="roundRect">
                <a:avLst>
                  <a:gd name="adj" fmla="val 16667"/>
                </a:avLst>
              </a:prstGeom>
              <a:solidFill>
                <a:schemeClr val="bg2">
                  <a:lumMod val="25000"/>
                </a:schemeClr>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wrap="none" lIns="0" rIns="0" anchor="t" anchorCtr="0"/>
              <a:lstStyle/>
              <a:p>
                <a:pPr algn="ctr" defTabSz="1007108" eaLnBrk="0" fontAlgn="auto">
                  <a:lnSpc>
                    <a:spcPct val="100000"/>
                  </a:lnSpc>
                  <a:spcBef>
                    <a:spcPts val="0"/>
                  </a:spcBef>
                  <a:spcAft>
                    <a:spcPts val="0"/>
                  </a:spcAft>
                  <a:buClrTx/>
                  <a:buSzTx/>
                  <a:defRPr/>
                </a:pPr>
                <a:r>
                  <a:rPr lang="en-US" sz="1000" dirty="0">
                    <a:solidFill>
                      <a:srgbClr val="000000"/>
                    </a:solidFill>
                    <a:latin typeface="Tahoma"/>
                    <a:ea typeface="ＭＳ Ｐゴシック" charset="-128"/>
                  </a:rPr>
                  <a:t>Component</a:t>
                </a:r>
              </a:p>
            </p:txBody>
          </p:sp>
          <p:sp>
            <p:nvSpPr>
              <p:cNvPr id="272" name="TextBox 79"/>
              <p:cNvSpPr txBox="1">
                <a:spLocks noChangeArrowheads="1"/>
              </p:cNvSpPr>
              <p:nvPr/>
            </p:nvSpPr>
            <p:spPr bwMode="auto">
              <a:xfrm>
                <a:off x="3683274" y="2482360"/>
                <a:ext cx="726420" cy="302699"/>
              </a:xfrm>
              <a:prstGeom prst="rect">
                <a:avLst/>
              </a:prstGeom>
              <a:noFill/>
              <a:ln w="9525">
                <a:noFill/>
                <a:miter lim="800000"/>
                <a:headEnd/>
                <a:tailEnd/>
              </a:ln>
            </p:spPr>
            <p:txBody>
              <a:bodyPr wrap="none">
                <a:spAutoFit/>
              </a:bodyPr>
              <a:lstStyle/>
              <a:p>
                <a:pPr algn="ctr" defTabSz="1007108" eaLnBrk="0">
                  <a:lnSpc>
                    <a:spcPct val="100000"/>
                  </a:lnSpc>
                  <a:buClrTx/>
                  <a:buSzTx/>
                </a:pPr>
                <a:r>
                  <a:rPr lang="en-US" sz="1000" dirty="0">
                    <a:solidFill>
                      <a:srgbClr val="000000"/>
                    </a:solidFill>
                    <a:latin typeface="Calibri" charset="0"/>
                    <a:ea typeface="ＭＳ Ｐゴシック" charset="-128"/>
                  </a:rPr>
                  <a:t>Link</a:t>
                </a:r>
              </a:p>
            </p:txBody>
          </p:sp>
        </p:grpSp>
        <p:grpSp>
          <p:nvGrpSpPr>
            <p:cNvPr id="246" name="Group 245"/>
            <p:cNvGrpSpPr/>
            <p:nvPr/>
          </p:nvGrpSpPr>
          <p:grpSpPr>
            <a:xfrm>
              <a:off x="6506284" y="2772436"/>
              <a:ext cx="1518440" cy="743790"/>
              <a:chOff x="2015384" y="4300508"/>
              <a:chExt cx="1518440" cy="743790"/>
            </a:xfrm>
          </p:grpSpPr>
          <p:sp>
            <p:nvSpPr>
              <p:cNvPr id="250" name="Rounded Rectangle 249"/>
              <p:cNvSpPr>
                <a:spLocks noChangeArrowheads="1"/>
              </p:cNvSpPr>
              <p:nvPr/>
            </p:nvSpPr>
            <p:spPr bwMode="auto">
              <a:xfrm>
                <a:off x="2015384" y="4300508"/>
                <a:ext cx="1518440" cy="743790"/>
              </a:xfrm>
              <a:prstGeom prst="roundRect">
                <a:avLst>
                  <a:gd name="adj" fmla="val 16667"/>
                </a:avLst>
              </a:prstGeom>
              <a:solidFill>
                <a:srgbClr val="4A452A"/>
              </a:solidFill>
              <a:ln w="9525">
                <a:noFill/>
                <a:round/>
                <a:headEnd/>
                <a:tailEnd/>
              </a:ln>
              <a:effectLst>
                <a:outerShdw dist="23000" dir="5400000" rotWithShape="0">
                  <a:srgbClr val="808080">
                    <a:alpha val="34999"/>
                  </a:srgbClr>
                </a:outerShdw>
              </a:effectLst>
              <a:scene3d>
                <a:camera prst="orthographicFront"/>
                <a:lightRig rig="threePt" dir="t"/>
              </a:scene3d>
              <a:sp3d>
                <a:bevelT/>
              </a:sp3d>
            </p:spPr>
            <p:txBody>
              <a:bodyPr lIns="0" rIns="0" anchor="t" anchorCtr="0"/>
              <a:lstStyle/>
              <a:p>
                <a:pPr algn="ctr" defTabSz="1007108" eaLnBrk="0" fontAlgn="auto">
                  <a:lnSpc>
                    <a:spcPct val="100000"/>
                  </a:lnSpc>
                  <a:spcBef>
                    <a:spcPts val="0"/>
                  </a:spcBef>
                  <a:spcAft>
                    <a:spcPts val="0"/>
                  </a:spcAft>
                  <a:buClrTx/>
                  <a:buSzTx/>
                  <a:defRPr/>
                </a:pPr>
                <a:r>
                  <a:rPr lang="en-US" sz="1000" dirty="0">
                    <a:solidFill>
                      <a:srgbClr val="FFFFFF"/>
                    </a:solidFill>
                    <a:latin typeface="Tahoma"/>
                    <a:ea typeface="ＭＳ Ｐゴシック" charset="-128"/>
                  </a:rPr>
                  <a:t>Component</a:t>
                </a:r>
              </a:p>
            </p:txBody>
          </p:sp>
          <p:pic>
            <p:nvPicPr>
              <p:cNvPr id="251" name="Picture 250"/>
              <p:cNvPicPr>
                <a:picLocks noChangeAspect="1"/>
              </p:cNvPicPr>
              <p:nvPr/>
            </p:nvPicPr>
            <p:blipFill>
              <a:blip r:embed="rId4"/>
              <a:stretch>
                <a:fillRect/>
              </a:stretch>
            </p:blipFill>
            <p:spPr>
              <a:xfrm>
                <a:off x="2137069" y="4604747"/>
                <a:ext cx="1267917" cy="345286"/>
              </a:xfrm>
              <a:prstGeom prst="rect">
                <a:avLst/>
              </a:prstGeom>
            </p:spPr>
          </p:pic>
        </p:grpSp>
        <p:pic>
          <p:nvPicPr>
            <p:cNvPr id="247" name="Picture 246"/>
            <p:cNvPicPr>
              <a:picLocks noChangeAspect="1"/>
            </p:cNvPicPr>
            <p:nvPr/>
          </p:nvPicPr>
          <p:blipFill>
            <a:blip r:embed="rId5"/>
            <a:stretch>
              <a:fillRect/>
            </a:stretch>
          </p:blipFill>
          <p:spPr>
            <a:xfrm>
              <a:off x="5048588" y="3022377"/>
              <a:ext cx="445594" cy="445594"/>
            </a:xfrm>
            <a:prstGeom prst="rect">
              <a:avLst/>
            </a:prstGeom>
          </p:spPr>
        </p:pic>
        <p:pic>
          <p:nvPicPr>
            <p:cNvPr id="248" name="Picture 247"/>
            <p:cNvPicPr>
              <a:picLocks noChangeAspect="1"/>
            </p:cNvPicPr>
            <p:nvPr/>
          </p:nvPicPr>
          <p:blipFill>
            <a:blip r:embed="rId6"/>
            <a:stretch>
              <a:fillRect/>
            </a:stretch>
          </p:blipFill>
          <p:spPr>
            <a:xfrm>
              <a:off x="3994160" y="3021463"/>
              <a:ext cx="520556" cy="472030"/>
            </a:xfrm>
            <a:prstGeom prst="rect">
              <a:avLst/>
            </a:prstGeom>
          </p:spPr>
        </p:pic>
        <p:pic>
          <p:nvPicPr>
            <p:cNvPr id="249" name="Picture 248"/>
            <p:cNvPicPr>
              <a:picLocks noChangeAspect="1"/>
            </p:cNvPicPr>
            <p:nvPr/>
          </p:nvPicPr>
          <p:blipFill>
            <a:blip r:embed="rId7"/>
            <a:stretch>
              <a:fillRect/>
            </a:stretch>
          </p:blipFill>
          <p:spPr>
            <a:xfrm>
              <a:off x="8347046" y="3060408"/>
              <a:ext cx="578333" cy="337361"/>
            </a:xfrm>
            <a:prstGeom prst="rect">
              <a:avLst/>
            </a:prstGeom>
          </p:spPr>
        </p:pic>
      </p:grpSp>
      <p:sp>
        <p:nvSpPr>
          <p:cNvPr id="8" name="Left Brace 7"/>
          <p:cNvSpPr/>
          <p:nvPr/>
        </p:nvSpPr>
        <p:spPr bwMode="auto">
          <a:xfrm>
            <a:off x="1492150" y="4115835"/>
            <a:ext cx="298460" cy="1130233"/>
          </a:xfrm>
          <a:prstGeom prst="leftBrace">
            <a:avLst>
              <a:gd name="adj1" fmla="val 46429"/>
              <a:gd name="adj2" fmla="val 50000"/>
            </a:avLst>
          </a:prstGeom>
          <a:noFill/>
          <a:ln w="25400" cap="flat" cmpd="sng" algn="ctr">
            <a:solidFill>
              <a:srgbClr val="080808"/>
            </a:solidFill>
            <a:prstDash val="solid"/>
            <a:round/>
            <a:headEnd type="none"/>
            <a:tailEnd type="none"/>
          </a:ln>
          <a:effectLst/>
        </p:spPr>
        <p:txBody>
          <a:bodyPr lIns="100684" tIns="50344" rIns="100684" bIns="50344" rtlCol="0" anchor="ct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73" name="Left Brace 272"/>
          <p:cNvSpPr/>
          <p:nvPr/>
        </p:nvSpPr>
        <p:spPr bwMode="auto">
          <a:xfrm>
            <a:off x="1566777" y="5470808"/>
            <a:ext cx="223845" cy="551227"/>
          </a:xfrm>
          <a:prstGeom prst="leftBrace">
            <a:avLst>
              <a:gd name="adj1" fmla="val 46429"/>
              <a:gd name="adj2" fmla="val 50000"/>
            </a:avLst>
          </a:prstGeom>
          <a:noFill/>
          <a:ln w="25400" cap="flat" cmpd="sng" algn="ctr">
            <a:solidFill>
              <a:srgbClr val="080808"/>
            </a:solidFill>
            <a:prstDash val="solid"/>
            <a:round/>
            <a:headEnd type="none"/>
            <a:tailEnd type="none"/>
          </a:ln>
          <a:effectLst/>
        </p:spPr>
        <p:txBody>
          <a:bodyPr lIns="100684" tIns="50344" rIns="100684" bIns="50344" rtlCol="0" anchor="ct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74" name="TextBox 273"/>
          <p:cNvSpPr txBox="1"/>
          <p:nvPr/>
        </p:nvSpPr>
        <p:spPr>
          <a:xfrm>
            <a:off x="84009" y="4537340"/>
            <a:ext cx="1443182" cy="712460"/>
          </a:xfrm>
          <a:prstGeom prst="rect">
            <a:avLst/>
          </a:prstGeom>
          <a:noFill/>
        </p:spPr>
        <p:txBody>
          <a:bodyPr wrap="square" lIns="100684" tIns="50344" rIns="100684" bIns="50344" rtlCol="0">
            <a:spAutoFit/>
          </a:bodyPr>
          <a:lstStyle/>
          <a:p>
            <a:pPr algn="ctr" defTabSz="1007108" eaLnBrk="0">
              <a:lnSpc>
                <a:spcPct val="100000"/>
              </a:lnSpc>
              <a:buClrTx/>
              <a:buSzTx/>
            </a:pPr>
            <a:r>
              <a:rPr lang="en-US" sz="1300" i="1" dirty="0">
                <a:solidFill>
                  <a:srgbClr val="080808"/>
                </a:solidFill>
                <a:latin typeface="Calibri" pitchFamily="34" charset="0"/>
                <a:ea typeface="ＭＳ Ｐゴシック" charset="-128"/>
              </a:rPr>
              <a:t>Component Timing/Functional Models </a:t>
            </a:r>
          </a:p>
        </p:txBody>
      </p:sp>
      <p:sp>
        <p:nvSpPr>
          <p:cNvPr id="275" name="TextBox 274"/>
          <p:cNvSpPr txBox="1"/>
          <p:nvPr/>
        </p:nvSpPr>
        <p:spPr>
          <a:xfrm>
            <a:off x="12" y="5549545"/>
            <a:ext cx="1527187" cy="508900"/>
          </a:xfrm>
          <a:prstGeom prst="rect">
            <a:avLst/>
          </a:prstGeom>
          <a:noFill/>
        </p:spPr>
        <p:txBody>
          <a:bodyPr wrap="square" lIns="100684" tIns="50344" rIns="100684" bIns="50344" rtlCol="0">
            <a:spAutoFit/>
          </a:bodyPr>
          <a:lstStyle/>
          <a:p>
            <a:pPr algn="ctr" defTabSz="1007108" eaLnBrk="0">
              <a:lnSpc>
                <a:spcPct val="100000"/>
              </a:lnSpc>
              <a:buClrTx/>
              <a:buSzTx/>
            </a:pPr>
            <a:r>
              <a:rPr lang="en-US" sz="1300" i="1" dirty="0">
                <a:solidFill>
                  <a:srgbClr val="080808"/>
                </a:solidFill>
                <a:latin typeface="Calibri" pitchFamily="34" charset="0"/>
                <a:ea typeface="ＭＳ Ｐゴシック" charset="-128"/>
              </a:rPr>
              <a:t>Parallel Simulation Kernel</a:t>
            </a:r>
          </a:p>
        </p:txBody>
      </p:sp>
      <p:sp>
        <p:nvSpPr>
          <p:cNvPr id="276" name="Left Brace 275"/>
          <p:cNvSpPr/>
          <p:nvPr/>
        </p:nvSpPr>
        <p:spPr bwMode="auto">
          <a:xfrm>
            <a:off x="1596111" y="6337020"/>
            <a:ext cx="223845" cy="551227"/>
          </a:xfrm>
          <a:prstGeom prst="leftBrace">
            <a:avLst>
              <a:gd name="adj1" fmla="val 46429"/>
              <a:gd name="adj2" fmla="val 50000"/>
            </a:avLst>
          </a:prstGeom>
          <a:noFill/>
          <a:ln w="25400" cap="flat" cmpd="sng" algn="ctr">
            <a:solidFill>
              <a:srgbClr val="080808"/>
            </a:solidFill>
            <a:prstDash val="solid"/>
            <a:round/>
            <a:headEnd type="none"/>
            <a:tailEnd type="none"/>
          </a:ln>
          <a:effectLst/>
        </p:spPr>
        <p:txBody>
          <a:bodyPr lIns="100684" tIns="50344" rIns="100684" bIns="50344" rtlCol="0" anchor="ct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277" name="TextBox 276"/>
          <p:cNvSpPr txBox="1"/>
          <p:nvPr/>
        </p:nvSpPr>
        <p:spPr>
          <a:xfrm>
            <a:off x="168014" y="6415756"/>
            <a:ext cx="1547986" cy="508900"/>
          </a:xfrm>
          <a:prstGeom prst="rect">
            <a:avLst/>
          </a:prstGeom>
          <a:noFill/>
        </p:spPr>
        <p:txBody>
          <a:bodyPr wrap="square" lIns="100684" tIns="50344" rIns="100684" bIns="50344" rtlCol="0">
            <a:spAutoFit/>
          </a:bodyPr>
          <a:lstStyle/>
          <a:p>
            <a:pPr algn="ctr" defTabSz="1007108" eaLnBrk="0">
              <a:lnSpc>
                <a:spcPct val="100000"/>
              </a:lnSpc>
              <a:buClrTx/>
              <a:buSzTx/>
            </a:pPr>
            <a:r>
              <a:rPr lang="en-US" sz="1300" i="1" dirty="0">
                <a:solidFill>
                  <a:srgbClr val="080808"/>
                </a:solidFill>
                <a:latin typeface="Calibri" pitchFamily="34" charset="0"/>
                <a:ea typeface="ＭＳ Ｐゴシック" charset="-128"/>
              </a:rPr>
              <a:t>Parallel Hardware Test-bed</a:t>
            </a:r>
          </a:p>
        </p:txBody>
      </p:sp>
      <p:pic>
        <p:nvPicPr>
          <p:cNvPr id="53" name="Picture 52"/>
          <p:cNvPicPr>
            <a:picLocks noChangeAspect="1"/>
          </p:cNvPicPr>
          <p:nvPr/>
        </p:nvPicPr>
        <p:blipFill>
          <a:blip r:embed="rId8"/>
          <a:stretch>
            <a:fillRect/>
          </a:stretch>
        </p:blipFill>
        <p:spPr>
          <a:xfrm>
            <a:off x="3708154" y="6150059"/>
            <a:ext cx="1443465" cy="1073630"/>
          </a:xfrm>
          <a:prstGeom prst="rect">
            <a:avLst/>
          </a:prstGeom>
        </p:spPr>
      </p:pic>
      <p:cxnSp>
        <p:nvCxnSpPr>
          <p:cNvPr id="50" name="Straight Arrow Connector 49"/>
          <p:cNvCxnSpPr/>
          <p:nvPr/>
        </p:nvCxnSpPr>
        <p:spPr bwMode="auto">
          <a:xfrm>
            <a:off x="2909835" y="6022033"/>
            <a:ext cx="895380" cy="551227"/>
          </a:xfrm>
          <a:prstGeom prst="straightConnector1">
            <a:avLst/>
          </a:prstGeom>
          <a:noFill/>
          <a:ln w="25400" cap="flat" cmpd="sng" algn="ctr">
            <a:solidFill>
              <a:srgbClr val="080808"/>
            </a:solidFill>
            <a:prstDash val="solid"/>
            <a:round/>
            <a:headEnd type="arrow"/>
            <a:tailEnd type="arrow"/>
          </a:ln>
          <a:effectLst/>
        </p:spPr>
      </p:cxnSp>
      <p:cxnSp>
        <p:nvCxnSpPr>
          <p:cNvPr id="57" name="Straight Arrow Connector 56"/>
          <p:cNvCxnSpPr/>
          <p:nvPr/>
        </p:nvCxnSpPr>
        <p:spPr bwMode="auto">
          <a:xfrm flipH="1">
            <a:off x="4678148" y="6022023"/>
            <a:ext cx="671535" cy="629973"/>
          </a:xfrm>
          <a:prstGeom prst="straightConnector1">
            <a:avLst/>
          </a:prstGeom>
          <a:noFill/>
          <a:ln w="25400" cap="flat" cmpd="sng" algn="ctr">
            <a:solidFill>
              <a:srgbClr val="080808"/>
            </a:solidFill>
            <a:prstDash val="solid"/>
            <a:round/>
            <a:headEnd type="arrow"/>
            <a:tailEnd type="arrow"/>
          </a:ln>
          <a:effectLst/>
        </p:spPr>
      </p:cxnSp>
      <p:sp>
        <p:nvSpPr>
          <p:cNvPr id="58" name="Rounded Rectangle 57"/>
          <p:cNvSpPr/>
          <p:nvPr/>
        </p:nvSpPr>
        <p:spPr bwMode="auto">
          <a:xfrm>
            <a:off x="2238300" y="3041156"/>
            <a:ext cx="4551512" cy="787466"/>
          </a:xfrm>
          <a:prstGeom prst="roundRect">
            <a:avLst/>
          </a:prstGeom>
          <a:solidFill>
            <a:schemeClr val="accent2">
              <a:lumMod val="20000"/>
              <a:lumOff val="80000"/>
            </a:schemeClr>
          </a:solidFill>
          <a:ln w="19050" cap="flat" cmpd="sng" algn="ctr">
            <a:solidFill>
              <a:srgbClr val="080808"/>
            </a:solidFill>
            <a:prstDash val="solid"/>
            <a:round/>
            <a:headEnd type="none" w="med" len="med"/>
            <a:tailEnd type="none" w="med" len="med"/>
          </a:ln>
          <a:effectLst/>
          <a:scene3d>
            <a:camera prst="orthographicFront"/>
            <a:lightRig rig="threePt" dir="t"/>
          </a:scene3d>
          <a:sp3d>
            <a:bevelT/>
          </a:sp3d>
        </p:spPr>
        <p:txBody>
          <a:bodyPr vert="horz" wrap="square" lIns="100684" tIns="50344" rIns="100684" bIns="50344" numCol="1" rtlCol="0" anchor="ctr" anchorCtr="0" compatLnSpc="1">
            <a:prstTxWarp prst="textNoShape">
              <a:avLst/>
            </a:prstTxWarp>
            <a:noAutofit/>
          </a:bodyPr>
          <a:lstStyle/>
          <a:p>
            <a:pPr algn="ctr" defTabSz="1007108" eaLnBrk="0">
              <a:lnSpc>
                <a:spcPct val="100000"/>
              </a:lnSpc>
              <a:buClrTx/>
              <a:buSzTx/>
            </a:pPr>
            <a:endParaRPr lang="en-US" sz="1000" dirty="0">
              <a:solidFill>
                <a:srgbClr val="080808"/>
              </a:solidFill>
              <a:latin typeface="Tahoma" pitchFamily="34" charset="0"/>
              <a:ea typeface="ＭＳ Ｐゴシック" charset="-128"/>
            </a:endParaRPr>
          </a:p>
        </p:txBody>
      </p:sp>
      <p:pic>
        <p:nvPicPr>
          <p:cNvPr id="61" name="Picture 60"/>
          <p:cNvPicPr>
            <a:picLocks noChangeAspect="1"/>
          </p:cNvPicPr>
          <p:nvPr/>
        </p:nvPicPr>
        <p:blipFill>
          <a:blip r:embed="rId9"/>
          <a:stretch>
            <a:fillRect/>
          </a:stretch>
        </p:blipFill>
        <p:spPr>
          <a:xfrm>
            <a:off x="3879840" y="3277390"/>
            <a:ext cx="373075" cy="393734"/>
          </a:xfrm>
          <a:prstGeom prst="rect">
            <a:avLst/>
          </a:prstGeom>
        </p:spPr>
      </p:pic>
      <p:pic>
        <p:nvPicPr>
          <p:cNvPr id="62" name="Picture 61"/>
          <p:cNvPicPr>
            <a:picLocks noChangeAspect="1"/>
          </p:cNvPicPr>
          <p:nvPr/>
        </p:nvPicPr>
        <p:blipFill>
          <a:blip r:embed="rId10"/>
          <a:stretch>
            <a:fillRect/>
          </a:stretch>
        </p:blipFill>
        <p:spPr>
          <a:xfrm>
            <a:off x="2623195" y="3275859"/>
            <a:ext cx="484998" cy="383396"/>
          </a:xfrm>
          <a:prstGeom prst="rect">
            <a:avLst/>
          </a:prstGeom>
        </p:spPr>
      </p:pic>
      <p:pic>
        <p:nvPicPr>
          <p:cNvPr id="63" name="Picture 62"/>
          <p:cNvPicPr>
            <a:picLocks noChangeAspect="1"/>
          </p:cNvPicPr>
          <p:nvPr/>
        </p:nvPicPr>
        <p:blipFill>
          <a:blip r:embed="rId11"/>
          <a:stretch>
            <a:fillRect/>
          </a:stretch>
        </p:blipFill>
        <p:spPr>
          <a:xfrm>
            <a:off x="4949312" y="3198656"/>
            <a:ext cx="422818" cy="446231"/>
          </a:xfrm>
          <a:prstGeom prst="rect">
            <a:avLst/>
          </a:prstGeom>
        </p:spPr>
      </p:pic>
      <p:pic>
        <p:nvPicPr>
          <p:cNvPr id="279" name="Picture 278"/>
          <p:cNvPicPr>
            <a:picLocks noChangeAspect="1"/>
          </p:cNvPicPr>
          <p:nvPr/>
        </p:nvPicPr>
        <p:blipFill>
          <a:blip r:embed="rId12"/>
          <a:stretch>
            <a:fillRect/>
          </a:stretch>
        </p:blipFill>
        <p:spPr>
          <a:xfrm>
            <a:off x="5959308" y="3277390"/>
            <a:ext cx="606659" cy="342476"/>
          </a:xfrm>
          <a:prstGeom prst="rect">
            <a:avLst/>
          </a:prstGeom>
        </p:spPr>
      </p:pic>
      <p:sp>
        <p:nvSpPr>
          <p:cNvPr id="280" name="TextBox 279"/>
          <p:cNvSpPr txBox="1"/>
          <p:nvPr/>
        </p:nvSpPr>
        <p:spPr>
          <a:xfrm>
            <a:off x="3730598" y="3592378"/>
            <a:ext cx="671535" cy="255666"/>
          </a:xfrm>
          <a:prstGeom prst="rect">
            <a:avLst/>
          </a:prstGeom>
          <a:noFill/>
        </p:spPr>
        <p:txBody>
          <a:bodyPr wrap="square" lIns="100684" tIns="50344" rIns="100684" bIns="50344"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Energy </a:t>
            </a:r>
          </a:p>
        </p:txBody>
      </p:sp>
      <p:sp>
        <p:nvSpPr>
          <p:cNvPr id="281" name="TextBox 280"/>
          <p:cNvSpPr txBox="1"/>
          <p:nvPr/>
        </p:nvSpPr>
        <p:spPr>
          <a:xfrm>
            <a:off x="2536763" y="3592378"/>
            <a:ext cx="671535" cy="255666"/>
          </a:xfrm>
          <a:prstGeom prst="rect">
            <a:avLst/>
          </a:prstGeom>
          <a:noFill/>
        </p:spPr>
        <p:txBody>
          <a:bodyPr wrap="square" lIns="100684" tIns="50344" rIns="100684" bIns="50344"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Power</a:t>
            </a:r>
          </a:p>
        </p:txBody>
      </p:sp>
      <p:sp>
        <p:nvSpPr>
          <p:cNvPr id="282" name="TextBox 281"/>
          <p:cNvSpPr txBox="1"/>
          <p:nvPr/>
        </p:nvSpPr>
        <p:spPr>
          <a:xfrm>
            <a:off x="4849823" y="3592378"/>
            <a:ext cx="671535" cy="255666"/>
          </a:xfrm>
          <a:prstGeom prst="rect">
            <a:avLst/>
          </a:prstGeom>
          <a:noFill/>
        </p:spPr>
        <p:txBody>
          <a:bodyPr wrap="square" lIns="100684" tIns="50344" rIns="100684" bIns="50344"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Thermal</a:t>
            </a:r>
          </a:p>
        </p:txBody>
      </p:sp>
      <p:sp>
        <p:nvSpPr>
          <p:cNvPr id="283" name="TextBox 282"/>
          <p:cNvSpPr txBox="1"/>
          <p:nvPr/>
        </p:nvSpPr>
        <p:spPr>
          <a:xfrm>
            <a:off x="5894435" y="3592378"/>
            <a:ext cx="746149" cy="255666"/>
          </a:xfrm>
          <a:prstGeom prst="rect">
            <a:avLst/>
          </a:prstGeom>
          <a:noFill/>
        </p:spPr>
        <p:txBody>
          <a:bodyPr wrap="square" lIns="100684" tIns="50344" rIns="100684" bIns="50344"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Reliability </a:t>
            </a:r>
          </a:p>
        </p:txBody>
      </p:sp>
      <p:sp>
        <p:nvSpPr>
          <p:cNvPr id="284" name="TextBox 283"/>
          <p:cNvSpPr txBox="1"/>
          <p:nvPr/>
        </p:nvSpPr>
        <p:spPr>
          <a:xfrm>
            <a:off x="2291377" y="3013622"/>
            <a:ext cx="618897" cy="255666"/>
          </a:xfrm>
          <a:prstGeom prst="rect">
            <a:avLst/>
          </a:prstGeom>
          <a:noFill/>
        </p:spPr>
        <p:txBody>
          <a:bodyPr wrap="none" lIns="100684" tIns="50344" rIns="100684" bIns="50344"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Models</a:t>
            </a:r>
          </a:p>
        </p:txBody>
      </p:sp>
      <p:cxnSp>
        <p:nvCxnSpPr>
          <p:cNvPr id="67" name="Elbow Connector 66"/>
          <p:cNvCxnSpPr>
            <a:stCxn id="63" idx="0"/>
            <a:endCxn id="82" idx="2"/>
          </p:cNvCxnSpPr>
          <p:nvPr/>
        </p:nvCxnSpPr>
        <p:spPr bwMode="auto">
          <a:xfrm rot="16200000" flipV="1">
            <a:off x="4234185" y="2272109"/>
            <a:ext cx="446074" cy="1406996"/>
          </a:xfrm>
          <a:prstGeom prst="bentConnector3">
            <a:avLst>
              <a:gd name="adj1" fmla="val 50000"/>
            </a:avLst>
          </a:prstGeom>
          <a:noFill/>
          <a:ln w="15875" cap="flat" cmpd="sng" algn="ctr">
            <a:solidFill>
              <a:srgbClr val="080808"/>
            </a:solidFill>
            <a:prstDash val="solid"/>
            <a:round/>
            <a:headEnd type="none"/>
            <a:tailEnd type="arrow" w="med" len="med"/>
          </a:ln>
          <a:effectLst/>
        </p:spPr>
      </p:cxnSp>
      <p:cxnSp>
        <p:nvCxnSpPr>
          <p:cNvPr id="291" name="Straight Arrow Connector 290"/>
          <p:cNvCxnSpPr/>
          <p:nvPr/>
        </p:nvCxnSpPr>
        <p:spPr bwMode="auto">
          <a:xfrm flipV="1">
            <a:off x="2887389" y="3837586"/>
            <a:ext cx="0" cy="314984"/>
          </a:xfrm>
          <a:prstGeom prst="straightConnector1">
            <a:avLst/>
          </a:prstGeom>
          <a:noFill/>
          <a:ln w="15875" cap="flat" cmpd="sng" algn="ctr">
            <a:solidFill>
              <a:srgbClr val="080808"/>
            </a:solidFill>
            <a:prstDash val="solid"/>
            <a:round/>
            <a:headEnd type="none"/>
            <a:tailEnd type="arrow"/>
          </a:ln>
          <a:effectLst/>
        </p:spPr>
      </p:cxnSp>
      <p:cxnSp>
        <p:nvCxnSpPr>
          <p:cNvPr id="296" name="Straight Arrow Connector 295"/>
          <p:cNvCxnSpPr/>
          <p:nvPr/>
        </p:nvCxnSpPr>
        <p:spPr bwMode="auto">
          <a:xfrm flipV="1">
            <a:off x="3335078" y="3837586"/>
            <a:ext cx="0" cy="314984"/>
          </a:xfrm>
          <a:prstGeom prst="straightConnector1">
            <a:avLst/>
          </a:prstGeom>
          <a:noFill/>
          <a:ln w="15875" cap="flat" cmpd="sng" algn="ctr">
            <a:solidFill>
              <a:srgbClr val="080808"/>
            </a:solidFill>
            <a:prstDash val="solid"/>
            <a:round/>
            <a:headEnd type="none"/>
            <a:tailEnd type="arrow"/>
          </a:ln>
          <a:effectLst/>
        </p:spPr>
      </p:cxnSp>
      <p:cxnSp>
        <p:nvCxnSpPr>
          <p:cNvPr id="297" name="Straight Arrow Connector 296"/>
          <p:cNvCxnSpPr/>
          <p:nvPr/>
        </p:nvCxnSpPr>
        <p:spPr bwMode="auto">
          <a:xfrm flipV="1">
            <a:off x="5200453" y="3837586"/>
            <a:ext cx="0" cy="314984"/>
          </a:xfrm>
          <a:prstGeom prst="straightConnector1">
            <a:avLst/>
          </a:prstGeom>
          <a:noFill/>
          <a:ln w="15875" cap="flat" cmpd="sng" algn="ctr">
            <a:solidFill>
              <a:srgbClr val="080808"/>
            </a:solidFill>
            <a:prstDash val="solid"/>
            <a:round/>
            <a:headEnd type="none"/>
            <a:tailEnd type="arrow"/>
          </a:ln>
          <a:effectLst/>
        </p:spPr>
      </p:cxnSp>
      <p:cxnSp>
        <p:nvCxnSpPr>
          <p:cNvPr id="298" name="Straight Arrow Connector 297"/>
          <p:cNvCxnSpPr/>
          <p:nvPr/>
        </p:nvCxnSpPr>
        <p:spPr bwMode="auto">
          <a:xfrm flipV="1">
            <a:off x="6170447" y="3837586"/>
            <a:ext cx="0" cy="314984"/>
          </a:xfrm>
          <a:prstGeom prst="straightConnector1">
            <a:avLst/>
          </a:prstGeom>
          <a:noFill/>
          <a:ln w="15875" cap="flat" cmpd="sng" algn="ctr">
            <a:solidFill>
              <a:srgbClr val="080808"/>
            </a:solidFill>
            <a:prstDash val="solid"/>
            <a:round/>
            <a:headEnd type="none"/>
            <a:tailEnd type="arrow"/>
          </a:ln>
          <a:effectLst/>
        </p:spPr>
      </p:cxnSp>
      <p:pic>
        <p:nvPicPr>
          <p:cNvPr id="299" name="Picture 298"/>
          <p:cNvPicPr>
            <a:picLocks noChangeAspect="1"/>
          </p:cNvPicPr>
          <p:nvPr/>
        </p:nvPicPr>
        <p:blipFill>
          <a:blip r:embed="rId13"/>
          <a:stretch>
            <a:fillRect/>
          </a:stretch>
        </p:blipFill>
        <p:spPr>
          <a:xfrm>
            <a:off x="5200453" y="2183918"/>
            <a:ext cx="1193840" cy="535177"/>
          </a:xfrm>
          <a:prstGeom prst="rect">
            <a:avLst/>
          </a:prstGeom>
        </p:spPr>
      </p:pic>
      <p:cxnSp>
        <p:nvCxnSpPr>
          <p:cNvPr id="300" name="Elbow Connector 299"/>
          <p:cNvCxnSpPr>
            <a:stCxn id="279" idx="0"/>
            <a:endCxn id="299" idx="2"/>
          </p:cNvCxnSpPr>
          <p:nvPr/>
        </p:nvCxnSpPr>
        <p:spPr bwMode="auto">
          <a:xfrm rot="16200000" flipV="1">
            <a:off x="5750855" y="2765604"/>
            <a:ext cx="558307" cy="465265"/>
          </a:xfrm>
          <a:prstGeom prst="bentConnector3">
            <a:avLst>
              <a:gd name="adj1" fmla="val 50000"/>
            </a:avLst>
          </a:prstGeom>
          <a:noFill/>
          <a:ln w="15875" cap="flat" cmpd="sng" algn="ctr">
            <a:solidFill>
              <a:srgbClr val="080808"/>
            </a:solidFill>
            <a:prstDash val="solid"/>
            <a:round/>
            <a:headEnd type="none"/>
            <a:tailEnd type="arrow" w="med" len="med"/>
          </a:ln>
          <a:effectLst/>
        </p:spPr>
      </p:cxnSp>
      <p:sp>
        <p:nvSpPr>
          <p:cNvPr id="306" name="TextBox 305"/>
          <p:cNvSpPr txBox="1"/>
          <p:nvPr/>
        </p:nvSpPr>
        <p:spPr>
          <a:xfrm>
            <a:off x="5703978" y="2656387"/>
            <a:ext cx="1268454" cy="255666"/>
          </a:xfrm>
          <a:prstGeom prst="rect">
            <a:avLst/>
          </a:prstGeom>
          <a:noFill/>
        </p:spPr>
        <p:txBody>
          <a:bodyPr wrap="square" lIns="100684" tIns="50344" rIns="100684" bIns="50344" rtlCol="0">
            <a:spAutoFit/>
          </a:bodyPr>
          <a:lstStyle/>
          <a:p>
            <a:pPr algn="ctr" defTabSz="1007108" eaLnBrk="0">
              <a:lnSpc>
                <a:spcPct val="100000"/>
              </a:lnSpc>
              <a:buClrTx/>
              <a:buSzTx/>
            </a:pPr>
            <a:r>
              <a:rPr lang="en-US" sz="1000" i="1" dirty="0">
                <a:solidFill>
                  <a:srgbClr val="080808"/>
                </a:solidFill>
                <a:latin typeface="Calibri" pitchFamily="34" charset="0"/>
                <a:ea typeface="ＭＳ Ｐゴシック" charset="-128"/>
              </a:rPr>
              <a:t>Core degradation</a:t>
            </a:r>
          </a:p>
        </p:txBody>
      </p:sp>
      <p:sp>
        <p:nvSpPr>
          <p:cNvPr id="309" name="Left Brace 308"/>
          <p:cNvSpPr/>
          <p:nvPr/>
        </p:nvSpPr>
        <p:spPr bwMode="auto">
          <a:xfrm>
            <a:off x="1512105" y="3191874"/>
            <a:ext cx="223845" cy="551227"/>
          </a:xfrm>
          <a:prstGeom prst="leftBrace">
            <a:avLst>
              <a:gd name="adj1" fmla="val 46429"/>
              <a:gd name="adj2" fmla="val 50000"/>
            </a:avLst>
          </a:prstGeom>
          <a:noFill/>
          <a:ln w="25400" cap="flat" cmpd="sng" algn="ctr">
            <a:solidFill>
              <a:srgbClr val="080808"/>
            </a:solidFill>
            <a:prstDash val="solid"/>
            <a:round/>
            <a:headEnd type="none"/>
            <a:tailEnd type="none"/>
          </a:ln>
          <a:effectLst/>
        </p:spPr>
        <p:txBody>
          <a:bodyPr lIns="100684" tIns="50344" rIns="100684" bIns="50344" rtlCol="0" anchor="ctr"/>
          <a:lstStyle/>
          <a:p>
            <a:pPr algn="ctr" defTabSz="1007108" eaLnBrk="0">
              <a:lnSpc>
                <a:spcPct val="100000"/>
              </a:lnSpc>
              <a:buClrTx/>
              <a:buSzTx/>
            </a:pPr>
            <a:endParaRPr lang="en-US" sz="1000">
              <a:solidFill>
                <a:srgbClr val="080808"/>
              </a:solidFill>
              <a:latin typeface="Tahoma" pitchFamily="34" charset="0"/>
              <a:ea typeface="ＭＳ Ｐゴシック" charset="-128"/>
            </a:endParaRPr>
          </a:p>
        </p:txBody>
      </p:sp>
      <p:sp>
        <p:nvSpPr>
          <p:cNvPr id="310" name="TextBox 309"/>
          <p:cNvSpPr txBox="1"/>
          <p:nvPr/>
        </p:nvSpPr>
        <p:spPr>
          <a:xfrm>
            <a:off x="252019" y="3270616"/>
            <a:ext cx="1173041" cy="508900"/>
          </a:xfrm>
          <a:prstGeom prst="rect">
            <a:avLst/>
          </a:prstGeom>
          <a:noFill/>
        </p:spPr>
        <p:txBody>
          <a:bodyPr wrap="square" lIns="100684" tIns="50344" rIns="100684" bIns="50344" rtlCol="0">
            <a:spAutoFit/>
          </a:bodyPr>
          <a:lstStyle/>
          <a:p>
            <a:pPr algn="ctr" defTabSz="1007108" eaLnBrk="0">
              <a:lnSpc>
                <a:spcPct val="100000"/>
              </a:lnSpc>
              <a:buClrTx/>
              <a:buSzTx/>
            </a:pPr>
            <a:r>
              <a:rPr lang="en-US" sz="1300" i="1" dirty="0">
                <a:solidFill>
                  <a:srgbClr val="080808"/>
                </a:solidFill>
                <a:latin typeface="Calibri" pitchFamily="34" charset="0"/>
                <a:ea typeface="ＭＳ Ｐゴシック" charset="-128"/>
              </a:rPr>
              <a:t>Physical Models</a:t>
            </a:r>
          </a:p>
        </p:txBody>
      </p:sp>
      <p:cxnSp>
        <p:nvCxnSpPr>
          <p:cNvPr id="311" name="Elbow Connector 310"/>
          <p:cNvCxnSpPr>
            <a:stCxn id="62" idx="0"/>
            <a:endCxn id="99" idx="1"/>
          </p:cNvCxnSpPr>
          <p:nvPr/>
        </p:nvCxnSpPr>
        <p:spPr bwMode="auto">
          <a:xfrm rot="16200000" flipV="1">
            <a:off x="2067042" y="2477196"/>
            <a:ext cx="832549" cy="764778"/>
          </a:xfrm>
          <a:prstGeom prst="bentConnector4">
            <a:avLst>
              <a:gd name="adj1" fmla="val 42323"/>
              <a:gd name="adj2" fmla="val 129891"/>
            </a:avLst>
          </a:prstGeom>
          <a:noFill/>
          <a:ln w="15875" cap="flat" cmpd="sng" algn="ctr">
            <a:solidFill>
              <a:srgbClr val="080808"/>
            </a:solidFill>
            <a:prstDash val="solid"/>
            <a:round/>
            <a:headEnd type="none"/>
            <a:tailEnd type="arrow" w="med" len="med"/>
          </a:ln>
          <a:effectLst/>
        </p:spPr>
      </p:cxnSp>
      <p:sp>
        <p:nvSpPr>
          <p:cNvPr id="4" name="TextBox 3"/>
          <p:cNvSpPr txBox="1"/>
          <p:nvPr/>
        </p:nvSpPr>
        <p:spPr>
          <a:xfrm>
            <a:off x="4704296" y="6383726"/>
            <a:ext cx="2930781" cy="508900"/>
          </a:xfrm>
          <a:prstGeom prst="rect">
            <a:avLst/>
          </a:prstGeom>
          <a:noFill/>
        </p:spPr>
        <p:txBody>
          <a:bodyPr wrap="square" lIns="100684" tIns="50344" rIns="100684" bIns="50344" rtlCol="0">
            <a:spAutoFit/>
          </a:bodyPr>
          <a:lstStyle/>
          <a:p>
            <a:pPr algn="ctr" defTabSz="1007108" eaLnBrk="0">
              <a:lnSpc>
                <a:spcPct val="100000"/>
              </a:lnSpc>
              <a:buClrTx/>
              <a:buSzTx/>
            </a:pPr>
            <a:r>
              <a:rPr lang="en-US" sz="1300" i="1" dirty="0" err="1">
                <a:solidFill>
                  <a:srgbClr val="FF0000"/>
                </a:solidFill>
                <a:latin typeface="Tahoma" pitchFamily="34" charset="0"/>
                <a:ea typeface="ＭＳ Ｐゴシック" charset="-128"/>
              </a:rPr>
              <a:t>www.manifold.gatech.edu</a:t>
            </a:r>
            <a:endParaRPr lang="en-US" sz="1300" i="1" dirty="0">
              <a:solidFill>
                <a:srgbClr val="FF0000"/>
              </a:solidFill>
              <a:latin typeface="Tahoma" pitchFamily="34" charset="0"/>
              <a:ea typeface="ＭＳ Ｐゴシック" charset="-128"/>
            </a:endParaRPr>
          </a:p>
          <a:p>
            <a:pPr algn="ctr" defTabSz="1007108" eaLnBrk="0">
              <a:lnSpc>
                <a:spcPct val="100000"/>
              </a:lnSpc>
              <a:buClrTx/>
              <a:buSzTx/>
            </a:pPr>
            <a:endParaRPr lang="en-US" sz="1300" dirty="0">
              <a:solidFill>
                <a:srgbClr val="080808"/>
              </a:solidFill>
              <a:latin typeface="Tahoma" pitchFamily="34" charset="0"/>
              <a:ea typeface="ＭＳ Ｐゴシック" charset="-128"/>
            </a:endParaRPr>
          </a:p>
        </p:txBody>
      </p:sp>
    </p:spTree>
    <p:extLst>
      <p:ext uri="{BB962C8B-B14F-4D97-AF65-F5344CB8AC3E}">
        <p14:creationId xmlns:p14="http://schemas.microsoft.com/office/powerpoint/2010/main" val="42893434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Zesto Interface</a:t>
            </a:r>
          </a:p>
        </p:txBody>
      </p:sp>
      <p:sp>
        <p:nvSpPr>
          <p:cNvPr id="23554" name="Rectangle 2"/>
          <p:cNvSpPr>
            <a:spLocks noGrp="1" noChangeArrowheads="1"/>
          </p:cNvSpPr>
          <p:nvPr>
            <p:ph idx="1"/>
          </p:nvPr>
        </p:nvSpPr>
        <p:spPr>
          <a:xfrm>
            <a:off x="503238" y="1768475"/>
            <a:ext cx="9070975" cy="395288"/>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ZestoCacheReq</a:t>
            </a:r>
          </a:p>
        </p:txBody>
      </p:sp>
      <p:sp>
        <p:nvSpPr>
          <p:cNvPr id="23555" name="Text Box 3"/>
          <p:cNvSpPr txBox="1">
            <a:spLocks noChangeArrowheads="1"/>
          </p:cNvSpPr>
          <p:nvPr/>
        </p:nvSpPr>
        <p:spPr bwMode="auto">
          <a:xfrm>
            <a:off x="446088" y="4470399"/>
            <a:ext cx="9070975"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9pPr>
          </a:lstStyle>
          <a:p>
            <a:pPr defTabSz="457200">
              <a:spcAft>
                <a:spcPts val="1425"/>
              </a:spcAft>
              <a:buSzPct val="45000"/>
              <a:buFont typeface="Wingdings" charset="2"/>
              <a:buChar char=""/>
            </a:pPr>
            <a:r>
              <a:rPr lang="en-US" sz="3200" dirty="0"/>
              <a:t>event handler for cache response</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839913"/>
            <a:ext cx="2717800" cy="241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type="triangle" w="med" len="me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Text Box 5"/>
          <p:cNvSpPr txBox="1">
            <a:spLocks/>
          </p:cNvSpPr>
          <p:nvPr/>
        </p:nvSpPr>
        <p:spPr bwMode="auto">
          <a:xfrm>
            <a:off x="1211263" y="5151437"/>
            <a:ext cx="7431087" cy="1682750"/>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803" rIns="90000" bIns="4500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9pPr>
          </a:lstStyle>
          <a:p>
            <a:pPr defTabSz="457200">
              <a:lnSpc>
                <a:spcPct val="97000"/>
              </a:lnSpc>
            </a:pPr>
            <a:r>
              <a:rPr lang="en-US" dirty="0">
                <a:solidFill>
                  <a:srgbClr val="00B000"/>
                </a:solidFill>
                <a:latin typeface="Courier 10 Pitch" pitchFamily="1" charset="0"/>
              </a:rPr>
              <a:t>class</a:t>
            </a:r>
            <a:r>
              <a:rPr lang="en-US" dirty="0">
                <a:latin typeface="Courier 10 Pitch" pitchFamily="1" charset="0"/>
              </a:rPr>
              <a:t> </a:t>
            </a:r>
            <a:r>
              <a:rPr lang="en-US" dirty="0" err="1">
                <a:latin typeface="Courier 10 Pitch" pitchFamily="1" charset="0"/>
              </a:rPr>
              <a:t>core_t</a:t>
            </a:r>
            <a:r>
              <a:rPr lang="en-US" dirty="0">
                <a:latin typeface="Courier 10 Pitch" pitchFamily="1" charset="0"/>
              </a:rPr>
              <a:t> {</a:t>
            </a:r>
          </a:p>
          <a:p>
            <a:pPr defTabSz="457200">
              <a:lnSpc>
                <a:spcPct val="97000"/>
              </a:lnSpc>
            </a:pPr>
            <a:r>
              <a:rPr lang="en-US" dirty="0">
                <a:latin typeface="Courier 10 Pitch" pitchFamily="1" charset="0"/>
              </a:rPr>
              <a:t>public:</a:t>
            </a:r>
          </a:p>
          <a:p>
            <a:pPr defTabSz="457200">
              <a:lnSpc>
                <a:spcPct val="97000"/>
              </a:lnSpc>
            </a:pPr>
            <a:r>
              <a:rPr lang="en-US" dirty="0">
                <a:latin typeface="Courier 10 Pitch" pitchFamily="1" charset="0"/>
              </a:rPr>
              <a:t>  ...</a:t>
            </a:r>
          </a:p>
          <a:p>
            <a:pPr defTabSz="457200">
              <a:lnSpc>
                <a:spcPct val="97000"/>
              </a:lnSpc>
            </a:pPr>
            <a:r>
              <a:rPr lang="en-US" dirty="0">
                <a:latin typeface="Courier 10 Pitch" pitchFamily="1" charset="0"/>
              </a:rPr>
              <a:t>  </a:t>
            </a:r>
            <a:r>
              <a:rPr lang="en-US" dirty="0">
                <a:solidFill>
                  <a:srgbClr val="008000"/>
                </a:solidFill>
                <a:latin typeface="Courier 10 Pitch" pitchFamily="1" charset="0"/>
              </a:rPr>
              <a:t>void</a:t>
            </a:r>
            <a:r>
              <a:rPr lang="en-US" dirty="0">
                <a:latin typeface="Courier 10 Pitch" pitchFamily="1" charset="0"/>
              </a:rPr>
              <a:t> </a:t>
            </a:r>
            <a:r>
              <a:rPr lang="en-US" dirty="0" err="1">
                <a:latin typeface="Courier 10 Pitch" pitchFamily="1" charset="0"/>
              </a:rPr>
              <a:t>cache_response_handler</a:t>
            </a:r>
            <a:r>
              <a:rPr lang="en-US" dirty="0">
                <a:latin typeface="Courier 10 Pitch" pitchFamily="1" charset="0"/>
              </a:rPr>
              <a:t>(</a:t>
            </a:r>
            <a:r>
              <a:rPr lang="en-US" dirty="0" err="1">
                <a:solidFill>
                  <a:srgbClr val="008000"/>
                </a:solidFill>
                <a:latin typeface="Courier 10 Pitch" pitchFamily="1" charset="0"/>
              </a:rPr>
              <a:t>int</a:t>
            </a:r>
            <a:r>
              <a:rPr lang="en-US" dirty="0">
                <a:latin typeface="Courier 10 Pitch" pitchFamily="1" charset="0"/>
              </a:rPr>
              <a:t>, </a:t>
            </a:r>
            <a:r>
              <a:rPr lang="en-US" dirty="0" err="1">
                <a:latin typeface="Courier 10 Pitch" pitchFamily="1" charset="0"/>
              </a:rPr>
              <a:t>ZestoCacheReq</a:t>
            </a:r>
            <a:r>
              <a:rPr lang="en-US" dirty="0">
                <a:latin typeface="Courier 10 Pitch" pitchFamily="1" charset="0"/>
              </a:rPr>
              <a:t>*);</a:t>
            </a:r>
          </a:p>
          <a:p>
            <a:pPr defTabSz="457200">
              <a:lnSpc>
                <a:spcPct val="97000"/>
              </a:lnSpc>
            </a:pPr>
            <a:r>
              <a:rPr lang="en-US" dirty="0">
                <a:latin typeface="Courier 10 Pitch" pitchFamily="1" charset="0"/>
              </a:rPr>
              <a:t>  ...</a:t>
            </a:r>
          </a:p>
          <a:p>
            <a:pPr defTabSz="457200">
              <a:lnSpc>
                <a:spcPct val="97000"/>
              </a:lnSpc>
            </a:pPr>
            <a:r>
              <a:rPr lang="en-US" dirty="0">
                <a:latin typeface="Courier 10 Pitch" pitchFamily="1"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60</a:t>
            </a:fld>
            <a:endParaRPr lang="en-US">
              <a:solidFill>
                <a:srgbClr val="E5FFFF"/>
              </a:solidFill>
            </a:endParaRPr>
          </a:p>
        </p:txBody>
      </p:sp>
    </p:spTree>
    <p:extLst>
      <p:ext uri="{BB962C8B-B14F-4D97-AF65-F5344CB8AC3E}">
        <p14:creationId xmlns:p14="http://schemas.microsoft.com/office/powerpoint/2010/main" val="40081611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Zesto Interface</a:t>
            </a:r>
          </a:p>
        </p:txBody>
      </p:sp>
      <p:sp>
        <p:nvSpPr>
          <p:cNvPr id="24578" name="Rectangle 2"/>
          <p:cNvSpPr>
            <a:spLocks noGrp="1" noChangeArrowheads="1"/>
          </p:cNvSpPr>
          <p:nvPr>
            <p:ph idx="1"/>
          </p:nvPr>
        </p:nvSpPr>
        <p:spPr>
          <a:xfrm>
            <a:off x="485774" y="1570037"/>
            <a:ext cx="9070975" cy="1265238"/>
          </a:xfrm>
          <a:ln/>
        </p:spPr>
        <p:txBody>
          <a:bodyPr/>
          <a:lstStyle/>
          <a:p>
            <a:pPr marL="431800" indent="-323850">
              <a:spcAft>
                <a:spcPts val="12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C</a:t>
            </a:r>
            <a:r>
              <a:rPr lang="en-US" sz="2800" dirty="0" smtClean="0"/>
              <a:t>locked </a:t>
            </a:r>
            <a:r>
              <a:rPr lang="en-US" sz="2800" dirty="0"/>
              <a:t>function</a:t>
            </a:r>
          </a:p>
          <a:p>
            <a:pPr marL="863600" lvl="1" indent="-323850">
              <a:spcAft>
                <a:spcPts val="6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must be registered with a clock</a:t>
            </a:r>
          </a:p>
          <a:p>
            <a:pPr marL="863600" lvl="1" indent="-323850">
              <a:spcAft>
                <a:spcPts val="60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t>Zesto</a:t>
            </a:r>
            <a:r>
              <a:rPr lang="en-US" sz="2400" dirty="0"/>
              <a:t> does not register this function, so it must be registered in the simulator program.</a:t>
            </a:r>
          </a:p>
        </p:txBody>
      </p:sp>
      <p:sp>
        <p:nvSpPr>
          <p:cNvPr id="24579" name="Text Box 3"/>
          <p:cNvSpPr txBox="1">
            <a:spLocks/>
          </p:cNvSpPr>
          <p:nvPr/>
        </p:nvSpPr>
        <p:spPr bwMode="auto">
          <a:xfrm>
            <a:off x="1687512" y="3703637"/>
            <a:ext cx="6667500" cy="3008312"/>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803" rIns="90000" bIns="4500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9pPr>
          </a:lstStyle>
          <a:p>
            <a:pPr defTabSz="457200">
              <a:lnSpc>
                <a:spcPct val="97000"/>
              </a:lnSpc>
            </a:pPr>
            <a:r>
              <a:rPr lang="en-US">
                <a:solidFill>
                  <a:srgbClr val="008000"/>
                </a:solidFill>
                <a:latin typeface="Courier 10 Pitch" pitchFamily="1" charset="0"/>
              </a:rPr>
              <a:t>void</a:t>
            </a:r>
            <a:r>
              <a:rPr lang="en-US">
                <a:latin typeface="Courier 10 Pitch" pitchFamily="1" charset="0"/>
              </a:rPr>
              <a:t> core_t :: tick()</a:t>
            </a:r>
          </a:p>
          <a:p>
            <a:pPr defTabSz="457200">
              <a:lnSpc>
                <a:spcPct val="97000"/>
              </a:lnSpc>
            </a:pPr>
            <a:r>
              <a:rPr lang="en-US">
                <a:latin typeface="Courier 10 Pitch" pitchFamily="1" charset="0"/>
              </a:rPr>
              <a:t>{</a:t>
            </a:r>
          </a:p>
          <a:p>
            <a:pPr defTabSz="457200">
              <a:lnSpc>
                <a:spcPct val="97000"/>
              </a:lnSpc>
            </a:pPr>
            <a:r>
              <a:rPr lang="en-US">
                <a:latin typeface="Courier 10 Pitch" pitchFamily="1" charset="0"/>
              </a:rPr>
              <a:t>    //get the pipeline going</a:t>
            </a:r>
          </a:p>
          <a:p>
            <a:pPr defTabSz="457200">
              <a:lnSpc>
                <a:spcPct val="97000"/>
              </a:lnSpc>
            </a:pPr>
            <a:r>
              <a:rPr lang="en-US">
                <a:latin typeface="Courier 10 Pitch" pitchFamily="1" charset="0"/>
              </a:rPr>
              <a:t>    commit-&gt;step();</a:t>
            </a:r>
          </a:p>
          <a:p>
            <a:pPr defTabSz="457200">
              <a:lnSpc>
                <a:spcPct val="97000"/>
              </a:lnSpc>
            </a:pPr>
            <a:r>
              <a:rPr lang="en-US">
                <a:latin typeface="Courier 10 Pitch" pitchFamily="1" charset="0"/>
              </a:rPr>
              <a:t>    exec-&gt;LDST_exec();</a:t>
            </a:r>
          </a:p>
          <a:p>
            <a:pPr defTabSz="457200">
              <a:lnSpc>
                <a:spcPct val="97000"/>
              </a:lnSpc>
            </a:pPr>
            <a:r>
              <a:rPr lang="en-US">
                <a:latin typeface="Courier 10 Pitch" pitchFamily="1" charset="0"/>
              </a:rPr>
              <a:t>    ...</a:t>
            </a:r>
          </a:p>
          <a:p>
            <a:pPr defTabSz="457200">
              <a:lnSpc>
                <a:spcPct val="97000"/>
              </a:lnSpc>
            </a:pPr>
            <a:r>
              <a:rPr lang="en-US">
                <a:latin typeface="Courier 10 Pitch" pitchFamily="1" charset="0"/>
              </a:rPr>
              <a:t>    alloc-&gt;step();</a:t>
            </a:r>
          </a:p>
          <a:p>
            <a:pPr defTabSz="457200">
              <a:lnSpc>
                <a:spcPct val="97000"/>
              </a:lnSpc>
            </a:pPr>
            <a:r>
              <a:rPr lang="en-US">
                <a:latin typeface="Courier 10 Pitch" pitchFamily="1" charset="0"/>
              </a:rPr>
              <a:t>    decode-&gt;step();</a:t>
            </a:r>
          </a:p>
          <a:p>
            <a:pPr defTabSz="457200">
              <a:lnSpc>
                <a:spcPct val="97000"/>
              </a:lnSpc>
            </a:pPr>
            <a:r>
              <a:rPr lang="en-US">
                <a:latin typeface="Courier 10 Pitch" pitchFamily="1" charset="0"/>
              </a:rPr>
              <a:t>    fetch-&gt;step();</a:t>
            </a:r>
          </a:p>
          <a:p>
            <a:pPr defTabSz="457200">
              <a:lnSpc>
                <a:spcPct val="97000"/>
              </a:lnSpc>
            </a:pPr>
            <a:r>
              <a:rPr lang="en-US">
                <a:latin typeface="Courier 10 Pitch" pitchFamily="1" charset="0"/>
              </a:rPr>
              <a:t>    ...</a:t>
            </a:r>
          </a:p>
          <a:p>
            <a:pPr defTabSz="457200">
              <a:lnSpc>
                <a:spcPct val="97000"/>
              </a:lnSpc>
            </a:pPr>
            <a:r>
              <a:rPr lang="en-US">
                <a:latin typeface="Courier 10 Pitch" pitchFamily="1"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61</a:t>
            </a:fld>
            <a:endParaRPr lang="en-US">
              <a:solidFill>
                <a:srgbClr val="E5FFFF"/>
              </a:solidFill>
            </a:endParaRPr>
          </a:p>
        </p:txBody>
      </p:sp>
    </p:spTree>
    <p:extLst>
      <p:ext uri="{BB962C8B-B14F-4D97-AF65-F5344CB8AC3E}">
        <p14:creationId xmlns:p14="http://schemas.microsoft.com/office/powerpoint/2010/main" val="545878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22" y="2519893"/>
            <a:ext cx="9373581" cy="2015913"/>
          </a:xfrm>
        </p:spPr>
        <p:txBody>
          <a:bodyPr/>
          <a:lstStyle/>
          <a:p>
            <a:pPr algn="ctr"/>
            <a:r>
              <a:rPr lang="en-US" dirty="0" smtClean="0"/>
              <a:t>Simplified Pipeline </a:t>
            </a:r>
            <a:r>
              <a:rPr lang="en-US" dirty="0" err="1" smtClean="0"/>
              <a:t>eXecution</a:t>
            </a:r>
            <a:r>
              <a:rPr lang="en-US" dirty="0" smtClean="0"/>
              <a:t> (SPX)</a:t>
            </a:r>
            <a:r>
              <a:rPr lang="en-US" sz="2000" dirty="0"/>
              <a:t/>
            </a:r>
            <a:br>
              <a:rPr lang="en-US" sz="2000" dirty="0"/>
            </a:br>
            <a:r>
              <a:rPr lang="en-US" sz="2000" dirty="0"/>
              <a:t/>
            </a:r>
            <a:br>
              <a:rPr lang="en-US" sz="2000" dirty="0"/>
            </a:br>
            <a:r>
              <a:rPr lang="en-US" sz="2000" dirty="0"/>
              <a:t>&lt;</a:t>
            </a:r>
            <a:r>
              <a:rPr lang="en-US" sz="2000" i="1" dirty="0">
                <a:solidFill>
                  <a:srgbClr val="3366FF"/>
                </a:solidFill>
              </a:rPr>
              <a:t>A simpler, lighter core model </a:t>
            </a:r>
            <a:r>
              <a:rPr lang="en-US" sz="2000" i="1" dirty="0">
                <a:solidFill>
                  <a:schemeClr val="accent4">
                    <a:lumMod val="10000"/>
                  </a:schemeClr>
                </a:solidFill>
              </a:rPr>
              <a:t>for </a:t>
            </a:r>
            <a:r>
              <a:rPr lang="en-US" sz="2000" i="1" dirty="0">
                <a:solidFill>
                  <a:srgbClr val="3366FF"/>
                </a:solidFill>
              </a:rPr>
              <a:t>out-of-order </a:t>
            </a:r>
            <a:r>
              <a:rPr lang="en-US" sz="2000" i="1" dirty="0">
                <a:solidFill>
                  <a:schemeClr val="accent4">
                    <a:lumMod val="10000"/>
                  </a:schemeClr>
                </a:solidFill>
              </a:rPr>
              <a:t>and </a:t>
            </a:r>
            <a:r>
              <a:rPr lang="en-US" sz="2000" i="1" dirty="0">
                <a:solidFill>
                  <a:srgbClr val="3366FF"/>
                </a:solidFill>
              </a:rPr>
              <a:t>in-order</a:t>
            </a:r>
            <a:r>
              <a:rPr lang="en-US" sz="2000" i="1" dirty="0">
                <a:solidFill>
                  <a:schemeClr val="accent4">
                    <a:lumMod val="10000"/>
                  </a:schemeClr>
                </a:solidFill>
              </a:rPr>
              <a:t> pipelines</a:t>
            </a:r>
            <a:r>
              <a:rPr lang="en-US" sz="2000" i="1" kern="1200" dirty="0">
                <a:solidFill>
                  <a:schemeClr val="accent4">
                    <a:lumMod val="10000"/>
                  </a:schemeClr>
                </a:solidFill>
                <a:latin typeface="Tahoma" pitchFamily="34" charset="0"/>
                <a:cs typeface="+mn-cs"/>
              </a:rPr>
              <a:t>&gt;</a:t>
            </a:r>
            <a:endParaRPr lang="en-US" sz="2000" i="1" dirty="0">
              <a:solidFill>
                <a:schemeClr val="accent4">
                  <a:lumMod val="10000"/>
                </a:schemeClr>
              </a:solidFill>
            </a:endParaRPr>
          </a:p>
        </p:txBody>
      </p:sp>
      <p:sp>
        <p:nvSpPr>
          <p:cNvPr id="3" name="Slide Number Placeholder 2"/>
          <p:cNvSpPr>
            <a:spLocks noGrp="1"/>
          </p:cNvSpPr>
          <p:nvPr>
            <p:ph type="sldNum" sz="quarter" idx="10"/>
          </p:nvPr>
        </p:nvSpPr>
        <p:spPr/>
        <p:txBody>
          <a:bodyPr/>
          <a:lstStyle/>
          <a:p>
            <a:fld id="{749B7D15-C262-4ED0-9E5E-CF4A35BB834D}" type="slidenum">
              <a:rPr lang="en-US" smtClean="0">
                <a:solidFill>
                  <a:srgbClr val="E5FFFF"/>
                </a:solidFill>
              </a:rPr>
              <a:pPr/>
              <a:t>62</a:t>
            </a:fld>
            <a:endParaRPr lang="en-US">
              <a:solidFill>
                <a:srgbClr val="E5FFFF"/>
              </a:solidFill>
            </a:endParaRPr>
          </a:p>
        </p:txBody>
      </p:sp>
    </p:spTree>
    <p:extLst>
      <p:ext uri="{BB962C8B-B14F-4D97-AF65-F5344CB8AC3E}">
        <p14:creationId xmlns:p14="http://schemas.microsoft.com/office/powerpoint/2010/main" val="2579142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SPX</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63</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102"/>
              </a:spcBef>
            </a:pPr>
            <a:r>
              <a:rPr lang="en-US" dirty="0">
                <a:solidFill>
                  <a:srgbClr val="161616"/>
                </a:solidFill>
              </a:rPr>
              <a:t> SPX is an </a:t>
            </a:r>
            <a:r>
              <a:rPr lang="en-US" i="1" dirty="0">
                <a:solidFill>
                  <a:srgbClr val="3366FF"/>
                </a:solidFill>
              </a:rPr>
              <a:t>abbreviated core model</a:t>
            </a:r>
            <a:r>
              <a:rPr lang="en-US" dirty="0">
                <a:solidFill>
                  <a:srgbClr val="161616"/>
                </a:solidFill>
              </a:rPr>
              <a:t> that support both </a:t>
            </a:r>
            <a:r>
              <a:rPr lang="en-US" i="1" dirty="0">
                <a:solidFill>
                  <a:srgbClr val="3366FF"/>
                </a:solidFill>
              </a:rPr>
              <a:t>out-of-order</a:t>
            </a:r>
            <a:r>
              <a:rPr lang="en-US" dirty="0">
                <a:solidFill>
                  <a:srgbClr val="161616"/>
                </a:solidFill>
              </a:rPr>
              <a:t> and </a:t>
            </a:r>
            <a:r>
              <a:rPr lang="en-US" i="1" dirty="0">
                <a:solidFill>
                  <a:srgbClr val="3366FF"/>
                </a:solidFill>
              </a:rPr>
              <a:t>in-order</a:t>
            </a:r>
            <a:r>
              <a:rPr lang="en-US" dirty="0">
                <a:solidFill>
                  <a:srgbClr val="161616"/>
                </a:solidFill>
              </a:rPr>
              <a:t> executions.</a:t>
            </a:r>
          </a:p>
          <a:p>
            <a:pPr marL="201568" indent="-201568" defTabSz="1007943">
              <a:lnSpc>
                <a:spcPct val="100000"/>
              </a:lnSpc>
              <a:spcBef>
                <a:spcPts val="1102"/>
              </a:spcBef>
            </a:pPr>
            <a:r>
              <a:rPr lang="en-US" dirty="0">
                <a:solidFill>
                  <a:srgbClr val="161616"/>
                </a:solidFill>
              </a:rPr>
              <a:t> Purpose: </a:t>
            </a:r>
            <a:r>
              <a:rPr lang="en-US" i="1" dirty="0">
                <a:solidFill>
                  <a:srgbClr val="3366FF"/>
                </a:solidFill>
              </a:rPr>
              <a:t>Detail</a:t>
            </a:r>
            <a:r>
              <a:rPr lang="en-US" dirty="0">
                <a:solidFill>
                  <a:srgbClr val="161616"/>
                </a:solidFill>
              </a:rPr>
              <a:t> </a:t>
            </a:r>
            <a:r>
              <a:rPr lang="en-US" dirty="0" smtClean="0">
                <a:solidFill>
                  <a:srgbClr val="161616"/>
                </a:solidFill>
              </a:rPr>
              <a:t>vs. </a:t>
            </a:r>
            <a:r>
              <a:rPr lang="en-US" i="1" dirty="0">
                <a:solidFill>
                  <a:srgbClr val="3366FF"/>
                </a:solidFill>
              </a:rPr>
              <a:t>Speed</a:t>
            </a:r>
          </a:p>
          <a:p>
            <a:pPr marL="579507" lvl="1" indent="-201568" defTabSz="1007943">
              <a:lnSpc>
                <a:spcPct val="100000"/>
              </a:lnSpc>
              <a:spcBef>
                <a:spcPts val="1102"/>
              </a:spcBef>
            </a:pPr>
            <a:r>
              <a:rPr lang="en-US" dirty="0">
                <a:solidFill>
                  <a:srgbClr val="161616"/>
                </a:solidFill>
              </a:rPr>
              <a:t> For </a:t>
            </a:r>
            <a:r>
              <a:rPr lang="en-US" i="1" dirty="0">
                <a:solidFill>
                  <a:srgbClr val="3366FF"/>
                </a:solidFill>
              </a:rPr>
              <a:t>less core-sensitive simulations</a:t>
            </a:r>
            <a:r>
              <a:rPr lang="en-US" dirty="0">
                <a:solidFill>
                  <a:srgbClr val="161616"/>
                </a:solidFill>
              </a:rPr>
              <a:t> (i.e., memory/network traffic analysis), detailed core implementation may be </a:t>
            </a:r>
            <a:r>
              <a:rPr lang="en-US" dirty="0" smtClean="0">
                <a:solidFill>
                  <a:srgbClr val="161616"/>
                </a:solidFill>
              </a:rPr>
              <a:t>unnecessary</a:t>
            </a:r>
            <a:r>
              <a:rPr lang="en-US" dirty="0">
                <a:solidFill>
                  <a:srgbClr val="161616"/>
                </a:solidFill>
              </a:rPr>
              <a:t>.</a:t>
            </a:r>
          </a:p>
          <a:p>
            <a:pPr marL="579507" lvl="1" indent="-201568" defTabSz="1007943">
              <a:lnSpc>
                <a:spcPct val="100000"/>
              </a:lnSpc>
              <a:spcBef>
                <a:spcPts val="1102"/>
              </a:spcBef>
            </a:pPr>
            <a:r>
              <a:rPr lang="en-US" dirty="0">
                <a:solidFill>
                  <a:srgbClr val="161616"/>
                </a:solidFill>
              </a:rPr>
              <a:t> </a:t>
            </a:r>
            <a:r>
              <a:rPr lang="en-US" i="1" dirty="0">
                <a:solidFill>
                  <a:srgbClr val="3366FF"/>
                </a:solidFill>
              </a:rPr>
              <a:t>Physics simulations </a:t>
            </a:r>
            <a:r>
              <a:rPr lang="en-US" dirty="0">
                <a:solidFill>
                  <a:srgbClr val="161616"/>
                </a:solidFill>
              </a:rPr>
              <a:t>need longer observation time (in real seconds) than typical architectural simulations</a:t>
            </a:r>
          </a:p>
          <a:p>
            <a:pPr marL="957447" lvl="2" indent="-201568" defTabSz="1007943">
              <a:lnSpc>
                <a:spcPct val="100000"/>
              </a:lnSpc>
              <a:spcBef>
                <a:spcPts val="1102"/>
              </a:spcBef>
            </a:pPr>
            <a:r>
              <a:rPr lang="en-US" dirty="0">
                <a:solidFill>
                  <a:srgbClr val="161616"/>
                </a:solidFill>
              </a:rPr>
              <a:t>e.g., temperature doesn’t change much for several hundreds million clock cycles (or several hundred milliseconds) of simulation.</a:t>
            </a:r>
            <a:endParaRPr lang="en-US" sz="2900" dirty="0">
              <a:solidFill>
                <a:srgbClr val="161616"/>
              </a:solidFill>
            </a:endParaRPr>
          </a:p>
          <a:p>
            <a:pPr marL="201568" indent="-201568" defTabSz="1007943">
              <a:lnSpc>
                <a:spcPct val="100000"/>
              </a:lnSpc>
              <a:spcBef>
                <a:spcPts val="1102"/>
              </a:spcBef>
            </a:pPr>
            <a:r>
              <a:rPr lang="en-US" dirty="0">
                <a:solidFill>
                  <a:srgbClr val="161616"/>
                </a:solidFill>
              </a:rPr>
              <a:t> The SPX model provides enough details to model </a:t>
            </a:r>
            <a:r>
              <a:rPr lang="en-US" i="1" dirty="0">
                <a:solidFill>
                  <a:srgbClr val="3366FF"/>
                </a:solidFill>
              </a:rPr>
              <a:t>out-of-order</a:t>
            </a:r>
            <a:r>
              <a:rPr lang="en-US" dirty="0">
                <a:solidFill>
                  <a:srgbClr val="161616"/>
                </a:solidFill>
              </a:rPr>
              <a:t> and </a:t>
            </a:r>
            <a:r>
              <a:rPr lang="en-US" i="1" dirty="0">
                <a:solidFill>
                  <a:srgbClr val="3366FF"/>
                </a:solidFill>
              </a:rPr>
              <a:t>in-order</a:t>
            </a:r>
            <a:r>
              <a:rPr lang="en-US" dirty="0">
                <a:solidFill>
                  <a:srgbClr val="161616"/>
                </a:solidFill>
              </a:rPr>
              <a:t> executions, and other </a:t>
            </a:r>
            <a:r>
              <a:rPr lang="en-US" i="1" dirty="0">
                <a:solidFill>
                  <a:srgbClr val="3366FF"/>
                </a:solidFill>
              </a:rPr>
              <a:t>optional behaviors</a:t>
            </a:r>
            <a:r>
              <a:rPr lang="en-US" dirty="0">
                <a:solidFill>
                  <a:srgbClr val="161616"/>
                </a:solidFill>
              </a:rPr>
              <a:t> are all abbreviated (e.g., predictions)</a:t>
            </a:r>
          </a:p>
          <a:p>
            <a:pPr marL="201568" indent="-201568" defTabSz="1007943">
              <a:lnSpc>
                <a:spcPct val="100000"/>
              </a:lnSpc>
              <a:spcBef>
                <a:spcPts val="1102"/>
              </a:spcBef>
            </a:pPr>
            <a:r>
              <a:rPr lang="en-US" dirty="0">
                <a:solidFill>
                  <a:srgbClr val="161616"/>
                </a:solidFill>
              </a:rPr>
              <a:t> The SPX requires </a:t>
            </a:r>
            <a:r>
              <a:rPr lang="en-US" i="1" dirty="0" err="1">
                <a:solidFill>
                  <a:srgbClr val="3366FF"/>
                </a:solidFill>
              </a:rPr>
              <a:t>Qsim</a:t>
            </a:r>
            <a:r>
              <a:rPr lang="en-US" i="1" dirty="0">
                <a:solidFill>
                  <a:srgbClr val="3366FF"/>
                </a:solidFill>
              </a:rPr>
              <a:t> Library</a:t>
            </a:r>
            <a:r>
              <a:rPr lang="en-US" dirty="0">
                <a:solidFill>
                  <a:srgbClr val="161616"/>
                </a:solidFill>
              </a:rPr>
              <a:t> for detailed instruction information.</a:t>
            </a:r>
          </a:p>
          <a:p>
            <a:pPr marL="579507" lvl="1" indent="-201568" defTabSz="1007943">
              <a:lnSpc>
                <a:spcPct val="100000"/>
              </a:lnSpc>
              <a:spcBef>
                <a:spcPts val="1102"/>
              </a:spcBef>
            </a:pPr>
            <a:r>
              <a:rPr lang="en-US" i="1" dirty="0">
                <a:solidFill>
                  <a:srgbClr val="3366FF"/>
                </a:solidFill>
              </a:rPr>
              <a:t>Queue model</a:t>
            </a:r>
            <a:r>
              <a:rPr lang="en-US" dirty="0">
                <a:solidFill>
                  <a:srgbClr val="161616"/>
                </a:solidFill>
              </a:rPr>
              <a:t> is not currently supported.</a:t>
            </a:r>
          </a:p>
          <a:p>
            <a:pPr marL="579507" lvl="1" indent="-201568" defTabSz="1007943">
              <a:lnSpc>
                <a:spcPct val="100000"/>
              </a:lnSpc>
              <a:spcBef>
                <a:spcPts val="1102"/>
              </a:spcBef>
            </a:pPr>
            <a:r>
              <a:rPr lang="en-US" dirty="0">
                <a:solidFill>
                  <a:srgbClr val="161616"/>
                </a:solidFill>
              </a:rPr>
              <a:t>SPX uses direct </a:t>
            </a:r>
            <a:r>
              <a:rPr lang="en-US" i="1" dirty="0" err="1">
                <a:solidFill>
                  <a:srgbClr val="3366FF"/>
                </a:solidFill>
              </a:rPr>
              <a:t>Qsim</a:t>
            </a:r>
            <a:r>
              <a:rPr lang="en-US" i="1" dirty="0">
                <a:solidFill>
                  <a:srgbClr val="3366FF"/>
                </a:solidFill>
              </a:rPr>
              <a:t> callback</a:t>
            </a:r>
            <a:r>
              <a:rPr lang="en-US" dirty="0">
                <a:solidFill>
                  <a:srgbClr val="161616"/>
                </a:solidFill>
              </a:rPr>
              <a:t> functions.</a:t>
            </a:r>
          </a:p>
        </p:txBody>
      </p:sp>
    </p:spTree>
    <p:extLst>
      <p:ext uri="{BB962C8B-B14F-4D97-AF65-F5344CB8AC3E}">
        <p14:creationId xmlns:p14="http://schemas.microsoft.com/office/powerpoint/2010/main" val="40089005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Modeled Components in SPX</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64</a:t>
            </a:fld>
            <a:endParaRPr lang="en-US">
              <a:solidFill>
                <a:srgbClr val="E5FFFF"/>
              </a:solidFill>
            </a:endParaRPr>
          </a:p>
        </p:txBody>
      </p:sp>
      <p:sp>
        <p:nvSpPr>
          <p:cNvPr id="8" name="Content Placeholder 4"/>
          <p:cNvSpPr txBox="1">
            <a:spLocks/>
          </p:cNvSpPr>
          <p:nvPr/>
        </p:nvSpPr>
        <p:spPr>
          <a:xfrm>
            <a:off x="420026" y="1091953"/>
            <a:ext cx="9576594" cy="5795751"/>
          </a:xfrm>
          <a:prstGeom prst="rect">
            <a:avLst/>
          </a:prstGeom>
        </p:spPr>
        <p:txBody>
          <a:bodyPr lIns="100783" tIns="50392" rIns="100783" bIns="50392"/>
          <a:lstStyle>
            <a:lvl1pPr marL="176213" indent="-176213" algn="l" rtl="0" eaLnBrk="0" fontAlgn="base" hangingPunct="0">
              <a:spcBef>
                <a:spcPct val="20000"/>
              </a:spcBef>
              <a:spcAft>
                <a:spcPct val="0"/>
              </a:spcAft>
              <a:buClr>
                <a:srgbClr val="000000"/>
              </a:buClr>
              <a:buSzPct val="65000"/>
              <a:buFont typeface="Wingdings" pitchFamily="2" charset="2"/>
              <a:buChar char="n"/>
              <a:defRPr sz="2400">
                <a:solidFill>
                  <a:srgbClr val="080808"/>
                </a:solidFill>
                <a:effectLst/>
                <a:latin typeface="+mn-lt"/>
                <a:ea typeface="ＭＳ Ｐゴシック" charset="-128"/>
                <a:cs typeface="+mn-cs"/>
              </a:defRPr>
            </a:lvl1pPr>
            <a:lvl2pPr marL="519113" indent="-176213" algn="l" rtl="0" eaLnBrk="0" fontAlgn="base" hangingPunct="0">
              <a:spcBef>
                <a:spcPct val="20000"/>
              </a:spcBef>
              <a:spcAft>
                <a:spcPct val="0"/>
              </a:spcAft>
              <a:buClr>
                <a:srgbClr val="002448"/>
              </a:buClr>
              <a:buSzPct val="65000"/>
              <a:buFont typeface="Wingdings" pitchFamily="2" charset="2"/>
              <a:buChar char="n"/>
              <a:defRPr sz="2000">
                <a:solidFill>
                  <a:srgbClr val="080808"/>
                </a:solidFill>
                <a:effectLst/>
                <a:latin typeface="+mn-lt"/>
                <a:ea typeface="ＭＳ Ｐゴシック" charset="-128"/>
              </a:defRPr>
            </a:lvl2pPr>
            <a:lvl3pPr marL="862013" indent="-176213" algn="l" rtl="0" eaLnBrk="0" fontAlgn="base" hangingPunct="0">
              <a:spcBef>
                <a:spcPct val="20000"/>
              </a:spcBef>
              <a:spcAft>
                <a:spcPct val="0"/>
              </a:spcAft>
              <a:buClr>
                <a:srgbClr val="006666"/>
              </a:buClr>
              <a:buSzPct val="65000"/>
              <a:buFont typeface="Wingdings" pitchFamily="2" charset="2"/>
              <a:buChar char="n"/>
              <a:defRPr>
                <a:solidFill>
                  <a:srgbClr val="080808"/>
                </a:solidFill>
                <a:effectLst/>
                <a:latin typeface="+mn-lt"/>
                <a:ea typeface="ＭＳ Ｐゴシック" charset="-128"/>
              </a:defRPr>
            </a:lvl3pPr>
            <a:lvl4pPr marL="1204913" indent="-176213"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4pPr>
            <a:lvl5pPr marL="1485900" indent="-166688" algn="l" rtl="0" eaLnBrk="0" fontAlgn="base" hangingPunct="0">
              <a:spcBef>
                <a:spcPct val="20000"/>
              </a:spcBef>
              <a:spcAft>
                <a:spcPct val="0"/>
              </a:spcAft>
              <a:buClr>
                <a:srgbClr val="000000"/>
              </a:buClr>
              <a:buSzPct val="65000"/>
              <a:buFont typeface="Wingdings" pitchFamily="2" charset="2"/>
              <a:buChar char="n"/>
              <a:defRPr>
                <a:solidFill>
                  <a:srgbClr val="080808"/>
                </a:solidFill>
                <a:effectLst/>
                <a:latin typeface="+mn-lt"/>
                <a:ea typeface="ＭＳ Ｐゴシック" charset="-128"/>
              </a:defRPr>
            </a:lvl5pPr>
            <a:lvl6pPr marL="19431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6pPr>
            <a:lvl7pPr marL="24003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7pPr>
            <a:lvl8pPr marL="28575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8pPr>
            <a:lvl9pPr marL="3314700" indent="-166688" algn="l" rtl="0" fontAlgn="base">
              <a:spcBef>
                <a:spcPct val="20000"/>
              </a:spcBef>
              <a:spcAft>
                <a:spcPct val="0"/>
              </a:spcAft>
              <a:buClr>
                <a:srgbClr val="000000"/>
              </a:buClr>
              <a:buSzPct val="65000"/>
              <a:buFont typeface="Wingdings" pitchFamily="2" charset="2"/>
              <a:buChar char="n"/>
              <a:defRPr>
                <a:solidFill>
                  <a:srgbClr val="080808"/>
                </a:solidFill>
                <a:effectLst>
                  <a:outerShdw blurRad="38100" dist="38100" dir="2700000" algn="tl">
                    <a:srgbClr val="C0C0C0"/>
                  </a:outerShdw>
                </a:effectLst>
                <a:latin typeface="+mn-lt"/>
              </a:defRPr>
            </a:lvl9pPr>
          </a:lstStyle>
          <a:p>
            <a:pPr marL="201568" indent="-201568" defTabSz="1007943">
              <a:lnSpc>
                <a:spcPct val="100000"/>
              </a:lnSpc>
              <a:spcBef>
                <a:spcPts val="1102"/>
              </a:spcBef>
            </a:pPr>
            <a:r>
              <a:rPr lang="en-US" sz="2200" b="1" dirty="0">
                <a:solidFill>
                  <a:srgbClr val="161616"/>
                </a:solidFill>
              </a:rPr>
              <a:t> </a:t>
            </a:r>
            <a:r>
              <a:rPr lang="en-US" sz="2200" b="1" dirty="0" err="1">
                <a:solidFill>
                  <a:srgbClr val="161616"/>
                </a:solidFill>
              </a:rPr>
              <a:t>InstQ</a:t>
            </a:r>
            <a:r>
              <a:rPr lang="en-US" sz="2200" dirty="0">
                <a:solidFill>
                  <a:srgbClr val="161616"/>
                </a:solidFill>
              </a:rPr>
              <a:t>: A queue that fetches the instructions from </a:t>
            </a:r>
            <a:r>
              <a:rPr lang="en-US" sz="2200" dirty="0" err="1">
                <a:solidFill>
                  <a:srgbClr val="161616"/>
                </a:solidFill>
              </a:rPr>
              <a:t>Qsim</a:t>
            </a:r>
            <a:r>
              <a:rPr lang="en-US" sz="2200" dirty="0">
                <a:solidFill>
                  <a:srgbClr val="161616"/>
                </a:solidFill>
              </a:rPr>
              <a:t>.</a:t>
            </a:r>
          </a:p>
          <a:p>
            <a:pPr marL="201568" indent="-201568" defTabSz="1007943">
              <a:lnSpc>
                <a:spcPct val="100000"/>
              </a:lnSpc>
              <a:spcBef>
                <a:spcPts val="1102"/>
              </a:spcBef>
            </a:pPr>
            <a:r>
              <a:rPr lang="en-US" sz="2200" b="1" dirty="0">
                <a:solidFill>
                  <a:srgbClr val="161616"/>
                </a:solidFill>
              </a:rPr>
              <a:t> RF</a:t>
            </a:r>
            <a:r>
              <a:rPr lang="en-US" sz="2200" dirty="0">
                <a:solidFill>
                  <a:srgbClr val="161616"/>
                </a:solidFill>
              </a:rPr>
              <a:t>: Register file that tracks only dependency; behaves more like </a:t>
            </a:r>
            <a:r>
              <a:rPr lang="en-US" sz="2200" i="1" dirty="0">
                <a:solidFill>
                  <a:srgbClr val="3366FF"/>
                </a:solidFill>
              </a:rPr>
              <a:t>RAT</a:t>
            </a:r>
            <a:r>
              <a:rPr lang="en-US" sz="2200" dirty="0">
                <a:solidFill>
                  <a:srgbClr val="161616"/>
                </a:solidFill>
              </a:rPr>
              <a:t>.</a:t>
            </a:r>
          </a:p>
          <a:p>
            <a:pPr marL="579507" lvl="1" indent="-201568" defTabSz="1007943">
              <a:lnSpc>
                <a:spcPct val="100000"/>
              </a:lnSpc>
              <a:spcBef>
                <a:spcPts val="1102"/>
              </a:spcBef>
            </a:pPr>
            <a:r>
              <a:rPr lang="en-US" sz="1800" dirty="0">
                <a:solidFill>
                  <a:srgbClr val="161616"/>
                </a:solidFill>
              </a:rPr>
              <a:t>Dependency for </a:t>
            </a:r>
            <a:r>
              <a:rPr lang="en-US" sz="1800" i="1" dirty="0">
                <a:solidFill>
                  <a:srgbClr val="3366FF"/>
                </a:solidFill>
              </a:rPr>
              <a:t>general register files</a:t>
            </a:r>
            <a:r>
              <a:rPr lang="en-US" sz="1800" dirty="0">
                <a:solidFill>
                  <a:srgbClr val="161616"/>
                </a:solidFill>
              </a:rPr>
              <a:t> and </a:t>
            </a:r>
            <a:r>
              <a:rPr lang="en-US" sz="1800" i="1" dirty="0">
                <a:solidFill>
                  <a:srgbClr val="3366FF"/>
                </a:solidFill>
              </a:rPr>
              <a:t>flags</a:t>
            </a:r>
            <a:r>
              <a:rPr lang="en-US" sz="1800" dirty="0">
                <a:solidFill>
                  <a:srgbClr val="3366FF"/>
                </a:solidFill>
              </a:rPr>
              <a:t> </a:t>
            </a:r>
            <a:r>
              <a:rPr lang="en-US" sz="1800" dirty="0">
                <a:solidFill>
                  <a:srgbClr val="161616"/>
                </a:solidFill>
              </a:rPr>
              <a:t>are maintained.</a:t>
            </a:r>
          </a:p>
          <a:p>
            <a:pPr marL="201568" indent="-201568" defTabSz="1007943">
              <a:lnSpc>
                <a:spcPct val="100000"/>
              </a:lnSpc>
              <a:spcBef>
                <a:spcPts val="1102"/>
              </a:spcBef>
            </a:pPr>
            <a:r>
              <a:rPr lang="en-US" sz="2200" dirty="0">
                <a:solidFill>
                  <a:srgbClr val="161616"/>
                </a:solidFill>
              </a:rPr>
              <a:t> </a:t>
            </a:r>
            <a:r>
              <a:rPr lang="en-US" sz="2200" b="1" dirty="0">
                <a:solidFill>
                  <a:srgbClr val="161616"/>
                </a:solidFill>
              </a:rPr>
              <a:t>RS</a:t>
            </a:r>
            <a:r>
              <a:rPr lang="en-US" sz="2200" dirty="0">
                <a:solidFill>
                  <a:srgbClr val="161616"/>
                </a:solidFill>
              </a:rPr>
              <a:t>: Dependency status tracker. </a:t>
            </a:r>
          </a:p>
          <a:p>
            <a:pPr marL="579507" lvl="1" indent="-201568" defTabSz="1007943">
              <a:lnSpc>
                <a:spcPct val="100000"/>
              </a:lnSpc>
              <a:spcBef>
                <a:spcPts val="1102"/>
              </a:spcBef>
            </a:pPr>
            <a:r>
              <a:rPr lang="en-US" sz="1800" dirty="0">
                <a:solidFill>
                  <a:srgbClr val="161616"/>
                </a:solidFill>
              </a:rPr>
              <a:t>It </a:t>
            </a:r>
            <a:r>
              <a:rPr lang="en-US" sz="1800" dirty="0" smtClean="0">
                <a:solidFill>
                  <a:srgbClr val="161616"/>
                </a:solidFill>
              </a:rPr>
              <a:t>does not </a:t>
            </a:r>
            <a:r>
              <a:rPr lang="en-US" sz="1800" dirty="0">
                <a:solidFill>
                  <a:srgbClr val="161616"/>
                </a:solidFill>
              </a:rPr>
              <a:t>have </a:t>
            </a:r>
            <a:r>
              <a:rPr lang="en-US" sz="1800" dirty="0" smtClean="0">
                <a:solidFill>
                  <a:srgbClr val="161616"/>
                </a:solidFill>
              </a:rPr>
              <a:t>an actual </a:t>
            </a:r>
            <a:r>
              <a:rPr lang="en-US" sz="1800" dirty="0">
                <a:solidFill>
                  <a:srgbClr val="161616"/>
                </a:solidFill>
              </a:rPr>
              <a:t>table like scoreboard.</a:t>
            </a:r>
          </a:p>
          <a:p>
            <a:pPr marL="579507" lvl="1" indent="-201568" defTabSz="1007943">
              <a:lnSpc>
                <a:spcPct val="100000"/>
              </a:lnSpc>
              <a:spcBef>
                <a:spcPts val="1102"/>
              </a:spcBef>
            </a:pPr>
            <a:r>
              <a:rPr lang="en-US" sz="1800" dirty="0">
                <a:solidFill>
                  <a:srgbClr val="161616"/>
                </a:solidFill>
              </a:rPr>
              <a:t>When an instruction is ready (cleared from dependency), it is put in the </a:t>
            </a:r>
            <a:r>
              <a:rPr lang="en-US" sz="1800" i="1" dirty="0" err="1">
                <a:solidFill>
                  <a:srgbClr val="3366FF"/>
                </a:solidFill>
              </a:rPr>
              <a:t>ReadyQ</a:t>
            </a:r>
            <a:r>
              <a:rPr lang="en-US" sz="1800" dirty="0">
                <a:solidFill>
                  <a:srgbClr val="161616"/>
                </a:solidFill>
              </a:rPr>
              <a:t>.</a:t>
            </a:r>
          </a:p>
          <a:p>
            <a:pPr marL="579507" lvl="1" indent="-201568" defTabSz="1007943">
              <a:lnSpc>
                <a:spcPct val="100000"/>
              </a:lnSpc>
              <a:spcBef>
                <a:spcPts val="1102"/>
              </a:spcBef>
            </a:pPr>
            <a:r>
              <a:rPr lang="en-US" sz="1800" dirty="0">
                <a:solidFill>
                  <a:srgbClr val="161616"/>
                </a:solidFill>
              </a:rPr>
              <a:t>In-order execution is modeled with 1-entry RS.</a:t>
            </a:r>
          </a:p>
          <a:p>
            <a:pPr marL="201568" indent="-201568" defTabSz="1007943">
              <a:lnSpc>
                <a:spcPct val="100000"/>
              </a:lnSpc>
              <a:spcBef>
                <a:spcPts val="1102"/>
              </a:spcBef>
            </a:pPr>
            <a:r>
              <a:rPr lang="en-US" dirty="0">
                <a:solidFill>
                  <a:srgbClr val="161616"/>
                </a:solidFill>
              </a:rPr>
              <a:t> </a:t>
            </a:r>
            <a:r>
              <a:rPr lang="en-US" b="1" dirty="0">
                <a:solidFill>
                  <a:srgbClr val="161616"/>
                </a:solidFill>
              </a:rPr>
              <a:t>EX (FU)</a:t>
            </a:r>
            <a:r>
              <a:rPr lang="en-US" dirty="0">
                <a:solidFill>
                  <a:srgbClr val="161616"/>
                </a:solidFill>
              </a:rPr>
              <a:t>: Multi-ported execution units.</a:t>
            </a:r>
          </a:p>
          <a:p>
            <a:pPr marL="579507" lvl="1" indent="-201568" defTabSz="1007943">
              <a:lnSpc>
                <a:spcPct val="100000"/>
              </a:lnSpc>
              <a:spcBef>
                <a:spcPts val="1102"/>
              </a:spcBef>
            </a:pPr>
            <a:r>
              <a:rPr lang="en-US" dirty="0">
                <a:solidFill>
                  <a:srgbClr val="161616"/>
                </a:solidFill>
              </a:rPr>
              <a:t>Each FU is defined with </a:t>
            </a:r>
            <a:r>
              <a:rPr lang="en-US" i="1" dirty="0">
                <a:solidFill>
                  <a:srgbClr val="3366FF"/>
                </a:solidFill>
              </a:rPr>
              <a:t>latency</a:t>
            </a:r>
            <a:r>
              <a:rPr lang="en-US" dirty="0">
                <a:solidFill>
                  <a:srgbClr val="161616"/>
                </a:solidFill>
              </a:rPr>
              <a:t> and </a:t>
            </a:r>
            <a:r>
              <a:rPr lang="en-US" i="1" dirty="0">
                <a:solidFill>
                  <a:srgbClr val="3366FF"/>
                </a:solidFill>
              </a:rPr>
              <a:t>issue rate</a:t>
            </a:r>
            <a:r>
              <a:rPr lang="en-US" dirty="0">
                <a:solidFill>
                  <a:srgbClr val="161616"/>
                </a:solidFill>
              </a:rPr>
              <a:t>.</a:t>
            </a:r>
          </a:p>
          <a:p>
            <a:pPr marL="201568" indent="-201568" defTabSz="1007943">
              <a:lnSpc>
                <a:spcPct val="100000"/>
              </a:lnSpc>
              <a:spcBef>
                <a:spcPts val="1102"/>
              </a:spcBef>
            </a:pPr>
            <a:r>
              <a:rPr lang="en-US" b="1" dirty="0">
                <a:solidFill>
                  <a:srgbClr val="161616"/>
                </a:solidFill>
              </a:rPr>
              <a:t> ROB</a:t>
            </a:r>
            <a:r>
              <a:rPr lang="en-US" dirty="0">
                <a:solidFill>
                  <a:srgbClr val="161616"/>
                </a:solidFill>
              </a:rPr>
              <a:t>: Re-order buffer for out-of-order execution</a:t>
            </a:r>
          </a:p>
          <a:p>
            <a:pPr marL="579507" lvl="1" indent="-201568" defTabSz="1007943">
              <a:lnSpc>
                <a:spcPct val="100000"/>
              </a:lnSpc>
              <a:spcBef>
                <a:spcPts val="1102"/>
              </a:spcBef>
            </a:pPr>
            <a:r>
              <a:rPr lang="en-US" dirty="0">
                <a:solidFill>
                  <a:srgbClr val="161616"/>
                </a:solidFill>
              </a:rPr>
              <a:t>An instruction can be broken into </a:t>
            </a:r>
            <a:r>
              <a:rPr lang="en-US" i="1" dirty="0">
                <a:solidFill>
                  <a:srgbClr val="3366FF"/>
                </a:solidFill>
              </a:rPr>
              <a:t>multiple sub-instructions</a:t>
            </a:r>
            <a:r>
              <a:rPr lang="en-US" dirty="0">
                <a:solidFill>
                  <a:srgbClr val="161616"/>
                </a:solidFill>
              </a:rPr>
              <a:t> (e.g., u-ops), and ROB commits the instruction when all sub-instructions are completed.</a:t>
            </a:r>
          </a:p>
          <a:p>
            <a:pPr marL="201568" indent="-201568" defTabSz="1007943">
              <a:lnSpc>
                <a:spcPct val="100000"/>
              </a:lnSpc>
              <a:spcBef>
                <a:spcPts val="1102"/>
              </a:spcBef>
            </a:pPr>
            <a:r>
              <a:rPr lang="en-US" dirty="0">
                <a:solidFill>
                  <a:srgbClr val="161616"/>
                </a:solidFill>
              </a:rPr>
              <a:t> </a:t>
            </a:r>
            <a:r>
              <a:rPr lang="en-US" b="1" dirty="0">
                <a:solidFill>
                  <a:srgbClr val="161616"/>
                </a:solidFill>
              </a:rPr>
              <a:t>LDQ</a:t>
            </a:r>
            <a:r>
              <a:rPr lang="en-US" dirty="0">
                <a:solidFill>
                  <a:srgbClr val="161616"/>
                </a:solidFill>
              </a:rPr>
              <a:t>/</a:t>
            </a:r>
            <a:r>
              <a:rPr lang="en-US" b="1" dirty="0">
                <a:solidFill>
                  <a:srgbClr val="161616"/>
                </a:solidFill>
              </a:rPr>
              <a:t>STQ</a:t>
            </a:r>
            <a:r>
              <a:rPr lang="en-US" dirty="0">
                <a:solidFill>
                  <a:srgbClr val="161616"/>
                </a:solidFill>
              </a:rPr>
              <a:t>: Load and store queues</a:t>
            </a:r>
          </a:p>
          <a:p>
            <a:pPr marL="579507" lvl="1" indent="-201568" defTabSz="1007943">
              <a:lnSpc>
                <a:spcPct val="100000"/>
              </a:lnSpc>
              <a:spcBef>
                <a:spcPts val="1102"/>
              </a:spcBef>
            </a:pPr>
            <a:r>
              <a:rPr lang="en-US" dirty="0">
                <a:solidFill>
                  <a:srgbClr val="161616"/>
                </a:solidFill>
              </a:rPr>
              <a:t>These queues check </a:t>
            </a:r>
            <a:r>
              <a:rPr lang="en-US" i="1" dirty="0">
                <a:solidFill>
                  <a:srgbClr val="3366FF"/>
                </a:solidFill>
              </a:rPr>
              <a:t>memory dependency</a:t>
            </a:r>
            <a:r>
              <a:rPr lang="en-US" dirty="0">
                <a:solidFill>
                  <a:srgbClr val="161616"/>
                </a:solidFill>
              </a:rPr>
              <a:t> between ST/LD instructions.</a:t>
            </a:r>
          </a:p>
        </p:txBody>
      </p:sp>
    </p:spTree>
    <p:extLst>
      <p:ext uri="{BB962C8B-B14F-4D97-AF65-F5344CB8AC3E}">
        <p14:creationId xmlns:p14="http://schemas.microsoft.com/office/powerpoint/2010/main" val="3929609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Out-of-order Pipeline</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65</a:t>
            </a:fld>
            <a:endParaRPr lang="en-US">
              <a:solidFill>
                <a:srgbClr val="E5FFFF"/>
              </a:solidFill>
            </a:endParaRPr>
          </a:p>
        </p:txBody>
      </p:sp>
      <p:sp>
        <p:nvSpPr>
          <p:cNvPr id="4" name="Rectangle 3"/>
          <p:cNvSpPr/>
          <p:nvPr/>
        </p:nvSpPr>
        <p:spPr>
          <a:xfrm>
            <a:off x="3006686" y="1511935"/>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err="1">
                <a:solidFill>
                  <a:srgbClr val="080808"/>
                </a:solidFill>
                <a:latin typeface="Tahoma" pitchFamily="34" charset="0"/>
                <a:ea typeface="ＭＳ Ｐゴシック" charset="-128"/>
              </a:rPr>
              <a:t>InstQ</a:t>
            </a:r>
            <a:endParaRPr lang="en-US" sz="1700" dirty="0">
              <a:solidFill>
                <a:srgbClr val="080808"/>
              </a:solidFill>
              <a:latin typeface="Tahoma" pitchFamily="34" charset="0"/>
              <a:ea typeface="ＭＳ Ｐゴシック" charset="-128"/>
            </a:endParaRPr>
          </a:p>
        </p:txBody>
      </p:sp>
      <p:sp>
        <p:nvSpPr>
          <p:cNvPr id="6" name="Rectangle 5"/>
          <p:cNvSpPr/>
          <p:nvPr/>
        </p:nvSpPr>
        <p:spPr>
          <a:xfrm>
            <a:off x="66504" y="1427938"/>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700" dirty="0" err="1">
                <a:solidFill>
                  <a:srgbClr val="080808"/>
                </a:solidFill>
                <a:latin typeface="Tahoma" pitchFamily="34" charset="0"/>
                <a:ea typeface="ＭＳ Ｐゴシック" charset="-128"/>
              </a:rPr>
              <a:t>Qsim</a:t>
            </a:r>
            <a:r>
              <a:rPr lang="en-US" sz="1700" dirty="0">
                <a:solidFill>
                  <a:srgbClr val="080808"/>
                </a:solidFill>
                <a:latin typeface="Tahoma" pitchFamily="34" charset="0"/>
                <a:ea typeface="ＭＳ Ｐゴシック" charset="-128"/>
              </a:rPr>
              <a:t> Lib</a:t>
            </a:r>
          </a:p>
          <a:p>
            <a:pPr algn="r" defTabSz="1007943" eaLnBrk="0">
              <a:lnSpc>
                <a:spcPct val="100000"/>
              </a:lnSpc>
              <a:buClrTx/>
              <a:buSzTx/>
            </a:pPr>
            <a:r>
              <a:rPr lang="en-US" sz="1700" dirty="0">
                <a:solidFill>
                  <a:srgbClr val="080808"/>
                </a:solidFill>
                <a:latin typeface="Tahoma" pitchFamily="34" charset="0"/>
                <a:ea typeface="ＭＳ Ｐゴシック" charset="-128"/>
              </a:rPr>
              <a:t>Callbacks</a:t>
            </a:r>
          </a:p>
        </p:txBody>
      </p:sp>
      <p:cxnSp>
        <p:nvCxnSpPr>
          <p:cNvPr id="7" name="Straight Arrow Connector 6"/>
          <p:cNvCxnSpPr>
            <a:stCxn id="6" idx="3"/>
            <a:endCxn id="4" idx="1"/>
          </p:cNvCxnSpPr>
          <p:nvPr/>
        </p:nvCxnSpPr>
        <p:spPr bwMode="auto">
          <a:xfrm>
            <a:off x="1578599" y="1721926"/>
            <a:ext cx="1428089" cy="0"/>
          </a:xfrm>
          <a:prstGeom prst="straightConnector1">
            <a:avLst/>
          </a:prstGeom>
          <a:noFill/>
          <a:ln w="19050" cap="flat" cmpd="sng" algn="ctr">
            <a:solidFill>
              <a:srgbClr val="080808"/>
            </a:solidFill>
            <a:prstDash val="solid"/>
            <a:round/>
            <a:headEnd type="none" w="med" len="med"/>
            <a:tailEnd type="arrow"/>
          </a:ln>
          <a:effectLst/>
        </p:spPr>
      </p:cxnSp>
      <p:sp>
        <p:nvSpPr>
          <p:cNvPr id="9" name="Rectangle 8"/>
          <p:cNvSpPr/>
          <p:nvPr/>
        </p:nvSpPr>
        <p:spPr>
          <a:xfrm>
            <a:off x="1410587" y="1091954"/>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Translation to SPX instruction</a:t>
            </a:r>
          </a:p>
        </p:txBody>
      </p:sp>
      <p:sp>
        <p:nvSpPr>
          <p:cNvPr id="10" name="Rectangle 9"/>
          <p:cNvSpPr/>
          <p:nvPr/>
        </p:nvSpPr>
        <p:spPr>
          <a:xfrm>
            <a:off x="3006686" y="260388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ROB</a:t>
            </a:r>
          </a:p>
        </p:txBody>
      </p:sp>
      <p:sp>
        <p:nvSpPr>
          <p:cNvPr id="11" name="Rectangle 10"/>
          <p:cNvSpPr/>
          <p:nvPr/>
        </p:nvSpPr>
        <p:spPr>
          <a:xfrm>
            <a:off x="3678728"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RS</a:t>
            </a:r>
          </a:p>
        </p:txBody>
      </p:sp>
      <p:sp>
        <p:nvSpPr>
          <p:cNvPr id="12" name="Rectangle 11"/>
          <p:cNvSpPr/>
          <p:nvPr/>
        </p:nvSpPr>
        <p:spPr>
          <a:xfrm>
            <a:off x="5862863"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LDQ</a:t>
            </a:r>
          </a:p>
        </p:txBody>
      </p:sp>
      <p:sp>
        <p:nvSpPr>
          <p:cNvPr id="13" name="Rectangle 12"/>
          <p:cNvSpPr/>
          <p:nvPr/>
        </p:nvSpPr>
        <p:spPr>
          <a:xfrm>
            <a:off x="8467025"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STQ</a:t>
            </a:r>
          </a:p>
        </p:txBody>
      </p:sp>
      <p:cxnSp>
        <p:nvCxnSpPr>
          <p:cNvPr id="14" name="Straight Arrow Connector 13"/>
          <p:cNvCxnSpPr/>
          <p:nvPr/>
        </p:nvCxnSpPr>
        <p:spPr bwMode="auto">
          <a:xfrm flipH="1">
            <a:off x="3559721" y="1931917"/>
            <a:ext cx="0" cy="671971"/>
          </a:xfrm>
          <a:prstGeom prst="straightConnector1">
            <a:avLst/>
          </a:prstGeom>
          <a:noFill/>
          <a:ln w="19050" cap="flat" cmpd="sng" algn="ctr">
            <a:solidFill>
              <a:srgbClr val="080808"/>
            </a:solidFill>
            <a:prstDash val="solid"/>
            <a:round/>
            <a:headEnd type="none" w="med" len="med"/>
            <a:tailEnd type="arrow"/>
          </a:ln>
          <a:effectLst/>
        </p:spPr>
      </p:cxnSp>
      <p:sp>
        <p:nvSpPr>
          <p:cNvPr id="18" name="Rectangle 17"/>
          <p:cNvSpPr/>
          <p:nvPr/>
        </p:nvSpPr>
        <p:spPr>
          <a:xfrm>
            <a:off x="2016125" y="2096411"/>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Available</a:t>
            </a:r>
          </a:p>
        </p:txBody>
      </p:sp>
      <p:cxnSp>
        <p:nvCxnSpPr>
          <p:cNvPr id="20" name="Elbow Connector 19"/>
          <p:cNvCxnSpPr>
            <a:stCxn id="4" idx="2"/>
          </p:cNvCxnSpPr>
          <p:nvPr/>
        </p:nvCxnSpPr>
        <p:spPr bwMode="auto">
          <a:xfrm rot="16200000" flipH="1">
            <a:off x="3510803" y="2183849"/>
            <a:ext cx="1595931" cy="1092068"/>
          </a:xfrm>
          <a:prstGeom prst="bentConnector3">
            <a:avLst>
              <a:gd name="adj1" fmla="val 32456"/>
            </a:avLst>
          </a:prstGeom>
          <a:noFill/>
          <a:ln w="19050" cap="flat" cmpd="sng" algn="ctr">
            <a:solidFill>
              <a:srgbClr val="080808"/>
            </a:solidFill>
            <a:prstDash val="solid"/>
            <a:round/>
            <a:headEnd type="none" w="med" len="med"/>
            <a:tailEnd type="arrow"/>
          </a:ln>
          <a:effectLst/>
        </p:spPr>
      </p:cxnSp>
      <p:cxnSp>
        <p:nvCxnSpPr>
          <p:cNvPr id="23" name="Elbow Connector 22"/>
          <p:cNvCxnSpPr>
            <a:stCxn id="4" idx="2"/>
            <a:endCxn id="12" idx="0"/>
          </p:cNvCxnSpPr>
          <p:nvPr/>
        </p:nvCxnSpPr>
        <p:spPr bwMode="auto">
          <a:xfrm rot="16200000" flipH="1">
            <a:off x="4392856" y="1301794"/>
            <a:ext cx="1595931" cy="2856177"/>
          </a:xfrm>
          <a:prstGeom prst="bentConnector3">
            <a:avLst>
              <a:gd name="adj1" fmla="val 22588"/>
            </a:avLst>
          </a:prstGeom>
          <a:noFill/>
          <a:ln w="19050" cap="flat" cmpd="sng" algn="ctr">
            <a:solidFill>
              <a:srgbClr val="080808"/>
            </a:solidFill>
            <a:prstDash val="solid"/>
            <a:round/>
            <a:headEnd type="none" w="med" len="med"/>
            <a:tailEnd type="arrow"/>
          </a:ln>
          <a:effectLst/>
        </p:spPr>
      </p:cxnSp>
      <p:cxnSp>
        <p:nvCxnSpPr>
          <p:cNvPr id="27" name="Elbow Connector 26"/>
          <p:cNvCxnSpPr>
            <a:stCxn id="4" idx="2"/>
            <a:endCxn id="13" idx="0"/>
          </p:cNvCxnSpPr>
          <p:nvPr/>
        </p:nvCxnSpPr>
        <p:spPr bwMode="auto">
          <a:xfrm rot="16200000" flipH="1">
            <a:off x="5694937" y="-287"/>
            <a:ext cx="1595931" cy="5460339"/>
          </a:xfrm>
          <a:prstGeom prst="bentConnector3">
            <a:avLst>
              <a:gd name="adj1" fmla="val 10526"/>
            </a:avLst>
          </a:prstGeom>
          <a:noFill/>
          <a:ln w="19050" cap="flat" cmpd="sng" algn="ctr">
            <a:solidFill>
              <a:srgbClr val="080808"/>
            </a:solidFill>
            <a:prstDash val="solid"/>
            <a:round/>
            <a:headEnd type="none" w="med" len="med"/>
            <a:tailEnd type="arrow"/>
          </a:ln>
          <a:effectLst/>
        </p:spPr>
      </p:cxnSp>
      <p:sp>
        <p:nvSpPr>
          <p:cNvPr id="32" name="Rectangle 31"/>
          <p:cNvSpPr/>
          <p:nvPr/>
        </p:nvSpPr>
        <p:spPr>
          <a:xfrm>
            <a:off x="234514"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RF</a:t>
            </a:r>
          </a:p>
        </p:txBody>
      </p:sp>
      <p:cxnSp>
        <p:nvCxnSpPr>
          <p:cNvPr id="33" name="Elbow Connector 32"/>
          <p:cNvCxnSpPr/>
          <p:nvPr/>
        </p:nvCxnSpPr>
        <p:spPr bwMode="auto">
          <a:xfrm rot="5400000">
            <a:off x="1284659" y="1301800"/>
            <a:ext cx="1511935" cy="2772172"/>
          </a:xfrm>
          <a:prstGeom prst="bentConnector3">
            <a:avLst>
              <a:gd name="adj1" fmla="val 15278"/>
            </a:avLst>
          </a:prstGeom>
          <a:noFill/>
          <a:ln w="19050" cap="flat" cmpd="sng" algn="ctr">
            <a:solidFill>
              <a:srgbClr val="080808"/>
            </a:solidFill>
            <a:prstDash val="solid"/>
            <a:round/>
            <a:headEnd type="none" w="med" len="med"/>
            <a:tailEnd type="arrow"/>
          </a:ln>
          <a:effectLst/>
        </p:spPr>
      </p:cxnSp>
      <p:sp>
        <p:nvSpPr>
          <p:cNvPr id="37" name="Rectangle 36"/>
          <p:cNvSpPr/>
          <p:nvPr/>
        </p:nvSpPr>
        <p:spPr>
          <a:xfrm>
            <a:off x="3307705" y="3006372"/>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Available</a:t>
            </a:r>
          </a:p>
        </p:txBody>
      </p:sp>
      <p:sp>
        <p:nvSpPr>
          <p:cNvPr id="38" name="Rectangle 37"/>
          <p:cNvSpPr/>
          <p:nvPr/>
        </p:nvSpPr>
        <p:spPr>
          <a:xfrm>
            <a:off x="6419398" y="2904875"/>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LD</a:t>
            </a:r>
          </a:p>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And Available</a:t>
            </a:r>
          </a:p>
        </p:txBody>
      </p:sp>
      <p:sp>
        <p:nvSpPr>
          <p:cNvPr id="39" name="Rectangle 38"/>
          <p:cNvSpPr/>
          <p:nvPr/>
        </p:nvSpPr>
        <p:spPr>
          <a:xfrm>
            <a:off x="7710978" y="2015913"/>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ST </a:t>
            </a:r>
          </a:p>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And Available</a:t>
            </a:r>
          </a:p>
        </p:txBody>
      </p:sp>
      <p:sp>
        <p:nvSpPr>
          <p:cNvPr id="40" name="Rectangle 39"/>
          <p:cNvSpPr/>
          <p:nvPr/>
        </p:nvSpPr>
        <p:spPr>
          <a:xfrm>
            <a:off x="605537" y="2939873"/>
            <a:ext cx="1512094" cy="587975"/>
          </a:xfrm>
          <a:prstGeom prst="rect">
            <a:avLst/>
          </a:prstGeom>
          <a:noFill/>
          <a:ln>
            <a:noFill/>
          </a:ln>
        </p:spPr>
        <p:txBody>
          <a:bodyPr lIns="100783" tIns="50392" rIns="100783" bIns="50392" rtlCol="0" anchor="ctr"/>
          <a:lstStyle/>
          <a:p>
            <a:pP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Resolve Dependency</a:t>
            </a:r>
          </a:p>
        </p:txBody>
      </p:sp>
      <p:cxnSp>
        <p:nvCxnSpPr>
          <p:cNvPr id="41" name="Straight Arrow Connector 40"/>
          <p:cNvCxnSpPr>
            <a:stCxn id="32" idx="3"/>
            <a:endCxn id="11" idx="1"/>
          </p:cNvCxnSpPr>
          <p:nvPr/>
        </p:nvCxnSpPr>
        <p:spPr bwMode="auto">
          <a:xfrm>
            <a:off x="1746608" y="3737839"/>
            <a:ext cx="1932120" cy="0"/>
          </a:xfrm>
          <a:prstGeom prst="straightConnector1">
            <a:avLst/>
          </a:prstGeom>
          <a:noFill/>
          <a:ln w="19050" cap="flat" cmpd="sng" algn="ctr">
            <a:solidFill>
              <a:srgbClr val="080808"/>
            </a:solidFill>
            <a:prstDash val="solid"/>
            <a:round/>
            <a:headEnd type="none" w="med" len="med"/>
            <a:tailEnd type="arrow"/>
          </a:ln>
          <a:effectLst/>
        </p:spPr>
      </p:cxnSp>
      <p:sp>
        <p:nvSpPr>
          <p:cNvPr id="44" name="Rectangle 43"/>
          <p:cNvSpPr/>
          <p:nvPr/>
        </p:nvSpPr>
        <p:spPr>
          <a:xfrm>
            <a:off x="1578598" y="3695841"/>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Reg. Dep.</a:t>
            </a:r>
          </a:p>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Status</a:t>
            </a:r>
          </a:p>
        </p:txBody>
      </p:sp>
      <p:sp>
        <p:nvSpPr>
          <p:cNvPr id="45" name="Rectangle 44"/>
          <p:cNvSpPr/>
          <p:nvPr/>
        </p:nvSpPr>
        <p:spPr>
          <a:xfrm>
            <a:off x="3594723" y="4588304"/>
            <a:ext cx="1764109" cy="1595931"/>
          </a:xfrm>
          <a:prstGeom prst="rect">
            <a:avLst/>
          </a:prstGeom>
          <a:ln>
            <a:solidFill>
              <a:srgbClr val="000000"/>
            </a:solidFill>
          </a:ln>
        </p:spPr>
        <p:txBody>
          <a:bodyPr lIns="100783" tIns="50392" rIns="100783" bIns="50392" rtlCol="0" anchor="ctr"/>
          <a:lstStyle/>
          <a:p>
            <a:pPr defTabSz="1007943" eaLnBrk="0">
              <a:lnSpc>
                <a:spcPct val="100000"/>
              </a:lnSpc>
              <a:buClrTx/>
              <a:buSzTx/>
            </a:pPr>
            <a:r>
              <a:rPr lang="en-US" sz="1700" dirty="0">
                <a:solidFill>
                  <a:srgbClr val="080808"/>
                </a:solidFill>
                <a:latin typeface="Tahoma" pitchFamily="34" charset="0"/>
                <a:ea typeface="ＭＳ Ｐゴシック" charset="-128"/>
              </a:rPr>
              <a:t>EX</a:t>
            </a:r>
          </a:p>
        </p:txBody>
      </p:sp>
      <p:sp>
        <p:nvSpPr>
          <p:cNvPr id="46" name="Rectangle 45"/>
          <p:cNvSpPr/>
          <p:nvPr/>
        </p:nvSpPr>
        <p:spPr>
          <a:xfrm>
            <a:off x="4266766" y="4672299"/>
            <a:ext cx="924057"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FU</a:t>
            </a:r>
          </a:p>
        </p:txBody>
      </p:sp>
      <p:sp>
        <p:nvSpPr>
          <p:cNvPr id="47" name="Rectangle 46"/>
          <p:cNvSpPr/>
          <p:nvPr/>
        </p:nvSpPr>
        <p:spPr>
          <a:xfrm>
            <a:off x="4266766" y="5176277"/>
            <a:ext cx="924057"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FU</a:t>
            </a:r>
          </a:p>
        </p:txBody>
      </p:sp>
      <p:sp>
        <p:nvSpPr>
          <p:cNvPr id="48" name="Rectangle 47"/>
          <p:cNvSpPr/>
          <p:nvPr/>
        </p:nvSpPr>
        <p:spPr>
          <a:xfrm>
            <a:off x="4266766" y="5680256"/>
            <a:ext cx="924057"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FU</a:t>
            </a:r>
          </a:p>
        </p:txBody>
      </p:sp>
      <p:cxnSp>
        <p:nvCxnSpPr>
          <p:cNvPr id="49" name="Straight Arrow Connector 48"/>
          <p:cNvCxnSpPr/>
          <p:nvPr/>
        </p:nvCxnSpPr>
        <p:spPr bwMode="auto">
          <a:xfrm>
            <a:off x="4434775" y="3947830"/>
            <a:ext cx="0" cy="587975"/>
          </a:xfrm>
          <a:prstGeom prst="straightConnector1">
            <a:avLst/>
          </a:prstGeom>
          <a:noFill/>
          <a:ln w="19050" cap="flat" cmpd="sng" algn="ctr">
            <a:solidFill>
              <a:srgbClr val="080808"/>
            </a:solidFill>
            <a:prstDash val="solid"/>
            <a:round/>
            <a:headEnd type="none" w="med" len="med"/>
            <a:tailEnd type="arrow"/>
          </a:ln>
          <a:effectLst/>
        </p:spPr>
      </p:cxnSp>
      <p:sp>
        <p:nvSpPr>
          <p:cNvPr id="50" name="Rectangle 49"/>
          <p:cNvSpPr/>
          <p:nvPr/>
        </p:nvSpPr>
        <p:spPr>
          <a:xfrm>
            <a:off x="4434775" y="3965329"/>
            <a:ext cx="1512094" cy="587975"/>
          </a:xfrm>
          <a:prstGeom prst="rect">
            <a:avLst/>
          </a:prstGeom>
          <a:noFill/>
          <a:ln>
            <a:noFill/>
          </a:ln>
        </p:spPr>
        <p:txBody>
          <a:bodyPr lIns="100783" tIns="50392" rIns="100783" bIns="50392" rtlCol="0" anchor="ctr"/>
          <a:lstStyle/>
          <a:p>
            <a:pP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FU Port Binding</a:t>
            </a:r>
          </a:p>
        </p:txBody>
      </p:sp>
      <p:cxnSp>
        <p:nvCxnSpPr>
          <p:cNvPr id="52" name="Straight Arrow Connector 51"/>
          <p:cNvCxnSpPr>
            <a:stCxn id="12" idx="3"/>
            <a:endCxn id="13" idx="1"/>
          </p:cNvCxnSpPr>
          <p:nvPr/>
        </p:nvCxnSpPr>
        <p:spPr bwMode="auto">
          <a:xfrm>
            <a:off x="7374957" y="3737839"/>
            <a:ext cx="1092068" cy="0"/>
          </a:xfrm>
          <a:prstGeom prst="straightConnector1">
            <a:avLst/>
          </a:prstGeom>
          <a:noFill/>
          <a:ln w="19050" cap="flat" cmpd="sng" algn="ctr">
            <a:solidFill>
              <a:srgbClr val="080808"/>
            </a:solidFill>
            <a:prstDash val="solid"/>
            <a:round/>
            <a:headEnd type="none" w="med" len="med"/>
            <a:tailEnd type="arrow"/>
          </a:ln>
          <a:effectLst/>
        </p:spPr>
      </p:cxnSp>
      <p:sp>
        <p:nvSpPr>
          <p:cNvPr id="55" name="Rectangle 54"/>
          <p:cNvSpPr/>
          <p:nvPr/>
        </p:nvSpPr>
        <p:spPr>
          <a:xfrm>
            <a:off x="7157944" y="376583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err="1">
                <a:solidFill>
                  <a:srgbClr val="DADADA">
                    <a:lumMod val="75000"/>
                  </a:srgbClr>
                </a:solidFill>
                <a:latin typeface="Tahoma" pitchFamily="34" charset="0"/>
                <a:ea typeface="ＭＳ Ｐゴシック" charset="-128"/>
              </a:rPr>
              <a:t>Mem</a:t>
            </a:r>
            <a:r>
              <a:rPr lang="en-US" sz="1300" b="1" i="1" dirty="0">
                <a:solidFill>
                  <a:srgbClr val="DADADA">
                    <a:lumMod val="75000"/>
                  </a:srgbClr>
                </a:solidFill>
                <a:latin typeface="Tahoma" pitchFamily="34" charset="0"/>
                <a:ea typeface="ＭＳ Ｐゴシック" charset="-128"/>
              </a:rPr>
              <a:t>. Dep.</a:t>
            </a:r>
          </a:p>
          <a:p>
            <a:pPr algn="ctr" defTabSz="1007943" eaLnBrk="0">
              <a:lnSpc>
                <a:spcPct val="100000"/>
              </a:lnSpc>
              <a:buClrTx/>
              <a:buSzTx/>
            </a:pPr>
            <a:r>
              <a:rPr lang="en-US" sz="1300" b="1" i="1" dirty="0" err="1">
                <a:solidFill>
                  <a:srgbClr val="DADADA">
                    <a:lumMod val="75000"/>
                  </a:srgbClr>
                </a:solidFill>
                <a:latin typeface="Tahoma" pitchFamily="34" charset="0"/>
                <a:ea typeface="ＭＳ Ｐゴシック" charset="-128"/>
              </a:rPr>
              <a:t>CheckWhen</a:t>
            </a:r>
            <a:r>
              <a:rPr lang="en-US" sz="1300" b="1" i="1" dirty="0">
                <a:solidFill>
                  <a:srgbClr val="DADADA">
                    <a:lumMod val="75000"/>
                  </a:srgbClr>
                </a:solidFill>
                <a:latin typeface="Tahoma" pitchFamily="34" charset="0"/>
                <a:ea typeface="ＭＳ Ｐゴシック" charset="-128"/>
              </a:rPr>
              <a:t> Allocate</a:t>
            </a:r>
          </a:p>
        </p:txBody>
      </p:sp>
      <p:cxnSp>
        <p:nvCxnSpPr>
          <p:cNvPr id="58" name="Elbow Connector 57"/>
          <p:cNvCxnSpPr>
            <a:endCxn id="12" idx="2"/>
          </p:cNvCxnSpPr>
          <p:nvPr/>
        </p:nvCxnSpPr>
        <p:spPr bwMode="auto">
          <a:xfrm flipV="1">
            <a:off x="5358832" y="3947832"/>
            <a:ext cx="1260078" cy="1175949"/>
          </a:xfrm>
          <a:prstGeom prst="bentConnector2">
            <a:avLst/>
          </a:prstGeom>
          <a:noFill/>
          <a:ln w="19050" cap="flat" cmpd="sng" algn="ctr">
            <a:solidFill>
              <a:srgbClr val="080808"/>
            </a:solidFill>
            <a:prstDash val="solid"/>
            <a:round/>
            <a:headEnd type="none" w="med" len="med"/>
            <a:tailEnd type="arrow"/>
          </a:ln>
          <a:effectLst/>
        </p:spPr>
      </p:cxnSp>
      <p:sp>
        <p:nvSpPr>
          <p:cNvPr id="64" name="Rectangle 63"/>
          <p:cNvSpPr/>
          <p:nvPr/>
        </p:nvSpPr>
        <p:spPr>
          <a:xfrm>
            <a:off x="5008810" y="4668799"/>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Schedule</a:t>
            </a:r>
          </a:p>
        </p:txBody>
      </p:sp>
      <p:sp>
        <p:nvSpPr>
          <p:cNvPr id="65" name="Rectangle 64"/>
          <p:cNvSpPr/>
          <p:nvPr/>
        </p:nvSpPr>
        <p:spPr>
          <a:xfrm>
            <a:off x="6552408" y="2369398"/>
            <a:ext cx="2670666"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Schedule When Commit</a:t>
            </a:r>
          </a:p>
        </p:txBody>
      </p:sp>
      <p:cxnSp>
        <p:nvCxnSpPr>
          <p:cNvPr id="66" name="Straight Arrow Connector 65"/>
          <p:cNvCxnSpPr/>
          <p:nvPr/>
        </p:nvCxnSpPr>
        <p:spPr bwMode="auto">
          <a:xfrm>
            <a:off x="6954931" y="3947830"/>
            <a:ext cx="0" cy="2435895"/>
          </a:xfrm>
          <a:prstGeom prst="straightConnector1">
            <a:avLst/>
          </a:prstGeom>
          <a:noFill/>
          <a:ln w="19050" cap="flat" cmpd="sng" algn="ctr">
            <a:solidFill>
              <a:srgbClr val="080808"/>
            </a:solidFill>
            <a:prstDash val="solid"/>
            <a:round/>
            <a:headEnd type="none" w="med" len="med"/>
            <a:tailEnd type="arrow"/>
          </a:ln>
          <a:effectLst/>
        </p:spPr>
      </p:cxnSp>
      <p:cxnSp>
        <p:nvCxnSpPr>
          <p:cNvPr id="68" name="Straight Arrow Connector 67"/>
          <p:cNvCxnSpPr/>
          <p:nvPr/>
        </p:nvCxnSpPr>
        <p:spPr bwMode="auto">
          <a:xfrm>
            <a:off x="9223072" y="3947830"/>
            <a:ext cx="0" cy="2435895"/>
          </a:xfrm>
          <a:prstGeom prst="straightConnector1">
            <a:avLst/>
          </a:prstGeom>
          <a:noFill/>
          <a:ln w="19050" cap="flat" cmpd="sng" algn="ctr">
            <a:solidFill>
              <a:srgbClr val="080808"/>
            </a:solidFill>
            <a:prstDash val="solid"/>
            <a:round/>
            <a:headEnd type="none" w="med" len="med"/>
            <a:tailEnd type="arrow"/>
          </a:ln>
          <a:effectLst/>
        </p:spPr>
      </p:cxnSp>
      <p:sp>
        <p:nvSpPr>
          <p:cNvPr id="69" name="Rectangle 68"/>
          <p:cNvSpPr/>
          <p:nvPr/>
        </p:nvSpPr>
        <p:spPr>
          <a:xfrm>
            <a:off x="6198884" y="6268230"/>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Cache Req. After EX</a:t>
            </a:r>
          </a:p>
        </p:txBody>
      </p:sp>
      <p:sp>
        <p:nvSpPr>
          <p:cNvPr id="70" name="Rectangle 69"/>
          <p:cNvSpPr/>
          <p:nvPr/>
        </p:nvSpPr>
        <p:spPr>
          <a:xfrm>
            <a:off x="8467025" y="6268230"/>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Cache Req. After Commit</a:t>
            </a:r>
          </a:p>
        </p:txBody>
      </p:sp>
      <p:cxnSp>
        <p:nvCxnSpPr>
          <p:cNvPr id="71" name="Elbow Connector 70"/>
          <p:cNvCxnSpPr>
            <a:stCxn id="10" idx="3"/>
          </p:cNvCxnSpPr>
          <p:nvPr/>
        </p:nvCxnSpPr>
        <p:spPr bwMode="auto">
          <a:xfrm>
            <a:off x="4518780" y="2813879"/>
            <a:ext cx="4452276" cy="713969"/>
          </a:xfrm>
          <a:prstGeom prst="bentConnector3">
            <a:avLst>
              <a:gd name="adj1" fmla="val 99921"/>
            </a:avLst>
          </a:prstGeom>
          <a:noFill/>
          <a:ln w="19050" cap="flat" cmpd="sng" algn="ctr">
            <a:solidFill>
              <a:srgbClr val="080808"/>
            </a:solidFill>
            <a:prstDash val="solid"/>
            <a:round/>
            <a:headEnd type="none" w="med" len="med"/>
            <a:tailEnd type="arrow"/>
          </a:ln>
          <a:effectLst/>
        </p:spPr>
      </p:cxnSp>
      <p:cxnSp>
        <p:nvCxnSpPr>
          <p:cNvPr id="75" name="Elbow Connector 74"/>
          <p:cNvCxnSpPr>
            <a:stCxn id="45" idx="1"/>
          </p:cNvCxnSpPr>
          <p:nvPr/>
        </p:nvCxnSpPr>
        <p:spPr bwMode="auto">
          <a:xfrm rot="10800000">
            <a:off x="3258706" y="3023875"/>
            <a:ext cx="336020" cy="2362396"/>
          </a:xfrm>
          <a:prstGeom prst="bentConnector2">
            <a:avLst/>
          </a:prstGeom>
          <a:noFill/>
          <a:ln w="19050" cap="flat" cmpd="sng" algn="ctr">
            <a:solidFill>
              <a:srgbClr val="080808"/>
            </a:solidFill>
            <a:prstDash val="solid"/>
            <a:round/>
            <a:headEnd type="none" w="med" len="med"/>
            <a:tailEnd type="arrow"/>
          </a:ln>
          <a:effectLst/>
        </p:spPr>
      </p:cxnSp>
      <p:sp>
        <p:nvSpPr>
          <p:cNvPr id="78" name="Rectangle 77"/>
          <p:cNvSpPr/>
          <p:nvPr/>
        </p:nvSpPr>
        <p:spPr>
          <a:xfrm>
            <a:off x="2100130" y="4703799"/>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Update</a:t>
            </a:r>
          </a:p>
        </p:txBody>
      </p:sp>
      <p:cxnSp>
        <p:nvCxnSpPr>
          <p:cNvPr id="109" name="Elbow Connector 108"/>
          <p:cNvCxnSpPr/>
          <p:nvPr/>
        </p:nvCxnSpPr>
        <p:spPr bwMode="auto">
          <a:xfrm rot="10800000">
            <a:off x="7241949" y="3947830"/>
            <a:ext cx="1680104" cy="755968"/>
          </a:xfrm>
          <a:prstGeom prst="bentConnector3">
            <a:avLst>
              <a:gd name="adj1" fmla="val 100000"/>
            </a:avLst>
          </a:prstGeom>
          <a:noFill/>
          <a:ln w="19050" cap="flat" cmpd="sng" algn="ctr">
            <a:solidFill>
              <a:srgbClr val="080808"/>
            </a:solidFill>
            <a:prstDash val="solid"/>
            <a:round/>
            <a:headEnd type="none" w="med" len="med"/>
            <a:tailEnd type="arrow"/>
          </a:ln>
          <a:effectLst/>
        </p:spPr>
      </p:cxnSp>
      <p:sp>
        <p:nvSpPr>
          <p:cNvPr id="116" name="Rectangle 115"/>
          <p:cNvSpPr/>
          <p:nvPr/>
        </p:nvSpPr>
        <p:spPr>
          <a:xfrm>
            <a:off x="7833486" y="423131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Store </a:t>
            </a:r>
            <a:r>
              <a:rPr lang="en-US" sz="1300" b="1" i="1" dirty="0" err="1">
                <a:solidFill>
                  <a:srgbClr val="DADADA">
                    <a:lumMod val="75000"/>
                  </a:srgbClr>
                </a:solidFill>
                <a:latin typeface="Tahoma" pitchFamily="34" charset="0"/>
                <a:ea typeface="ＭＳ Ｐゴシック" charset="-128"/>
              </a:rPr>
              <a:t>Fwd</a:t>
            </a:r>
            <a:endParaRPr lang="en-US" sz="1300" b="1" i="1" dirty="0">
              <a:solidFill>
                <a:srgbClr val="DADADA">
                  <a:lumMod val="75000"/>
                </a:srgbClr>
              </a:solidFill>
              <a:latin typeface="Tahoma" pitchFamily="34" charset="0"/>
              <a:ea typeface="ＭＳ Ｐゴシック" charset="-128"/>
            </a:endParaRPr>
          </a:p>
        </p:txBody>
      </p:sp>
      <p:cxnSp>
        <p:nvCxnSpPr>
          <p:cNvPr id="120" name="Elbow Connector 119"/>
          <p:cNvCxnSpPr>
            <a:stCxn id="45" idx="3"/>
          </p:cNvCxnSpPr>
          <p:nvPr/>
        </p:nvCxnSpPr>
        <p:spPr bwMode="auto">
          <a:xfrm flipV="1">
            <a:off x="5358834" y="4703799"/>
            <a:ext cx="3629725" cy="682471"/>
          </a:xfrm>
          <a:prstGeom prst="bentConnector3">
            <a:avLst>
              <a:gd name="adj1" fmla="val 100145"/>
            </a:avLst>
          </a:prstGeom>
          <a:noFill/>
          <a:ln w="19050" cap="flat" cmpd="sng" algn="ctr">
            <a:solidFill>
              <a:srgbClr val="080808"/>
            </a:solidFill>
            <a:prstDash val="solid"/>
            <a:round/>
            <a:headEnd type="none" w="med" len="med"/>
            <a:tailEnd type="arrow"/>
          </a:ln>
          <a:effectLst/>
        </p:spPr>
      </p:cxnSp>
      <p:cxnSp>
        <p:nvCxnSpPr>
          <p:cNvPr id="126" name="Straight Arrow Connector 125"/>
          <p:cNvCxnSpPr/>
          <p:nvPr/>
        </p:nvCxnSpPr>
        <p:spPr bwMode="auto">
          <a:xfrm flipV="1">
            <a:off x="4014749" y="3947830"/>
            <a:ext cx="0" cy="587975"/>
          </a:xfrm>
          <a:prstGeom prst="straightConnector1">
            <a:avLst/>
          </a:prstGeom>
          <a:noFill/>
          <a:ln w="19050" cap="flat" cmpd="sng" algn="ctr">
            <a:solidFill>
              <a:srgbClr val="080808"/>
            </a:solidFill>
            <a:prstDash val="solid"/>
            <a:round/>
            <a:headEnd type="none" w="med" len="med"/>
            <a:tailEnd type="arrow"/>
          </a:ln>
          <a:effectLst/>
        </p:spPr>
      </p:cxnSp>
      <p:sp>
        <p:nvSpPr>
          <p:cNvPr id="129" name="Rectangle 128"/>
          <p:cNvSpPr/>
          <p:nvPr/>
        </p:nvSpPr>
        <p:spPr>
          <a:xfrm>
            <a:off x="2852677" y="3947830"/>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Update</a:t>
            </a:r>
          </a:p>
        </p:txBody>
      </p:sp>
      <p:cxnSp>
        <p:nvCxnSpPr>
          <p:cNvPr id="150" name="Straight Arrow Connector 149"/>
          <p:cNvCxnSpPr/>
          <p:nvPr/>
        </p:nvCxnSpPr>
        <p:spPr bwMode="auto">
          <a:xfrm flipV="1">
            <a:off x="6216387" y="3947830"/>
            <a:ext cx="1" cy="2351899"/>
          </a:xfrm>
          <a:prstGeom prst="straightConnector1">
            <a:avLst/>
          </a:prstGeom>
          <a:noFill/>
          <a:ln w="19050" cap="flat" cmpd="sng" algn="ctr">
            <a:solidFill>
              <a:srgbClr val="080808"/>
            </a:solidFill>
            <a:prstDash val="solid"/>
            <a:round/>
            <a:headEnd type="none" w="med" len="med"/>
            <a:tailEnd type="arrow"/>
          </a:ln>
          <a:effectLst/>
        </p:spPr>
      </p:cxnSp>
      <p:sp>
        <p:nvSpPr>
          <p:cNvPr id="155" name="Rectangle 154"/>
          <p:cNvSpPr/>
          <p:nvPr/>
        </p:nvSpPr>
        <p:spPr>
          <a:xfrm>
            <a:off x="5040312" y="6166736"/>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Cache Resp.</a:t>
            </a:r>
          </a:p>
        </p:txBody>
      </p:sp>
      <p:cxnSp>
        <p:nvCxnSpPr>
          <p:cNvPr id="156" name="Straight Arrow Connector 155"/>
          <p:cNvCxnSpPr>
            <a:endCxn id="50" idx="0"/>
          </p:cNvCxnSpPr>
          <p:nvPr/>
        </p:nvCxnSpPr>
        <p:spPr bwMode="auto">
          <a:xfrm flipH="1" flipV="1">
            <a:off x="5190822" y="3965330"/>
            <a:ext cx="1025564" cy="654472"/>
          </a:xfrm>
          <a:prstGeom prst="straightConnector1">
            <a:avLst/>
          </a:prstGeom>
          <a:noFill/>
          <a:ln w="19050" cap="flat" cmpd="sng" algn="ctr">
            <a:solidFill>
              <a:srgbClr val="080808"/>
            </a:solidFill>
            <a:prstDash val="solid"/>
            <a:round/>
            <a:headEnd type="none" w="med" len="med"/>
            <a:tailEnd type="arrow"/>
          </a:ln>
          <a:effectLst/>
        </p:spPr>
      </p:cxnSp>
      <p:sp>
        <p:nvSpPr>
          <p:cNvPr id="159" name="Rectangle 158"/>
          <p:cNvSpPr/>
          <p:nvPr/>
        </p:nvSpPr>
        <p:spPr>
          <a:xfrm>
            <a:off x="5057813" y="379733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Update</a:t>
            </a:r>
          </a:p>
        </p:txBody>
      </p:sp>
      <p:cxnSp>
        <p:nvCxnSpPr>
          <p:cNvPr id="160" name="Straight Arrow Connector 159"/>
          <p:cNvCxnSpPr>
            <a:stCxn id="10" idx="1"/>
          </p:cNvCxnSpPr>
          <p:nvPr/>
        </p:nvCxnSpPr>
        <p:spPr bwMode="auto">
          <a:xfrm flipH="1">
            <a:off x="1764111" y="2813879"/>
            <a:ext cx="1242577" cy="713969"/>
          </a:xfrm>
          <a:prstGeom prst="straightConnector1">
            <a:avLst/>
          </a:prstGeom>
          <a:noFill/>
          <a:ln w="19050" cap="flat" cmpd="sng" algn="ctr">
            <a:solidFill>
              <a:srgbClr val="080808"/>
            </a:solidFill>
            <a:prstDash val="solid"/>
            <a:round/>
            <a:headEnd type="none" w="med" len="med"/>
            <a:tailEnd type="arrow"/>
          </a:ln>
          <a:effectLst/>
        </p:spPr>
      </p:cxnSp>
      <p:sp>
        <p:nvSpPr>
          <p:cNvPr id="163" name="Rectangle 162"/>
          <p:cNvSpPr/>
          <p:nvPr/>
        </p:nvSpPr>
        <p:spPr>
          <a:xfrm>
            <a:off x="1326582" y="263538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err="1">
                <a:solidFill>
                  <a:srgbClr val="DADADA">
                    <a:lumMod val="75000"/>
                  </a:srgbClr>
                </a:solidFill>
                <a:latin typeface="Tahoma" pitchFamily="34" charset="0"/>
                <a:ea typeface="ＭＳ Ｐゴシック" charset="-128"/>
              </a:rPr>
              <a:t>Writeback</a:t>
            </a:r>
            <a:endParaRPr lang="en-US" sz="1300" b="1" i="1" dirty="0">
              <a:solidFill>
                <a:srgbClr val="DADADA">
                  <a:lumMod val="75000"/>
                </a:srgbClr>
              </a:solidFill>
              <a:latin typeface="Tahoma" pitchFamily="34" charset="0"/>
              <a:ea typeface="ＭＳ Ｐゴシック" charset="-128"/>
            </a:endParaRPr>
          </a:p>
        </p:txBody>
      </p:sp>
    </p:spTree>
    <p:extLst>
      <p:ext uri="{BB962C8B-B14F-4D97-AF65-F5344CB8AC3E}">
        <p14:creationId xmlns:p14="http://schemas.microsoft.com/office/powerpoint/2010/main" val="36881160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In-order Pipeline</a:t>
            </a:r>
            <a:endParaRPr lang="en-US" dirty="0"/>
          </a:p>
        </p:txBody>
      </p:sp>
      <p:sp>
        <p:nvSpPr>
          <p:cNvPr id="3" name="Slide Number Placeholder 2"/>
          <p:cNvSpPr>
            <a:spLocks noGrp="1"/>
          </p:cNvSpPr>
          <p:nvPr>
            <p:ph type="sldNum" sz="quarter" idx="10"/>
          </p:nvPr>
        </p:nvSpPr>
        <p:spPr>
          <a:xfrm>
            <a:off x="9515341" y="7214942"/>
            <a:ext cx="427026" cy="234490"/>
          </a:xfrm>
        </p:spPr>
        <p:txBody>
          <a:bodyPr/>
          <a:lstStyle/>
          <a:p>
            <a:fld id="{749B7D15-C262-4ED0-9E5E-CF4A35BB834D}" type="slidenum">
              <a:rPr lang="en-US" smtClean="0">
                <a:solidFill>
                  <a:srgbClr val="E5FFFF"/>
                </a:solidFill>
              </a:rPr>
              <a:pPr/>
              <a:t>66</a:t>
            </a:fld>
            <a:endParaRPr lang="en-US">
              <a:solidFill>
                <a:srgbClr val="E5FFFF"/>
              </a:solidFill>
            </a:endParaRPr>
          </a:p>
        </p:txBody>
      </p:sp>
      <p:sp>
        <p:nvSpPr>
          <p:cNvPr id="4" name="Rectangle 3"/>
          <p:cNvSpPr/>
          <p:nvPr/>
        </p:nvSpPr>
        <p:spPr>
          <a:xfrm>
            <a:off x="3006686" y="1511935"/>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err="1">
                <a:solidFill>
                  <a:srgbClr val="080808"/>
                </a:solidFill>
                <a:latin typeface="Tahoma" pitchFamily="34" charset="0"/>
                <a:ea typeface="ＭＳ Ｐゴシック" charset="-128"/>
              </a:rPr>
              <a:t>InstQ</a:t>
            </a:r>
            <a:endParaRPr lang="en-US" sz="1700" dirty="0">
              <a:solidFill>
                <a:srgbClr val="080808"/>
              </a:solidFill>
              <a:latin typeface="Tahoma" pitchFamily="34" charset="0"/>
              <a:ea typeface="ＭＳ Ｐゴシック" charset="-128"/>
            </a:endParaRPr>
          </a:p>
        </p:txBody>
      </p:sp>
      <p:sp>
        <p:nvSpPr>
          <p:cNvPr id="6" name="Rectangle 5"/>
          <p:cNvSpPr/>
          <p:nvPr/>
        </p:nvSpPr>
        <p:spPr>
          <a:xfrm>
            <a:off x="66504" y="1427938"/>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700" dirty="0" err="1">
                <a:solidFill>
                  <a:srgbClr val="080808"/>
                </a:solidFill>
                <a:latin typeface="Tahoma" pitchFamily="34" charset="0"/>
                <a:ea typeface="ＭＳ Ｐゴシック" charset="-128"/>
              </a:rPr>
              <a:t>Qsim</a:t>
            </a:r>
            <a:r>
              <a:rPr lang="en-US" sz="1700" dirty="0">
                <a:solidFill>
                  <a:srgbClr val="080808"/>
                </a:solidFill>
                <a:latin typeface="Tahoma" pitchFamily="34" charset="0"/>
                <a:ea typeface="ＭＳ Ｐゴシック" charset="-128"/>
              </a:rPr>
              <a:t> Lib</a:t>
            </a:r>
          </a:p>
          <a:p>
            <a:pPr algn="r" defTabSz="1007943" eaLnBrk="0">
              <a:lnSpc>
                <a:spcPct val="100000"/>
              </a:lnSpc>
              <a:buClrTx/>
              <a:buSzTx/>
            </a:pPr>
            <a:r>
              <a:rPr lang="en-US" sz="1700" dirty="0">
                <a:solidFill>
                  <a:srgbClr val="080808"/>
                </a:solidFill>
                <a:latin typeface="Tahoma" pitchFamily="34" charset="0"/>
                <a:ea typeface="ＭＳ Ｐゴシック" charset="-128"/>
              </a:rPr>
              <a:t>Callbacks</a:t>
            </a:r>
          </a:p>
        </p:txBody>
      </p:sp>
      <p:cxnSp>
        <p:nvCxnSpPr>
          <p:cNvPr id="7" name="Straight Arrow Connector 6"/>
          <p:cNvCxnSpPr>
            <a:stCxn id="6" idx="3"/>
            <a:endCxn id="4" idx="1"/>
          </p:cNvCxnSpPr>
          <p:nvPr/>
        </p:nvCxnSpPr>
        <p:spPr bwMode="auto">
          <a:xfrm>
            <a:off x="1578599" y="1721926"/>
            <a:ext cx="1428089" cy="0"/>
          </a:xfrm>
          <a:prstGeom prst="straightConnector1">
            <a:avLst/>
          </a:prstGeom>
          <a:noFill/>
          <a:ln w="19050" cap="flat" cmpd="sng" algn="ctr">
            <a:solidFill>
              <a:srgbClr val="080808"/>
            </a:solidFill>
            <a:prstDash val="solid"/>
            <a:round/>
            <a:headEnd type="none" w="med" len="med"/>
            <a:tailEnd type="arrow"/>
          </a:ln>
          <a:effectLst/>
        </p:spPr>
      </p:cxnSp>
      <p:sp>
        <p:nvSpPr>
          <p:cNvPr id="9" name="Rectangle 8"/>
          <p:cNvSpPr/>
          <p:nvPr/>
        </p:nvSpPr>
        <p:spPr>
          <a:xfrm>
            <a:off x="1410587" y="1091954"/>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Translation to SPX instruction</a:t>
            </a:r>
          </a:p>
        </p:txBody>
      </p:sp>
      <p:sp>
        <p:nvSpPr>
          <p:cNvPr id="11" name="Rectangle 10"/>
          <p:cNvSpPr/>
          <p:nvPr/>
        </p:nvSpPr>
        <p:spPr>
          <a:xfrm>
            <a:off x="3678728"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err="1">
                <a:solidFill>
                  <a:srgbClr val="080808"/>
                </a:solidFill>
                <a:latin typeface="Tahoma" pitchFamily="34" charset="0"/>
                <a:ea typeface="ＭＳ Ｐゴシック" charset="-128"/>
              </a:rPr>
              <a:t>threadQ</a:t>
            </a:r>
            <a:endParaRPr lang="en-US" sz="1700" dirty="0">
              <a:solidFill>
                <a:srgbClr val="080808"/>
              </a:solidFill>
              <a:latin typeface="Tahoma" pitchFamily="34" charset="0"/>
              <a:ea typeface="ＭＳ Ｐゴシック" charset="-128"/>
            </a:endParaRPr>
          </a:p>
        </p:txBody>
      </p:sp>
      <p:sp>
        <p:nvSpPr>
          <p:cNvPr id="12" name="Rectangle 11"/>
          <p:cNvSpPr/>
          <p:nvPr/>
        </p:nvSpPr>
        <p:spPr>
          <a:xfrm>
            <a:off x="5862863"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LDQ</a:t>
            </a:r>
          </a:p>
        </p:txBody>
      </p:sp>
      <p:sp>
        <p:nvSpPr>
          <p:cNvPr id="13" name="Rectangle 12"/>
          <p:cNvSpPr/>
          <p:nvPr/>
        </p:nvSpPr>
        <p:spPr>
          <a:xfrm>
            <a:off x="8467025"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STQ</a:t>
            </a:r>
          </a:p>
        </p:txBody>
      </p:sp>
      <p:cxnSp>
        <p:nvCxnSpPr>
          <p:cNvPr id="20" name="Elbow Connector 19"/>
          <p:cNvCxnSpPr>
            <a:stCxn id="4" idx="2"/>
          </p:cNvCxnSpPr>
          <p:nvPr/>
        </p:nvCxnSpPr>
        <p:spPr bwMode="auto">
          <a:xfrm rot="16200000" flipH="1">
            <a:off x="3510803" y="2183849"/>
            <a:ext cx="1595931" cy="1092068"/>
          </a:xfrm>
          <a:prstGeom prst="bentConnector3">
            <a:avLst>
              <a:gd name="adj1" fmla="val 32456"/>
            </a:avLst>
          </a:prstGeom>
          <a:noFill/>
          <a:ln w="19050" cap="flat" cmpd="sng" algn="ctr">
            <a:solidFill>
              <a:srgbClr val="080808"/>
            </a:solidFill>
            <a:prstDash val="solid"/>
            <a:round/>
            <a:headEnd type="none" w="med" len="med"/>
            <a:tailEnd type="arrow"/>
          </a:ln>
          <a:effectLst/>
        </p:spPr>
      </p:cxnSp>
      <p:cxnSp>
        <p:nvCxnSpPr>
          <p:cNvPr id="23" name="Elbow Connector 22"/>
          <p:cNvCxnSpPr>
            <a:stCxn id="4" idx="2"/>
            <a:endCxn id="12" idx="0"/>
          </p:cNvCxnSpPr>
          <p:nvPr/>
        </p:nvCxnSpPr>
        <p:spPr bwMode="auto">
          <a:xfrm rot="16200000" flipH="1">
            <a:off x="4392856" y="1301794"/>
            <a:ext cx="1595931" cy="2856177"/>
          </a:xfrm>
          <a:prstGeom prst="bentConnector3">
            <a:avLst>
              <a:gd name="adj1" fmla="val 22588"/>
            </a:avLst>
          </a:prstGeom>
          <a:noFill/>
          <a:ln w="19050" cap="flat" cmpd="sng" algn="ctr">
            <a:solidFill>
              <a:srgbClr val="080808"/>
            </a:solidFill>
            <a:prstDash val="solid"/>
            <a:round/>
            <a:headEnd type="none" w="med" len="med"/>
            <a:tailEnd type="arrow"/>
          </a:ln>
          <a:effectLst/>
        </p:spPr>
      </p:cxnSp>
      <p:cxnSp>
        <p:nvCxnSpPr>
          <p:cNvPr id="27" name="Elbow Connector 26"/>
          <p:cNvCxnSpPr>
            <a:stCxn id="4" idx="2"/>
            <a:endCxn id="13" idx="0"/>
          </p:cNvCxnSpPr>
          <p:nvPr/>
        </p:nvCxnSpPr>
        <p:spPr bwMode="auto">
          <a:xfrm rot="16200000" flipH="1">
            <a:off x="5694937" y="-287"/>
            <a:ext cx="1595931" cy="5460339"/>
          </a:xfrm>
          <a:prstGeom prst="bentConnector3">
            <a:avLst>
              <a:gd name="adj1" fmla="val 10526"/>
            </a:avLst>
          </a:prstGeom>
          <a:noFill/>
          <a:ln w="19050" cap="flat" cmpd="sng" algn="ctr">
            <a:solidFill>
              <a:srgbClr val="080808"/>
            </a:solidFill>
            <a:prstDash val="solid"/>
            <a:round/>
            <a:headEnd type="none" w="med" len="med"/>
            <a:tailEnd type="arrow"/>
          </a:ln>
          <a:effectLst/>
        </p:spPr>
      </p:cxnSp>
      <p:sp>
        <p:nvSpPr>
          <p:cNvPr id="32" name="Rectangle 31"/>
          <p:cNvSpPr/>
          <p:nvPr/>
        </p:nvSpPr>
        <p:spPr>
          <a:xfrm>
            <a:off x="234514" y="3527848"/>
            <a:ext cx="1512094"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RF</a:t>
            </a:r>
          </a:p>
        </p:txBody>
      </p:sp>
      <p:cxnSp>
        <p:nvCxnSpPr>
          <p:cNvPr id="33" name="Elbow Connector 32"/>
          <p:cNvCxnSpPr/>
          <p:nvPr/>
        </p:nvCxnSpPr>
        <p:spPr bwMode="auto">
          <a:xfrm rot="5400000">
            <a:off x="1284659" y="1301800"/>
            <a:ext cx="1511935" cy="2772172"/>
          </a:xfrm>
          <a:prstGeom prst="bentConnector3">
            <a:avLst>
              <a:gd name="adj1" fmla="val 15278"/>
            </a:avLst>
          </a:prstGeom>
          <a:noFill/>
          <a:ln w="19050" cap="flat" cmpd="sng" algn="ctr">
            <a:solidFill>
              <a:srgbClr val="080808"/>
            </a:solidFill>
            <a:prstDash val="solid"/>
            <a:round/>
            <a:headEnd type="none" w="med" len="med"/>
            <a:tailEnd type="arrow"/>
          </a:ln>
          <a:effectLst/>
        </p:spPr>
      </p:cxnSp>
      <p:sp>
        <p:nvSpPr>
          <p:cNvPr id="37" name="Rectangle 36"/>
          <p:cNvSpPr/>
          <p:nvPr/>
        </p:nvSpPr>
        <p:spPr>
          <a:xfrm>
            <a:off x="3307705" y="3006372"/>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Available</a:t>
            </a:r>
          </a:p>
        </p:txBody>
      </p:sp>
      <p:sp>
        <p:nvSpPr>
          <p:cNvPr id="38" name="Rectangle 37"/>
          <p:cNvSpPr/>
          <p:nvPr/>
        </p:nvSpPr>
        <p:spPr>
          <a:xfrm>
            <a:off x="6419398" y="2904875"/>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LD</a:t>
            </a:r>
          </a:p>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And Available</a:t>
            </a:r>
          </a:p>
        </p:txBody>
      </p:sp>
      <p:sp>
        <p:nvSpPr>
          <p:cNvPr id="39" name="Rectangle 38"/>
          <p:cNvSpPr/>
          <p:nvPr/>
        </p:nvSpPr>
        <p:spPr>
          <a:xfrm>
            <a:off x="7710978" y="2015913"/>
            <a:ext cx="1512094" cy="587975"/>
          </a:xfrm>
          <a:prstGeom prst="rect">
            <a:avLst/>
          </a:prstGeom>
          <a:noFill/>
          <a:ln>
            <a:noFill/>
          </a:ln>
        </p:spPr>
        <p:txBody>
          <a:bodyPr lIns="100783" tIns="50392" rIns="100783" bIns="50392" rtlCol="0" anchor="ctr"/>
          <a:lstStyle/>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Allocate if ST </a:t>
            </a:r>
          </a:p>
          <a:p>
            <a:pPr algn="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And Available</a:t>
            </a:r>
          </a:p>
        </p:txBody>
      </p:sp>
      <p:sp>
        <p:nvSpPr>
          <p:cNvPr id="40" name="Rectangle 39"/>
          <p:cNvSpPr/>
          <p:nvPr/>
        </p:nvSpPr>
        <p:spPr>
          <a:xfrm>
            <a:off x="672042" y="2939873"/>
            <a:ext cx="1512094" cy="587975"/>
          </a:xfrm>
          <a:prstGeom prst="rect">
            <a:avLst/>
          </a:prstGeom>
          <a:noFill/>
          <a:ln>
            <a:noFill/>
          </a:ln>
        </p:spPr>
        <p:txBody>
          <a:bodyPr lIns="100783" tIns="50392" rIns="100783" bIns="50392" rtlCol="0" anchor="ctr"/>
          <a:lstStyle/>
          <a:p>
            <a:pP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Resolve Dependency</a:t>
            </a:r>
          </a:p>
        </p:txBody>
      </p:sp>
      <p:cxnSp>
        <p:nvCxnSpPr>
          <p:cNvPr id="41" name="Straight Arrow Connector 40"/>
          <p:cNvCxnSpPr>
            <a:stCxn id="32" idx="3"/>
            <a:endCxn id="11" idx="1"/>
          </p:cNvCxnSpPr>
          <p:nvPr/>
        </p:nvCxnSpPr>
        <p:spPr bwMode="auto">
          <a:xfrm>
            <a:off x="1746608" y="3737839"/>
            <a:ext cx="1932120" cy="0"/>
          </a:xfrm>
          <a:prstGeom prst="straightConnector1">
            <a:avLst/>
          </a:prstGeom>
          <a:noFill/>
          <a:ln w="19050" cap="flat" cmpd="sng" algn="ctr">
            <a:solidFill>
              <a:srgbClr val="080808"/>
            </a:solidFill>
            <a:prstDash val="solid"/>
            <a:round/>
            <a:headEnd type="none" w="med" len="med"/>
            <a:tailEnd type="arrow"/>
          </a:ln>
          <a:effectLst/>
        </p:spPr>
      </p:cxnSp>
      <p:sp>
        <p:nvSpPr>
          <p:cNvPr id="44" name="Rectangle 43"/>
          <p:cNvSpPr/>
          <p:nvPr/>
        </p:nvSpPr>
        <p:spPr>
          <a:xfrm>
            <a:off x="1932120" y="3695841"/>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Reg. Dep.</a:t>
            </a:r>
          </a:p>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Status</a:t>
            </a:r>
          </a:p>
        </p:txBody>
      </p:sp>
      <p:sp>
        <p:nvSpPr>
          <p:cNvPr id="45" name="Rectangle 44"/>
          <p:cNvSpPr/>
          <p:nvPr/>
        </p:nvSpPr>
        <p:spPr>
          <a:xfrm>
            <a:off x="3594723" y="4588303"/>
            <a:ext cx="1764109" cy="1123452"/>
          </a:xfrm>
          <a:prstGeom prst="rect">
            <a:avLst/>
          </a:prstGeom>
          <a:ln>
            <a:solidFill>
              <a:srgbClr val="000000"/>
            </a:solidFill>
          </a:ln>
        </p:spPr>
        <p:txBody>
          <a:bodyPr lIns="100783" tIns="50392" rIns="100783" bIns="50392" rtlCol="0" anchor="ctr"/>
          <a:lstStyle/>
          <a:p>
            <a:pPr defTabSz="1007943" eaLnBrk="0">
              <a:lnSpc>
                <a:spcPct val="100000"/>
              </a:lnSpc>
              <a:buClrTx/>
              <a:buSzTx/>
            </a:pPr>
            <a:r>
              <a:rPr lang="en-US" sz="1700" dirty="0">
                <a:solidFill>
                  <a:srgbClr val="080808"/>
                </a:solidFill>
                <a:latin typeface="Tahoma" pitchFamily="34" charset="0"/>
                <a:ea typeface="ＭＳ Ｐゴシック" charset="-128"/>
              </a:rPr>
              <a:t>EX</a:t>
            </a:r>
          </a:p>
        </p:txBody>
      </p:sp>
      <p:sp>
        <p:nvSpPr>
          <p:cNvPr id="46" name="Rectangle 45"/>
          <p:cNvSpPr/>
          <p:nvPr/>
        </p:nvSpPr>
        <p:spPr>
          <a:xfrm>
            <a:off x="4266766" y="4672299"/>
            <a:ext cx="924057"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FU</a:t>
            </a:r>
          </a:p>
        </p:txBody>
      </p:sp>
      <p:sp>
        <p:nvSpPr>
          <p:cNvPr id="47" name="Rectangle 46"/>
          <p:cNvSpPr/>
          <p:nvPr/>
        </p:nvSpPr>
        <p:spPr>
          <a:xfrm>
            <a:off x="4266766" y="5176277"/>
            <a:ext cx="924057" cy="419982"/>
          </a:xfrm>
          <a:prstGeom prst="rect">
            <a:avLst/>
          </a:prstGeom>
          <a:ln>
            <a:solidFill>
              <a:srgbClr val="000000"/>
            </a:solidFill>
          </a:ln>
        </p:spPr>
        <p:txBody>
          <a:bodyPr lIns="100783" tIns="50392" rIns="100783" bIns="50392" rtlCol="0" anchor="ctr"/>
          <a:lstStyle/>
          <a:p>
            <a:pPr algn="ctr" defTabSz="1007943" eaLnBrk="0">
              <a:lnSpc>
                <a:spcPct val="100000"/>
              </a:lnSpc>
              <a:buClrTx/>
              <a:buSzTx/>
            </a:pPr>
            <a:r>
              <a:rPr lang="en-US" sz="1700" dirty="0">
                <a:solidFill>
                  <a:srgbClr val="080808"/>
                </a:solidFill>
                <a:latin typeface="Tahoma" pitchFamily="34" charset="0"/>
                <a:ea typeface="ＭＳ Ｐゴシック" charset="-128"/>
              </a:rPr>
              <a:t>FU</a:t>
            </a:r>
          </a:p>
        </p:txBody>
      </p:sp>
      <p:cxnSp>
        <p:nvCxnSpPr>
          <p:cNvPr id="49" name="Straight Arrow Connector 48"/>
          <p:cNvCxnSpPr/>
          <p:nvPr/>
        </p:nvCxnSpPr>
        <p:spPr bwMode="auto">
          <a:xfrm>
            <a:off x="4434775" y="3947830"/>
            <a:ext cx="0" cy="587975"/>
          </a:xfrm>
          <a:prstGeom prst="straightConnector1">
            <a:avLst/>
          </a:prstGeom>
          <a:noFill/>
          <a:ln w="19050" cap="flat" cmpd="sng" algn="ctr">
            <a:solidFill>
              <a:srgbClr val="080808"/>
            </a:solidFill>
            <a:prstDash val="solid"/>
            <a:round/>
            <a:headEnd type="none" w="med" len="med"/>
            <a:tailEnd type="arrow"/>
          </a:ln>
          <a:effectLst/>
        </p:spPr>
      </p:cxnSp>
      <p:sp>
        <p:nvSpPr>
          <p:cNvPr id="50" name="Rectangle 49"/>
          <p:cNvSpPr/>
          <p:nvPr/>
        </p:nvSpPr>
        <p:spPr>
          <a:xfrm>
            <a:off x="4434775" y="3965329"/>
            <a:ext cx="1512094" cy="587975"/>
          </a:xfrm>
          <a:prstGeom prst="rect">
            <a:avLst/>
          </a:prstGeom>
          <a:noFill/>
          <a:ln>
            <a:noFill/>
          </a:ln>
        </p:spPr>
        <p:txBody>
          <a:bodyPr lIns="100783" tIns="50392" rIns="100783" bIns="50392" rtlCol="0" anchor="ctr"/>
          <a:lstStyle/>
          <a:p>
            <a:pP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FU Port Binding</a:t>
            </a:r>
          </a:p>
        </p:txBody>
      </p:sp>
      <p:cxnSp>
        <p:nvCxnSpPr>
          <p:cNvPr id="52" name="Straight Arrow Connector 51"/>
          <p:cNvCxnSpPr>
            <a:stCxn id="12" idx="3"/>
            <a:endCxn id="13" idx="1"/>
          </p:cNvCxnSpPr>
          <p:nvPr/>
        </p:nvCxnSpPr>
        <p:spPr bwMode="auto">
          <a:xfrm>
            <a:off x="7374957" y="3737839"/>
            <a:ext cx="1092068" cy="0"/>
          </a:xfrm>
          <a:prstGeom prst="straightConnector1">
            <a:avLst/>
          </a:prstGeom>
          <a:noFill/>
          <a:ln w="19050" cap="flat" cmpd="sng" algn="ctr">
            <a:solidFill>
              <a:srgbClr val="080808"/>
            </a:solidFill>
            <a:prstDash val="solid"/>
            <a:round/>
            <a:headEnd type="none" w="med" len="med"/>
            <a:tailEnd type="arrow"/>
          </a:ln>
          <a:effectLst/>
        </p:spPr>
      </p:cxnSp>
      <p:sp>
        <p:nvSpPr>
          <p:cNvPr id="55" name="Rectangle 54"/>
          <p:cNvSpPr/>
          <p:nvPr/>
        </p:nvSpPr>
        <p:spPr>
          <a:xfrm>
            <a:off x="7157944" y="376583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err="1">
                <a:solidFill>
                  <a:srgbClr val="DADADA">
                    <a:lumMod val="75000"/>
                  </a:srgbClr>
                </a:solidFill>
                <a:latin typeface="Tahoma" pitchFamily="34" charset="0"/>
                <a:ea typeface="ＭＳ Ｐゴシック" charset="-128"/>
              </a:rPr>
              <a:t>Mem</a:t>
            </a:r>
            <a:r>
              <a:rPr lang="en-US" sz="1300" b="1" i="1" dirty="0">
                <a:solidFill>
                  <a:srgbClr val="DADADA">
                    <a:lumMod val="75000"/>
                  </a:srgbClr>
                </a:solidFill>
                <a:latin typeface="Tahoma" pitchFamily="34" charset="0"/>
                <a:ea typeface="ＭＳ Ｐゴシック" charset="-128"/>
              </a:rPr>
              <a:t>. Dep.</a:t>
            </a:r>
          </a:p>
          <a:p>
            <a:pPr algn="ctr" defTabSz="1007943" eaLnBrk="0">
              <a:lnSpc>
                <a:spcPct val="100000"/>
              </a:lnSpc>
              <a:buClrTx/>
              <a:buSzTx/>
            </a:pPr>
            <a:r>
              <a:rPr lang="en-US" sz="1300" b="1" i="1" dirty="0" err="1">
                <a:solidFill>
                  <a:srgbClr val="DADADA">
                    <a:lumMod val="75000"/>
                  </a:srgbClr>
                </a:solidFill>
                <a:latin typeface="Tahoma" pitchFamily="34" charset="0"/>
                <a:ea typeface="ＭＳ Ｐゴシック" charset="-128"/>
              </a:rPr>
              <a:t>CheckWhen</a:t>
            </a:r>
            <a:r>
              <a:rPr lang="en-US" sz="1300" b="1" i="1" dirty="0">
                <a:solidFill>
                  <a:srgbClr val="DADADA">
                    <a:lumMod val="75000"/>
                  </a:srgbClr>
                </a:solidFill>
                <a:latin typeface="Tahoma" pitchFamily="34" charset="0"/>
                <a:ea typeface="ＭＳ Ｐゴシック" charset="-128"/>
              </a:rPr>
              <a:t> Allocate</a:t>
            </a:r>
          </a:p>
        </p:txBody>
      </p:sp>
      <p:cxnSp>
        <p:nvCxnSpPr>
          <p:cNvPr id="58" name="Elbow Connector 57"/>
          <p:cNvCxnSpPr>
            <a:endCxn id="12" idx="2"/>
          </p:cNvCxnSpPr>
          <p:nvPr/>
        </p:nvCxnSpPr>
        <p:spPr bwMode="auto">
          <a:xfrm flipV="1">
            <a:off x="5358832" y="3947832"/>
            <a:ext cx="1260078" cy="1175949"/>
          </a:xfrm>
          <a:prstGeom prst="bentConnector2">
            <a:avLst/>
          </a:prstGeom>
          <a:noFill/>
          <a:ln w="19050" cap="flat" cmpd="sng" algn="ctr">
            <a:solidFill>
              <a:srgbClr val="080808"/>
            </a:solidFill>
            <a:prstDash val="solid"/>
            <a:round/>
            <a:headEnd type="none" w="med" len="med"/>
            <a:tailEnd type="arrow"/>
          </a:ln>
          <a:effectLst/>
        </p:spPr>
      </p:cxnSp>
      <p:sp>
        <p:nvSpPr>
          <p:cNvPr id="64" name="Rectangle 63"/>
          <p:cNvSpPr/>
          <p:nvPr/>
        </p:nvSpPr>
        <p:spPr>
          <a:xfrm>
            <a:off x="5008810" y="4668799"/>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Schedule</a:t>
            </a:r>
          </a:p>
        </p:txBody>
      </p:sp>
      <p:cxnSp>
        <p:nvCxnSpPr>
          <p:cNvPr id="66" name="Straight Arrow Connector 65"/>
          <p:cNvCxnSpPr/>
          <p:nvPr/>
        </p:nvCxnSpPr>
        <p:spPr bwMode="auto">
          <a:xfrm>
            <a:off x="6954931" y="3947830"/>
            <a:ext cx="0" cy="2435895"/>
          </a:xfrm>
          <a:prstGeom prst="straightConnector1">
            <a:avLst/>
          </a:prstGeom>
          <a:noFill/>
          <a:ln w="19050" cap="flat" cmpd="sng" algn="ctr">
            <a:solidFill>
              <a:srgbClr val="080808"/>
            </a:solidFill>
            <a:prstDash val="solid"/>
            <a:round/>
            <a:headEnd type="none" w="med" len="med"/>
            <a:tailEnd type="arrow"/>
          </a:ln>
          <a:effectLst/>
        </p:spPr>
      </p:cxnSp>
      <p:cxnSp>
        <p:nvCxnSpPr>
          <p:cNvPr id="68" name="Straight Arrow Connector 67"/>
          <p:cNvCxnSpPr/>
          <p:nvPr/>
        </p:nvCxnSpPr>
        <p:spPr bwMode="auto">
          <a:xfrm>
            <a:off x="9223072" y="3947830"/>
            <a:ext cx="0" cy="2435895"/>
          </a:xfrm>
          <a:prstGeom prst="straightConnector1">
            <a:avLst/>
          </a:prstGeom>
          <a:noFill/>
          <a:ln w="19050" cap="flat" cmpd="sng" algn="ctr">
            <a:solidFill>
              <a:srgbClr val="080808"/>
            </a:solidFill>
            <a:prstDash val="solid"/>
            <a:round/>
            <a:headEnd type="none" w="med" len="med"/>
            <a:tailEnd type="arrow"/>
          </a:ln>
          <a:effectLst/>
        </p:spPr>
      </p:cxnSp>
      <p:sp>
        <p:nvSpPr>
          <p:cNvPr id="69" name="Rectangle 68"/>
          <p:cNvSpPr/>
          <p:nvPr/>
        </p:nvSpPr>
        <p:spPr>
          <a:xfrm>
            <a:off x="6198884" y="6268230"/>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Cache Req. After EX</a:t>
            </a:r>
          </a:p>
        </p:txBody>
      </p:sp>
      <p:sp>
        <p:nvSpPr>
          <p:cNvPr id="70" name="Rectangle 69"/>
          <p:cNvSpPr/>
          <p:nvPr/>
        </p:nvSpPr>
        <p:spPr>
          <a:xfrm>
            <a:off x="8467025" y="6268230"/>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Cache Req. After EX</a:t>
            </a:r>
          </a:p>
        </p:txBody>
      </p:sp>
      <p:cxnSp>
        <p:nvCxnSpPr>
          <p:cNvPr id="75" name="Elbow Connector 74"/>
          <p:cNvCxnSpPr>
            <a:stCxn id="45" idx="1"/>
            <a:endCxn id="32" idx="2"/>
          </p:cNvCxnSpPr>
          <p:nvPr/>
        </p:nvCxnSpPr>
        <p:spPr bwMode="auto">
          <a:xfrm rot="10800000">
            <a:off x="990563" y="3947833"/>
            <a:ext cx="2604161" cy="1202199"/>
          </a:xfrm>
          <a:prstGeom prst="bentConnector2">
            <a:avLst/>
          </a:prstGeom>
          <a:noFill/>
          <a:ln w="19050" cap="flat" cmpd="sng" algn="ctr">
            <a:solidFill>
              <a:srgbClr val="080808"/>
            </a:solidFill>
            <a:prstDash val="solid"/>
            <a:round/>
            <a:headEnd type="none" w="med" len="med"/>
            <a:tailEnd type="arrow"/>
          </a:ln>
          <a:effectLst/>
        </p:spPr>
      </p:cxnSp>
      <p:sp>
        <p:nvSpPr>
          <p:cNvPr id="78" name="Rectangle 77"/>
          <p:cNvSpPr/>
          <p:nvPr/>
        </p:nvSpPr>
        <p:spPr>
          <a:xfrm>
            <a:off x="2268141" y="495578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err="1">
                <a:solidFill>
                  <a:srgbClr val="DADADA">
                    <a:lumMod val="75000"/>
                  </a:srgbClr>
                </a:solidFill>
                <a:latin typeface="Tahoma" pitchFamily="34" charset="0"/>
                <a:ea typeface="ＭＳ Ｐゴシック" charset="-128"/>
              </a:rPr>
              <a:t>Writeback</a:t>
            </a:r>
            <a:endParaRPr lang="en-US" sz="1300" b="1" i="1" dirty="0">
              <a:solidFill>
                <a:srgbClr val="DADADA">
                  <a:lumMod val="75000"/>
                </a:srgbClr>
              </a:solidFill>
              <a:latin typeface="Tahoma" pitchFamily="34" charset="0"/>
              <a:ea typeface="ＭＳ Ｐゴシック" charset="-128"/>
            </a:endParaRPr>
          </a:p>
        </p:txBody>
      </p:sp>
      <p:cxnSp>
        <p:nvCxnSpPr>
          <p:cNvPr id="109" name="Elbow Connector 108"/>
          <p:cNvCxnSpPr/>
          <p:nvPr/>
        </p:nvCxnSpPr>
        <p:spPr bwMode="auto">
          <a:xfrm rot="10800000">
            <a:off x="7241949" y="3947830"/>
            <a:ext cx="1680104" cy="755968"/>
          </a:xfrm>
          <a:prstGeom prst="bentConnector3">
            <a:avLst>
              <a:gd name="adj1" fmla="val 100000"/>
            </a:avLst>
          </a:prstGeom>
          <a:noFill/>
          <a:ln w="19050" cap="flat" cmpd="sng" algn="ctr">
            <a:solidFill>
              <a:srgbClr val="080808"/>
            </a:solidFill>
            <a:prstDash val="solid"/>
            <a:round/>
            <a:headEnd type="none" w="med" len="med"/>
            <a:tailEnd type="arrow"/>
          </a:ln>
          <a:effectLst/>
        </p:spPr>
      </p:cxnSp>
      <p:sp>
        <p:nvSpPr>
          <p:cNvPr id="116" name="Rectangle 115"/>
          <p:cNvSpPr/>
          <p:nvPr/>
        </p:nvSpPr>
        <p:spPr>
          <a:xfrm>
            <a:off x="7696977" y="423131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Store </a:t>
            </a:r>
            <a:r>
              <a:rPr lang="en-US" sz="1300" b="1" i="1" dirty="0" err="1">
                <a:solidFill>
                  <a:srgbClr val="DADADA">
                    <a:lumMod val="75000"/>
                  </a:srgbClr>
                </a:solidFill>
                <a:latin typeface="Tahoma" pitchFamily="34" charset="0"/>
                <a:ea typeface="ＭＳ Ｐゴシック" charset="-128"/>
              </a:rPr>
              <a:t>Fwd</a:t>
            </a:r>
            <a:endParaRPr lang="en-US" sz="1300" b="1" i="1" dirty="0">
              <a:solidFill>
                <a:srgbClr val="DADADA">
                  <a:lumMod val="75000"/>
                </a:srgbClr>
              </a:solidFill>
              <a:latin typeface="Tahoma" pitchFamily="34" charset="0"/>
              <a:ea typeface="ＭＳ Ｐゴシック" charset="-128"/>
            </a:endParaRPr>
          </a:p>
        </p:txBody>
      </p:sp>
      <p:cxnSp>
        <p:nvCxnSpPr>
          <p:cNvPr id="120" name="Elbow Connector 119"/>
          <p:cNvCxnSpPr/>
          <p:nvPr/>
        </p:nvCxnSpPr>
        <p:spPr bwMode="auto">
          <a:xfrm flipV="1">
            <a:off x="5376333" y="3947833"/>
            <a:ext cx="3612224" cy="1427938"/>
          </a:xfrm>
          <a:prstGeom prst="bentConnector3">
            <a:avLst>
              <a:gd name="adj1" fmla="val 99903"/>
            </a:avLst>
          </a:prstGeom>
          <a:noFill/>
          <a:ln w="19050" cap="flat" cmpd="sng" algn="ctr">
            <a:solidFill>
              <a:srgbClr val="080808"/>
            </a:solidFill>
            <a:prstDash val="solid"/>
            <a:round/>
            <a:headEnd type="none" w="med" len="med"/>
            <a:tailEnd type="arrow"/>
          </a:ln>
          <a:effectLst/>
        </p:spPr>
      </p:cxnSp>
      <p:cxnSp>
        <p:nvCxnSpPr>
          <p:cNvPr id="126" name="Straight Arrow Connector 125"/>
          <p:cNvCxnSpPr/>
          <p:nvPr/>
        </p:nvCxnSpPr>
        <p:spPr bwMode="auto">
          <a:xfrm flipV="1">
            <a:off x="4014749" y="3947830"/>
            <a:ext cx="0" cy="587975"/>
          </a:xfrm>
          <a:prstGeom prst="straightConnector1">
            <a:avLst/>
          </a:prstGeom>
          <a:noFill/>
          <a:ln w="19050" cap="flat" cmpd="sng" algn="ctr">
            <a:solidFill>
              <a:srgbClr val="080808"/>
            </a:solidFill>
            <a:prstDash val="solid"/>
            <a:round/>
            <a:headEnd type="none" w="med" len="med"/>
            <a:tailEnd type="arrow"/>
          </a:ln>
          <a:effectLst/>
        </p:spPr>
      </p:cxnSp>
      <p:sp>
        <p:nvSpPr>
          <p:cNvPr id="129" name="Rectangle 128"/>
          <p:cNvSpPr/>
          <p:nvPr/>
        </p:nvSpPr>
        <p:spPr>
          <a:xfrm>
            <a:off x="2852677" y="3947830"/>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Update</a:t>
            </a:r>
          </a:p>
        </p:txBody>
      </p:sp>
      <p:cxnSp>
        <p:nvCxnSpPr>
          <p:cNvPr id="150" name="Straight Arrow Connector 149"/>
          <p:cNvCxnSpPr/>
          <p:nvPr/>
        </p:nvCxnSpPr>
        <p:spPr bwMode="auto">
          <a:xfrm flipV="1">
            <a:off x="6216387" y="3947830"/>
            <a:ext cx="1" cy="2351899"/>
          </a:xfrm>
          <a:prstGeom prst="straightConnector1">
            <a:avLst/>
          </a:prstGeom>
          <a:noFill/>
          <a:ln w="19050" cap="flat" cmpd="sng" algn="ctr">
            <a:solidFill>
              <a:srgbClr val="080808"/>
            </a:solidFill>
            <a:prstDash val="solid"/>
            <a:round/>
            <a:headEnd type="none" w="med" len="med"/>
            <a:tailEnd type="arrow"/>
          </a:ln>
          <a:effectLst/>
        </p:spPr>
      </p:cxnSp>
      <p:sp>
        <p:nvSpPr>
          <p:cNvPr id="155" name="Rectangle 154"/>
          <p:cNvSpPr/>
          <p:nvPr/>
        </p:nvSpPr>
        <p:spPr>
          <a:xfrm>
            <a:off x="5040312" y="6166736"/>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Cache Resp.</a:t>
            </a:r>
          </a:p>
        </p:txBody>
      </p:sp>
      <p:cxnSp>
        <p:nvCxnSpPr>
          <p:cNvPr id="156" name="Straight Arrow Connector 155"/>
          <p:cNvCxnSpPr>
            <a:endCxn id="50" idx="0"/>
          </p:cNvCxnSpPr>
          <p:nvPr/>
        </p:nvCxnSpPr>
        <p:spPr bwMode="auto">
          <a:xfrm flipH="1" flipV="1">
            <a:off x="5190822" y="3965330"/>
            <a:ext cx="1025564" cy="654472"/>
          </a:xfrm>
          <a:prstGeom prst="straightConnector1">
            <a:avLst/>
          </a:prstGeom>
          <a:noFill/>
          <a:ln w="19050" cap="flat" cmpd="sng" algn="ctr">
            <a:solidFill>
              <a:srgbClr val="080808"/>
            </a:solidFill>
            <a:prstDash val="solid"/>
            <a:round/>
            <a:headEnd type="none" w="med" len="med"/>
            <a:tailEnd type="arrow"/>
          </a:ln>
          <a:effectLst/>
        </p:spPr>
      </p:cxnSp>
      <p:sp>
        <p:nvSpPr>
          <p:cNvPr id="159" name="Rectangle 158"/>
          <p:cNvSpPr/>
          <p:nvPr/>
        </p:nvSpPr>
        <p:spPr>
          <a:xfrm>
            <a:off x="5057813" y="379733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Update</a:t>
            </a:r>
          </a:p>
        </p:txBody>
      </p:sp>
      <p:sp>
        <p:nvSpPr>
          <p:cNvPr id="57" name="Rectangle 56"/>
          <p:cNvSpPr/>
          <p:nvPr/>
        </p:nvSpPr>
        <p:spPr>
          <a:xfrm>
            <a:off x="7745980" y="4920788"/>
            <a:ext cx="1512094" cy="587975"/>
          </a:xfrm>
          <a:prstGeom prst="rect">
            <a:avLst/>
          </a:prstGeom>
          <a:noFill/>
          <a:ln>
            <a:noFill/>
          </a:ln>
        </p:spPr>
        <p:txBody>
          <a:bodyPr lIns="100783" tIns="50392" rIns="100783" bIns="50392" rtlCol="0" anchor="ctr"/>
          <a:lstStyle/>
          <a:p>
            <a:pPr algn="ctr" defTabSz="1007943" eaLnBrk="0">
              <a:lnSpc>
                <a:spcPct val="100000"/>
              </a:lnSpc>
              <a:buClrTx/>
              <a:buSzTx/>
            </a:pPr>
            <a:r>
              <a:rPr lang="en-US" sz="1300" b="1" i="1" dirty="0">
                <a:solidFill>
                  <a:srgbClr val="DADADA">
                    <a:lumMod val="75000"/>
                  </a:srgbClr>
                </a:solidFill>
                <a:latin typeface="Tahoma" pitchFamily="34" charset="0"/>
                <a:ea typeface="ＭＳ Ｐゴシック" charset="-128"/>
              </a:rPr>
              <a:t>Schedule</a:t>
            </a:r>
          </a:p>
        </p:txBody>
      </p:sp>
    </p:spTree>
    <p:extLst>
      <p:ext uri="{BB962C8B-B14F-4D97-AF65-F5344CB8AC3E}">
        <p14:creationId xmlns:p14="http://schemas.microsoft.com/office/powerpoint/2010/main" val="3613434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503238" y="319088"/>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SPX </a:t>
            </a:r>
            <a:r>
              <a:rPr lang="en-US" dirty="0"/>
              <a:t>Interface</a:t>
            </a:r>
          </a:p>
        </p:txBody>
      </p:sp>
      <p:sp>
        <p:nvSpPr>
          <p:cNvPr id="26626" name="Rectangle 2"/>
          <p:cNvSpPr>
            <a:spLocks noGrp="1" noChangeArrowheads="1"/>
          </p:cNvSpPr>
          <p:nvPr>
            <p:ph idx="1"/>
          </p:nvPr>
        </p:nvSpPr>
        <p:spPr>
          <a:xfrm>
            <a:off x="433388" y="1228725"/>
            <a:ext cx="9070975" cy="1652588"/>
          </a:xfrm>
          <a:ln/>
        </p:spPr>
        <p:txBody>
          <a:bodyPr/>
          <a:lstStyle/>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F</a:t>
            </a:r>
            <a:r>
              <a:rPr lang="en-US" sz="2800" dirty="0" smtClean="0"/>
              <a:t>ront</a:t>
            </a:r>
            <a:r>
              <a:rPr lang="en-US" sz="2800" dirty="0"/>
              <a:t>-end</a:t>
            </a:r>
          </a:p>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C</a:t>
            </a:r>
            <a:r>
              <a:rPr lang="en-US" sz="2800" dirty="0" smtClean="0"/>
              <a:t>ache </a:t>
            </a:r>
            <a:r>
              <a:rPr lang="en-US" sz="2800" dirty="0"/>
              <a:t>request</a:t>
            </a:r>
          </a:p>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E</a:t>
            </a:r>
            <a:r>
              <a:rPr lang="en-US" sz="2800" dirty="0" smtClean="0"/>
              <a:t>vent </a:t>
            </a:r>
            <a:r>
              <a:rPr lang="en-US" sz="2800" dirty="0"/>
              <a:t>handler (for cache response)</a:t>
            </a:r>
          </a:p>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C</a:t>
            </a:r>
            <a:r>
              <a:rPr lang="en-US" sz="2800" dirty="0" smtClean="0"/>
              <a:t>locked </a:t>
            </a:r>
            <a:r>
              <a:rPr lang="en-US" sz="2800" dirty="0"/>
              <a:t>function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512" y="3703637"/>
            <a:ext cx="1625395" cy="1752600"/>
          </a:xfrm>
          <a:prstGeom prst="rect">
            <a:avLst/>
          </a:prstGeom>
        </p:spPr>
      </p:pic>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67</a:t>
            </a:fld>
            <a:endParaRPr lang="en-US">
              <a:solidFill>
                <a:srgbClr val="E5FFFF"/>
              </a:solidFill>
            </a:endParaRPr>
          </a:p>
        </p:txBody>
      </p:sp>
    </p:spTree>
    <p:extLst>
      <p:ext uri="{BB962C8B-B14F-4D97-AF65-F5344CB8AC3E}">
        <p14:creationId xmlns:p14="http://schemas.microsoft.com/office/powerpoint/2010/main" val="17800232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503238" y="284163"/>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SPX </a:t>
            </a:r>
            <a:r>
              <a:rPr lang="en-US" dirty="0"/>
              <a:t>Interface</a:t>
            </a:r>
          </a:p>
        </p:txBody>
      </p:sp>
      <p:sp>
        <p:nvSpPr>
          <p:cNvPr id="27650" name="Rectangle 2"/>
          <p:cNvSpPr>
            <a:spLocks noGrp="1" noChangeArrowheads="1"/>
          </p:cNvSpPr>
          <p:nvPr>
            <p:ph idx="1"/>
          </p:nvPr>
        </p:nvSpPr>
        <p:spPr>
          <a:xfrm>
            <a:off x="585788" y="1098550"/>
            <a:ext cx="9070975" cy="323850"/>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err="1" smtClean="0"/>
              <a:t>cache_reqest_t</a:t>
            </a:r>
            <a:endParaRPr lang="en-US" sz="2800" dirty="0"/>
          </a:p>
        </p:txBody>
      </p:sp>
      <p:sp>
        <p:nvSpPr>
          <p:cNvPr id="27651" name="Text Box 3"/>
          <p:cNvSpPr txBox="1">
            <a:spLocks noChangeArrowheads="1"/>
          </p:cNvSpPr>
          <p:nvPr/>
        </p:nvSpPr>
        <p:spPr bwMode="auto">
          <a:xfrm>
            <a:off x="574675" y="2528888"/>
            <a:ext cx="90709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9pPr>
          </a:lstStyle>
          <a:p>
            <a:pPr defTabSz="457200">
              <a:spcAft>
                <a:spcPts val="1425"/>
              </a:spcAft>
              <a:buSzPct val="45000"/>
              <a:buFont typeface="Wingdings" charset="2"/>
              <a:buChar char=""/>
            </a:pPr>
            <a:r>
              <a:rPr lang="en-US" sz="2800" dirty="0"/>
              <a:t>event handler for cache response</a:t>
            </a:r>
          </a:p>
        </p:txBody>
      </p:sp>
      <p:sp>
        <p:nvSpPr>
          <p:cNvPr id="27652" name="Text Box 4"/>
          <p:cNvSpPr txBox="1">
            <a:spLocks/>
          </p:cNvSpPr>
          <p:nvPr/>
        </p:nvSpPr>
        <p:spPr bwMode="auto">
          <a:xfrm>
            <a:off x="1763712" y="3017837"/>
            <a:ext cx="5035549" cy="1506538"/>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solidFill>
                  <a:srgbClr val="00B000"/>
                </a:solidFill>
                <a:latin typeface="Courier 10 Pitch" pitchFamily="1" charset="0"/>
              </a:rPr>
              <a:t>class</a:t>
            </a:r>
            <a:r>
              <a:rPr lang="en-US" sz="1600" dirty="0">
                <a:latin typeface="Courier 10 Pitch" pitchFamily="1" charset="0"/>
              </a:rPr>
              <a:t> </a:t>
            </a:r>
            <a:r>
              <a:rPr lang="en-US" sz="1600" dirty="0" err="1" smtClean="0">
                <a:latin typeface="Courier 10 Pitch" pitchFamily="1" charset="0"/>
              </a:rPr>
              <a:t>spx_core_t</a:t>
            </a:r>
            <a:r>
              <a:rPr lang="en-US" sz="1600" dirty="0" smtClean="0">
                <a:latin typeface="Courier 10 Pitch" pitchFamily="1" charset="0"/>
              </a:rPr>
              <a:t> </a:t>
            </a:r>
            <a:r>
              <a:rPr lang="en-US" sz="1600" dirty="0">
                <a:latin typeface="Courier 10 Pitch" pitchFamily="1" charset="0"/>
              </a:rPr>
              <a:t>{</a:t>
            </a:r>
          </a:p>
          <a:p>
            <a:pPr defTabSz="457200">
              <a:lnSpc>
                <a:spcPct val="97000"/>
              </a:lnSpc>
            </a:pPr>
            <a:r>
              <a:rPr lang="en-US" sz="1600" dirty="0">
                <a:solidFill>
                  <a:srgbClr val="00B000"/>
                </a:solidFill>
                <a:latin typeface="Courier 10 Pitch" pitchFamily="1" charset="0"/>
              </a:rPr>
              <a:t>public</a:t>
            </a:r>
            <a:r>
              <a:rPr lang="en-US" sz="1600" dirty="0">
                <a:latin typeface="Courier 10 Pitch" pitchFamily="1" charset="0"/>
              </a:rPr>
              <a:t>:</a:t>
            </a:r>
          </a:p>
          <a:p>
            <a:pPr defTabSz="457200">
              <a:lnSpc>
                <a:spcPct val="97000"/>
              </a:lnSpc>
            </a:pPr>
            <a:r>
              <a:rPr lang="en-US" sz="1600" dirty="0">
                <a:latin typeface="Courier 10 Pitch" pitchFamily="1" charset="0"/>
              </a:rPr>
              <a:t>  ...</a:t>
            </a:r>
          </a:p>
          <a:p>
            <a:pPr defTabSz="457200">
              <a:lnSpc>
                <a:spcPct val="97000"/>
              </a:lnSpc>
            </a:pPr>
            <a:r>
              <a:rPr lang="en-US" sz="1600" dirty="0">
                <a:latin typeface="Courier 10 Pitch" pitchFamily="1" charset="0"/>
              </a:rPr>
              <a:t>  </a:t>
            </a:r>
            <a:r>
              <a:rPr lang="en-US" sz="1600" dirty="0">
                <a:solidFill>
                  <a:srgbClr val="008000"/>
                </a:solidFill>
                <a:latin typeface="Courier 10 Pitch" pitchFamily="1" charset="0"/>
              </a:rPr>
              <a:t>void</a:t>
            </a:r>
            <a:r>
              <a:rPr lang="en-US" sz="1600" dirty="0">
                <a:latin typeface="Courier 10 Pitch" pitchFamily="1" charset="0"/>
              </a:rPr>
              <a:t> </a:t>
            </a:r>
            <a:r>
              <a:rPr lang="en-US" sz="1600" dirty="0" err="1">
                <a:latin typeface="Courier 10 Pitch" pitchFamily="1" charset="0"/>
              </a:rPr>
              <a:t>handle_cache_response</a:t>
            </a:r>
            <a:r>
              <a:rPr lang="en-US" sz="1600" dirty="0">
                <a:latin typeface="Courier 10 Pitch" pitchFamily="1" charset="0"/>
              </a:rPr>
              <a:t>(</a:t>
            </a:r>
            <a:r>
              <a:rPr lang="en-US" sz="1600" dirty="0" err="1">
                <a:solidFill>
                  <a:srgbClr val="008000"/>
                </a:solidFill>
                <a:latin typeface="Courier 10 Pitch" pitchFamily="1" charset="0"/>
              </a:rPr>
              <a:t>int</a:t>
            </a:r>
            <a:r>
              <a:rPr lang="en-US" sz="1600" dirty="0">
                <a:latin typeface="Courier 10 Pitch" pitchFamily="1" charset="0"/>
              </a:rPr>
              <a:t>, </a:t>
            </a:r>
            <a:r>
              <a:rPr lang="en-US" sz="1600" dirty="0" err="1" smtClean="0">
                <a:latin typeface="Courier 10 Pitch" pitchFamily="1" charset="0"/>
              </a:rPr>
              <a:t>cache_reqest_t</a:t>
            </a:r>
            <a:r>
              <a:rPr lang="en-US" sz="1600" dirty="0" smtClean="0">
                <a:latin typeface="Courier 10 Pitch" pitchFamily="1" charset="0"/>
              </a:rPr>
              <a:t>*);</a:t>
            </a:r>
            <a:endParaRPr lang="en-US" sz="1600" dirty="0">
              <a:latin typeface="Courier 10 Pitch" pitchFamily="1" charset="0"/>
            </a:endParaRPr>
          </a:p>
          <a:p>
            <a:pPr defTabSz="457200">
              <a:lnSpc>
                <a:spcPct val="97000"/>
              </a:lnSpc>
            </a:pPr>
            <a:r>
              <a:rPr lang="en-US" sz="1600" dirty="0">
                <a:latin typeface="Courier 10 Pitch" pitchFamily="1" charset="0"/>
              </a:rPr>
              <a:t>  ...</a:t>
            </a:r>
          </a:p>
          <a:p>
            <a:pPr defTabSz="457200">
              <a:lnSpc>
                <a:spcPct val="97000"/>
              </a:lnSpc>
            </a:pPr>
            <a:r>
              <a:rPr lang="en-US" sz="1600" dirty="0">
                <a:latin typeface="Courier 10 Pitch" pitchFamily="1" charset="0"/>
              </a:rPr>
              <a:t>};</a:t>
            </a:r>
          </a:p>
        </p:txBody>
      </p:sp>
      <p:sp>
        <p:nvSpPr>
          <p:cNvPr id="27654" name="Text Box 6"/>
          <p:cNvSpPr txBox="1">
            <a:spLocks noChangeArrowheads="1"/>
          </p:cNvSpPr>
          <p:nvPr/>
        </p:nvSpPr>
        <p:spPr bwMode="auto">
          <a:xfrm>
            <a:off x="574675" y="4894262"/>
            <a:ext cx="8632825"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1pPr>
            <a:lvl2pPr marL="863600" indent="-32385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9pPr>
          </a:lstStyle>
          <a:p>
            <a:pPr defTabSz="457200">
              <a:spcAft>
                <a:spcPts val="600"/>
              </a:spcAft>
              <a:buSzPct val="45000"/>
              <a:buFont typeface="Wingdings" charset="2"/>
              <a:buChar char=""/>
            </a:pPr>
            <a:r>
              <a:rPr lang="en-US" sz="2800" dirty="0"/>
              <a:t>clocked function</a:t>
            </a:r>
          </a:p>
          <a:p>
            <a:pPr lvl="1" defTabSz="457200">
              <a:spcAft>
                <a:spcPts val="600"/>
              </a:spcAft>
              <a:buSzPct val="45000"/>
              <a:buFont typeface="Wingdings" charset="2"/>
              <a:buChar char=""/>
            </a:pPr>
            <a:r>
              <a:rPr lang="en-US" sz="2400" dirty="0"/>
              <a:t>must be registered with a clock</a:t>
            </a:r>
          </a:p>
          <a:p>
            <a:pPr lvl="1" defTabSz="457200">
              <a:spcAft>
                <a:spcPts val="600"/>
              </a:spcAft>
              <a:buSzPct val="45000"/>
              <a:buFont typeface="Wingdings" charset="2"/>
              <a:buChar char=""/>
            </a:pPr>
            <a:r>
              <a:rPr lang="en-US" sz="2400" dirty="0" smtClean="0"/>
              <a:t>SPX </a:t>
            </a:r>
            <a:r>
              <a:rPr lang="en-US" sz="2400" dirty="0"/>
              <a:t>does not register this function, so it must be registered in the simulator program.</a:t>
            </a:r>
          </a:p>
        </p:txBody>
      </p:sp>
      <p:sp>
        <p:nvSpPr>
          <p:cNvPr id="27655" name="Text Box 7"/>
          <p:cNvSpPr txBox="1">
            <a:spLocks/>
          </p:cNvSpPr>
          <p:nvPr/>
        </p:nvSpPr>
        <p:spPr bwMode="auto">
          <a:xfrm>
            <a:off x="6107112" y="4670424"/>
            <a:ext cx="2915602" cy="1035050"/>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solidFill>
                  <a:srgbClr val="008000"/>
                </a:solidFill>
                <a:latin typeface="Courier 10 Pitch" pitchFamily="1" charset="0"/>
              </a:rPr>
              <a:t>void</a:t>
            </a:r>
            <a:r>
              <a:rPr lang="en-US" sz="1600" dirty="0">
                <a:latin typeface="Courier 10 Pitch" pitchFamily="1" charset="0"/>
              </a:rPr>
              <a:t> </a:t>
            </a:r>
            <a:r>
              <a:rPr lang="en-US" sz="1600" dirty="0" err="1" smtClean="0">
                <a:latin typeface="Courier 10 Pitch" pitchFamily="1" charset="0"/>
              </a:rPr>
              <a:t>spx_core_t</a:t>
            </a:r>
            <a:r>
              <a:rPr lang="en-US" sz="1600" dirty="0" smtClean="0">
                <a:latin typeface="Courier 10 Pitch" pitchFamily="1" charset="0"/>
              </a:rPr>
              <a:t> </a:t>
            </a:r>
            <a:r>
              <a:rPr lang="en-US" sz="1600" dirty="0">
                <a:latin typeface="Courier 10 Pitch" pitchFamily="1" charset="0"/>
              </a:rPr>
              <a:t>:: tick()</a:t>
            </a:r>
          </a:p>
          <a:p>
            <a:pPr defTabSz="457200">
              <a:lnSpc>
                <a:spcPct val="97000"/>
              </a:lnSpc>
            </a:pPr>
            <a:r>
              <a:rPr lang="en-US" sz="1600" dirty="0">
                <a:latin typeface="Courier 10 Pitch" pitchFamily="1" charset="0"/>
              </a:rPr>
              <a:t>{</a:t>
            </a:r>
          </a:p>
          <a:p>
            <a:pPr defTabSz="457200">
              <a:lnSpc>
                <a:spcPct val="97000"/>
              </a:lnSpc>
            </a:pPr>
            <a:r>
              <a:rPr lang="en-US" sz="1600" dirty="0">
                <a:latin typeface="Courier 10 Pitch" pitchFamily="1" charset="0"/>
              </a:rPr>
              <a:t>    ...</a:t>
            </a:r>
          </a:p>
          <a:p>
            <a:pPr defTabSz="457200">
              <a:lnSpc>
                <a:spcPct val="97000"/>
              </a:lnSpc>
            </a:pPr>
            <a:r>
              <a:rPr lang="en-US" sz="1600" dirty="0">
                <a:latin typeface="Courier 10 Pitch" pitchFamily="1" charset="0"/>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1512" y="808037"/>
            <a:ext cx="2826000" cy="2682000"/>
          </a:xfrm>
          <a:prstGeom prst="rect">
            <a:avLst/>
          </a:prstGeom>
        </p:spPr>
      </p:pic>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68</a:t>
            </a:fld>
            <a:endParaRPr lang="en-US">
              <a:solidFill>
                <a:srgbClr val="E5FFFF"/>
              </a:solidFill>
            </a:endParaRPr>
          </a:p>
        </p:txBody>
      </p:sp>
    </p:spTree>
    <p:extLst>
      <p:ext uri="{BB962C8B-B14F-4D97-AF65-F5344CB8AC3E}">
        <p14:creationId xmlns:p14="http://schemas.microsoft.com/office/powerpoint/2010/main" val="11084339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SimpleProc</a:t>
            </a:r>
          </a:p>
        </p:txBody>
      </p:sp>
      <p:sp>
        <p:nvSpPr>
          <p:cNvPr id="25602" name="Rectangle 2"/>
          <p:cNvSpPr>
            <a:spLocks noGrp="1" noChangeArrowheads="1"/>
          </p:cNvSpPr>
          <p:nvPr>
            <p:ph idx="1"/>
          </p:nvPr>
        </p:nvSpPr>
        <p:spPr>
          <a:xfrm>
            <a:off x="503238" y="1768475"/>
            <a:ext cx="9070975" cy="4989513"/>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1-IPC: in general one instruction is executed every cycle</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MSHR limits number of outstanding cache requests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69</a:t>
            </a:fld>
            <a:endParaRPr lang="en-US">
              <a:solidFill>
                <a:srgbClr val="E5FFFF"/>
              </a:solidFill>
            </a:endParaRPr>
          </a:p>
        </p:txBody>
      </p:sp>
    </p:spTree>
    <p:extLst>
      <p:ext uri="{BB962C8B-B14F-4D97-AF65-F5344CB8AC3E}">
        <p14:creationId xmlns:p14="http://schemas.microsoft.com/office/powerpoint/2010/main" val="12728504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51"/>
            <a:ext cx="9373581" cy="593223"/>
          </a:xfrm>
        </p:spPr>
        <p:txBody>
          <a:bodyPr/>
          <a:lstStyle/>
          <a:p>
            <a:r>
              <a:rPr lang="en-US" dirty="0" smtClean="0"/>
              <a:t>A Typical Single OS Domain Model </a:t>
            </a:r>
            <a:endParaRPr lang="en-US" dirty="0"/>
          </a:p>
        </p:txBody>
      </p:sp>
      <p:sp>
        <p:nvSpPr>
          <p:cNvPr id="123" name="Content Placeholder 2"/>
          <p:cNvSpPr>
            <a:spLocks noGrp="1"/>
          </p:cNvSpPr>
          <p:nvPr>
            <p:ph idx="1"/>
          </p:nvPr>
        </p:nvSpPr>
        <p:spPr>
          <a:xfrm>
            <a:off x="168015" y="5795751"/>
            <a:ext cx="9828609" cy="873212"/>
          </a:xfrm>
        </p:spPr>
        <p:txBody>
          <a:bodyPr/>
          <a:lstStyle/>
          <a:p>
            <a:r>
              <a:rPr lang="en-US" dirty="0" smtClean="0"/>
              <a:t>Single Socket/Board model </a:t>
            </a:r>
            <a:r>
              <a:rPr lang="en-US" dirty="0" smtClean="0">
                <a:sym typeface="Wingdings"/>
              </a:rPr>
              <a:t></a:t>
            </a:r>
            <a:r>
              <a:rPr lang="en-US" dirty="0" smtClean="0"/>
              <a:t> scaling across multiple sockets</a:t>
            </a:r>
          </a:p>
          <a:p>
            <a:r>
              <a:rPr lang="en-US" dirty="0" smtClean="0"/>
              <a:t>Similar efforts: Graphite, GEM5/SST, Sniper, etc. </a:t>
            </a:r>
            <a:endParaRPr lang="en-US" dirty="0"/>
          </a:p>
        </p:txBody>
      </p:sp>
      <p:sp>
        <p:nvSpPr>
          <p:cNvPr id="143" name="Slide Number Placeholder 1"/>
          <p:cNvSpPr txBox="1">
            <a:spLocks noGrp="1"/>
          </p:cNvSpPr>
          <p:nvPr/>
        </p:nvSpPr>
        <p:spPr bwMode="auto">
          <a:xfrm>
            <a:off x="9443588" y="7288272"/>
            <a:ext cx="637039" cy="271413"/>
          </a:xfrm>
          <a:prstGeom prst="rect">
            <a:avLst/>
          </a:prstGeom>
          <a:noFill/>
          <a:ln w="9525">
            <a:noFill/>
            <a:miter lim="800000"/>
            <a:headEnd/>
            <a:tailEnd/>
          </a:ln>
        </p:spPr>
        <p:txBody>
          <a:bodyPr wrap="square" lIns="100695" tIns="50350" rIns="100695" bIns="50350">
            <a:spAutoFit/>
          </a:bodyPr>
          <a:lstStyle/>
          <a:p>
            <a:pPr algn="r" defTabSz="1007317" eaLnBrk="0">
              <a:lnSpc>
                <a:spcPct val="100000"/>
              </a:lnSpc>
              <a:buClrTx/>
              <a:buSzTx/>
            </a:pPr>
            <a:fld id="{644C7418-DC1C-4619-A5FC-8F0FCE3AFA75}" type="slidenum">
              <a:rPr lang="en-US" sz="1100" b="1">
                <a:solidFill>
                  <a:srgbClr val="FFFFFF"/>
                </a:solidFill>
                <a:latin typeface="Tahoma" pitchFamily="34" charset="0"/>
                <a:ea typeface="ＭＳ Ｐゴシック" charset="-128"/>
              </a:rPr>
              <a:pPr algn="r" defTabSz="1007317" eaLnBrk="0">
                <a:lnSpc>
                  <a:spcPct val="100000"/>
                </a:lnSpc>
                <a:buClrTx/>
                <a:buSzTx/>
              </a:pPr>
              <a:t>7</a:t>
            </a:fld>
            <a:endParaRPr lang="en-US" sz="1100" b="1" dirty="0">
              <a:solidFill>
                <a:srgbClr val="FFFFFF"/>
              </a:solidFill>
              <a:latin typeface="Tahoma" pitchFamily="34" charset="0"/>
              <a:ea typeface="ＭＳ Ｐゴシック" charset="-128"/>
            </a:endParaRPr>
          </a:p>
        </p:txBody>
      </p:sp>
      <p:grpSp>
        <p:nvGrpSpPr>
          <p:cNvPr id="3" name="Group 2"/>
          <p:cNvGrpSpPr/>
          <p:nvPr/>
        </p:nvGrpSpPr>
        <p:grpSpPr>
          <a:xfrm>
            <a:off x="1092068" y="1007956"/>
            <a:ext cx="7928878" cy="4451809"/>
            <a:chOff x="0" y="762000"/>
            <a:chExt cx="9181506" cy="5105400"/>
          </a:xfrm>
        </p:grpSpPr>
        <p:sp>
          <p:nvSpPr>
            <p:cNvPr id="121" name="Rounded Rectangle 120"/>
            <p:cNvSpPr/>
            <p:nvPr/>
          </p:nvSpPr>
          <p:spPr bwMode="auto">
            <a:xfrm>
              <a:off x="1560690" y="762000"/>
              <a:ext cx="6324600" cy="2514600"/>
            </a:xfrm>
            <a:prstGeom prst="roundRect">
              <a:avLst/>
            </a:prstGeom>
            <a:solidFill>
              <a:schemeClr val="bg2">
                <a:lumMod val="20000"/>
                <a:lumOff val="80000"/>
              </a:schemeClr>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gn="ctr" defTabSz="1007317" eaLnBrk="0">
                <a:lnSpc>
                  <a:spcPct val="100000"/>
                </a:lnSpc>
                <a:buClrTx/>
                <a:buSzTx/>
              </a:pPr>
              <a:endParaRPr lang="en-US" sz="1200" dirty="0">
                <a:solidFill>
                  <a:srgbClr val="080808"/>
                </a:solidFill>
                <a:latin typeface="Tahoma" pitchFamily="34" charset="0"/>
                <a:ea typeface="ＭＳ Ｐゴシック" charset="-128"/>
              </a:endParaRPr>
            </a:p>
          </p:txBody>
        </p:sp>
        <p:sp>
          <p:nvSpPr>
            <p:cNvPr id="11" name="Rectangle 38"/>
            <p:cNvSpPr>
              <a:spLocks noChangeArrowheads="1"/>
            </p:cNvSpPr>
            <p:nvPr/>
          </p:nvSpPr>
          <p:spPr bwMode="auto">
            <a:xfrm>
              <a:off x="1865500" y="3733800"/>
              <a:ext cx="419100" cy="338138"/>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CPU</a:t>
              </a:r>
            </a:p>
          </p:txBody>
        </p:sp>
        <p:sp>
          <p:nvSpPr>
            <p:cNvPr id="12" name="Rectangle 39"/>
            <p:cNvSpPr>
              <a:spLocks noChangeArrowheads="1"/>
            </p:cNvSpPr>
            <p:nvPr/>
          </p:nvSpPr>
          <p:spPr bwMode="auto">
            <a:xfrm>
              <a:off x="1865500" y="4071938"/>
              <a:ext cx="419100" cy="136525"/>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L1$</a:t>
              </a:r>
            </a:p>
          </p:txBody>
        </p:sp>
        <p:sp>
          <p:nvSpPr>
            <p:cNvPr id="13" name="Rectangle 40"/>
            <p:cNvSpPr>
              <a:spLocks noChangeArrowheads="1"/>
            </p:cNvSpPr>
            <p:nvPr/>
          </p:nvSpPr>
          <p:spPr bwMode="auto">
            <a:xfrm>
              <a:off x="1865500" y="4208463"/>
              <a:ext cx="838200" cy="211137"/>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L2$</a:t>
              </a:r>
            </a:p>
          </p:txBody>
        </p:sp>
        <p:sp>
          <p:nvSpPr>
            <p:cNvPr id="14" name="Rectangle 41"/>
            <p:cNvSpPr>
              <a:spLocks noChangeArrowheads="1"/>
            </p:cNvSpPr>
            <p:nvPr/>
          </p:nvSpPr>
          <p:spPr bwMode="auto">
            <a:xfrm>
              <a:off x="2284600" y="3733800"/>
              <a:ext cx="419100" cy="338138"/>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CPU</a:t>
              </a:r>
            </a:p>
          </p:txBody>
        </p:sp>
        <p:sp>
          <p:nvSpPr>
            <p:cNvPr id="15" name="Rectangle 42"/>
            <p:cNvSpPr>
              <a:spLocks noChangeArrowheads="1"/>
            </p:cNvSpPr>
            <p:nvPr/>
          </p:nvSpPr>
          <p:spPr bwMode="auto">
            <a:xfrm>
              <a:off x="2284600" y="4071938"/>
              <a:ext cx="419100" cy="136525"/>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L1$</a:t>
              </a:r>
            </a:p>
          </p:txBody>
        </p:sp>
        <p:sp>
          <p:nvSpPr>
            <p:cNvPr id="16" name="Rectangle 43"/>
            <p:cNvSpPr>
              <a:spLocks noChangeArrowheads="1"/>
            </p:cNvSpPr>
            <p:nvPr/>
          </p:nvSpPr>
          <p:spPr bwMode="auto">
            <a:xfrm>
              <a:off x="2094100" y="4648200"/>
              <a:ext cx="381000" cy="228600"/>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R</a:t>
              </a:r>
            </a:p>
          </p:txBody>
        </p:sp>
        <p:sp>
          <p:nvSpPr>
            <p:cNvPr id="17" name="Line 44"/>
            <p:cNvSpPr>
              <a:spLocks noChangeShapeType="1"/>
            </p:cNvSpPr>
            <p:nvPr/>
          </p:nvSpPr>
          <p:spPr bwMode="auto">
            <a:xfrm>
              <a:off x="2475100" y="47244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8" name="Line 45"/>
            <p:cNvSpPr>
              <a:spLocks noChangeShapeType="1"/>
            </p:cNvSpPr>
            <p:nvPr/>
          </p:nvSpPr>
          <p:spPr bwMode="auto">
            <a:xfrm>
              <a:off x="1865500" y="47244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9" name="Line 46"/>
            <p:cNvSpPr>
              <a:spLocks noChangeShapeType="1"/>
            </p:cNvSpPr>
            <p:nvPr/>
          </p:nvSpPr>
          <p:spPr bwMode="auto">
            <a:xfrm rot="5400000">
              <a:off x="2132200" y="49911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20" name="Line 47"/>
            <p:cNvSpPr>
              <a:spLocks noChangeShapeType="1"/>
            </p:cNvSpPr>
            <p:nvPr/>
          </p:nvSpPr>
          <p:spPr bwMode="auto">
            <a:xfrm rot="5400000">
              <a:off x="2132200" y="45339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21" name="Rectangle 72"/>
            <p:cNvSpPr>
              <a:spLocks noChangeArrowheads="1"/>
            </p:cNvSpPr>
            <p:nvPr/>
          </p:nvSpPr>
          <p:spPr bwMode="auto">
            <a:xfrm>
              <a:off x="1636900" y="3581400"/>
              <a:ext cx="1219200" cy="2286000"/>
            </a:xfrm>
            <a:prstGeom prst="rect">
              <a:avLst/>
            </a:prstGeom>
            <a:noFill/>
            <a:ln w="9525">
              <a:solidFill>
                <a:srgbClr val="080808"/>
              </a:solidFill>
              <a:prstDash val="dash"/>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22" name="Text Box 97"/>
            <p:cNvSpPr txBox="1">
              <a:spLocks noChangeArrowheads="1"/>
            </p:cNvSpPr>
            <p:nvPr/>
          </p:nvSpPr>
          <p:spPr bwMode="auto">
            <a:xfrm>
              <a:off x="1713100" y="4876800"/>
              <a:ext cx="723452" cy="317667"/>
            </a:xfrm>
            <a:prstGeom prst="rect">
              <a:avLst/>
            </a:prstGeom>
            <a:noFill/>
            <a:ln w="9525">
              <a:noFill/>
              <a:miter lim="800000"/>
              <a:headEnd/>
              <a:tailEnd/>
            </a:ln>
          </p:spPr>
          <p:txBody>
            <a:bodyPr wrap="none">
              <a:spAutoFit/>
            </a:bodyPr>
            <a:lstStyle/>
            <a:p>
              <a:pPr defTabSz="1007317" hangingPunct="1">
                <a:lnSpc>
                  <a:spcPct val="100000"/>
                </a:lnSpc>
                <a:buClrTx/>
                <a:buSzTx/>
              </a:pPr>
              <a:r>
                <a:rPr lang="en-US" sz="1200" i="1">
                  <a:solidFill>
                    <a:srgbClr val="080808"/>
                  </a:solidFill>
                  <a:latin typeface="Arial" pitchFamily="34" charset="0"/>
                  <a:ea typeface="ＭＳ Ｐゴシック" charset="-128"/>
                </a:rPr>
                <a:t>router</a:t>
              </a:r>
            </a:p>
          </p:txBody>
        </p:sp>
        <p:sp>
          <p:nvSpPr>
            <p:cNvPr id="23" name="Rectangle 38"/>
            <p:cNvSpPr>
              <a:spLocks noChangeArrowheads="1"/>
            </p:cNvSpPr>
            <p:nvPr/>
          </p:nvSpPr>
          <p:spPr bwMode="auto">
            <a:xfrm>
              <a:off x="3260547" y="3733800"/>
              <a:ext cx="419100" cy="338138"/>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CPU</a:t>
              </a:r>
            </a:p>
          </p:txBody>
        </p:sp>
        <p:sp>
          <p:nvSpPr>
            <p:cNvPr id="24" name="Rectangle 39"/>
            <p:cNvSpPr>
              <a:spLocks noChangeArrowheads="1"/>
            </p:cNvSpPr>
            <p:nvPr/>
          </p:nvSpPr>
          <p:spPr bwMode="auto">
            <a:xfrm>
              <a:off x="3260547" y="4071938"/>
              <a:ext cx="419100" cy="136525"/>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L1$</a:t>
              </a:r>
            </a:p>
          </p:txBody>
        </p:sp>
        <p:sp>
          <p:nvSpPr>
            <p:cNvPr id="25" name="Rectangle 40"/>
            <p:cNvSpPr>
              <a:spLocks noChangeArrowheads="1"/>
            </p:cNvSpPr>
            <p:nvPr/>
          </p:nvSpPr>
          <p:spPr bwMode="auto">
            <a:xfrm>
              <a:off x="3260547" y="4208463"/>
              <a:ext cx="838200" cy="211137"/>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L2$</a:t>
              </a:r>
            </a:p>
          </p:txBody>
        </p:sp>
        <p:sp>
          <p:nvSpPr>
            <p:cNvPr id="26" name="Rectangle 41"/>
            <p:cNvSpPr>
              <a:spLocks noChangeArrowheads="1"/>
            </p:cNvSpPr>
            <p:nvPr/>
          </p:nvSpPr>
          <p:spPr bwMode="auto">
            <a:xfrm>
              <a:off x="3679647" y="3733800"/>
              <a:ext cx="419100" cy="338138"/>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CPU</a:t>
              </a:r>
            </a:p>
          </p:txBody>
        </p:sp>
        <p:sp>
          <p:nvSpPr>
            <p:cNvPr id="27" name="Rectangle 42"/>
            <p:cNvSpPr>
              <a:spLocks noChangeArrowheads="1"/>
            </p:cNvSpPr>
            <p:nvPr/>
          </p:nvSpPr>
          <p:spPr bwMode="auto">
            <a:xfrm>
              <a:off x="3679647" y="4071938"/>
              <a:ext cx="419100" cy="136525"/>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L1$</a:t>
              </a:r>
            </a:p>
          </p:txBody>
        </p:sp>
        <p:sp>
          <p:nvSpPr>
            <p:cNvPr id="28" name="Rectangle 43"/>
            <p:cNvSpPr>
              <a:spLocks noChangeArrowheads="1"/>
            </p:cNvSpPr>
            <p:nvPr/>
          </p:nvSpPr>
          <p:spPr bwMode="auto">
            <a:xfrm>
              <a:off x="3489147" y="4648200"/>
              <a:ext cx="381000" cy="228600"/>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R</a:t>
              </a:r>
            </a:p>
          </p:txBody>
        </p:sp>
        <p:sp>
          <p:nvSpPr>
            <p:cNvPr id="29" name="Line 44"/>
            <p:cNvSpPr>
              <a:spLocks noChangeShapeType="1"/>
            </p:cNvSpPr>
            <p:nvPr/>
          </p:nvSpPr>
          <p:spPr bwMode="auto">
            <a:xfrm>
              <a:off x="3870147" y="47244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30" name="Line 45"/>
            <p:cNvSpPr>
              <a:spLocks noChangeShapeType="1"/>
            </p:cNvSpPr>
            <p:nvPr/>
          </p:nvSpPr>
          <p:spPr bwMode="auto">
            <a:xfrm>
              <a:off x="3260547" y="47244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31" name="Line 46"/>
            <p:cNvSpPr>
              <a:spLocks noChangeShapeType="1"/>
            </p:cNvSpPr>
            <p:nvPr/>
          </p:nvSpPr>
          <p:spPr bwMode="auto">
            <a:xfrm rot="5400000">
              <a:off x="3527247" y="49911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32" name="Line 47"/>
            <p:cNvSpPr>
              <a:spLocks noChangeShapeType="1"/>
            </p:cNvSpPr>
            <p:nvPr/>
          </p:nvSpPr>
          <p:spPr bwMode="auto">
            <a:xfrm rot="5400000">
              <a:off x="3527247" y="45339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33" name="Rectangle 72"/>
            <p:cNvSpPr>
              <a:spLocks noChangeArrowheads="1"/>
            </p:cNvSpPr>
            <p:nvPr/>
          </p:nvSpPr>
          <p:spPr bwMode="auto">
            <a:xfrm>
              <a:off x="3031947" y="3581400"/>
              <a:ext cx="1219200" cy="2286000"/>
            </a:xfrm>
            <a:prstGeom prst="rect">
              <a:avLst/>
            </a:prstGeom>
            <a:noFill/>
            <a:ln w="9525">
              <a:solidFill>
                <a:srgbClr val="080808"/>
              </a:solidFill>
              <a:prstDash val="dash"/>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34" name="Text Box 97"/>
            <p:cNvSpPr txBox="1">
              <a:spLocks noChangeArrowheads="1"/>
            </p:cNvSpPr>
            <p:nvPr/>
          </p:nvSpPr>
          <p:spPr bwMode="auto">
            <a:xfrm>
              <a:off x="3108147" y="4876800"/>
              <a:ext cx="723452" cy="317667"/>
            </a:xfrm>
            <a:prstGeom prst="rect">
              <a:avLst/>
            </a:prstGeom>
            <a:noFill/>
            <a:ln w="9525">
              <a:noFill/>
              <a:miter lim="800000"/>
              <a:headEnd/>
              <a:tailEnd/>
            </a:ln>
          </p:spPr>
          <p:txBody>
            <a:bodyPr wrap="none">
              <a:spAutoFit/>
            </a:bodyPr>
            <a:lstStyle/>
            <a:p>
              <a:pPr defTabSz="1007317" hangingPunct="1">
                <a:lnSpc>
                  <a:spcPct val="100000"/>
                </a:lnSpc>
                <a:buClrTx/>
                <a:buSzTx/>
              </a:pPr>
              <a:r>
                <a:rPr lang="en-US" sz="1200" i="1">
                  <a:solidFill>
                    <a:srgbClr val="080808"/>
                  </a:solidFill>
                  <a:latin typeface="Arial" pitchFamily="34" charset="0"/>
                  <a:ea typeface="ＭＳ Ｐゴシック" charset="-128"/>
                </a:rPr>
                <a:t>router</a:t>
              </a:r>
            </a:p>
          </p:txBody>
        </p:sp>
        <p:sp>
          <p:nvSpPr>
            <p:cNvPr id="35" name="Rectangle 38"/>
            <p:cNvSpPr>
              <a:spLocks noChangeArrowheads="1"/>
            </p:cNvSpPr>
            <p:nvPr/>
          </p:nvSpPr>
          <p:spPr bwMode="auto">
            <a:xfrm>
              <a:off x="6654370" y="3733800"/>
              <a:ext cx="419100" cy="338138"/>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CPU</a:t>
              </a:r>
            </a:p>
          </p:txBody>
        </p:sp>
        <p:sp>
          <p:nvSpPr>
            <p:cNvPr id="36" name="Rectangle 39"/>
            <p:cNvSpPr>
              <a:spLocks noChangeArrowheads="1"/>
            </p:cNvSpPr>
            <p:nvPr/>
          </p:nvSpPr>
          <p:spPr bwMode="auto">
            <a:xfrm>
              <a:off x="6654370" y="4071938"/>
              <a:ext cx="419100" cy="136525"/>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L1$</a:t>
              </a:r>
            </a:p>
          </p:txBody>
        </p:sp>
        <p:sp>
          <p:nvSpPr>
            <p:cNvPr id="37" name="Rectangle 40"/>
            <p:cNvSpPr>
              <a:spLocks noChangeArrowheads="1"/>
            </p:cNvSpPr>
            <p:nvPr/>
          </p:nvSpPr>
          <p:spPr bwMode="auto">
            <a:xfrm>
              <a:off x="6654370" y="4208463"/>
              <a:ext cx="838200" cy="211137"/>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L2$</a:t>
              </a:r>
            </a:p>
          </p:txBody>
        </p:sp>
        <p:sp>
          <p:nvSpPr>
            <p:cNvPr id="38" name="Rectangle 41"/>
            <p:cNvSpPr>
              <a:spLocks noChangeArrowheads="1"/>
            </p:cNvSpPr>
            <p:nvPr/>
          </p:nvSpPr>
          <p:spPr bwMode="auto">
            <a:xfrm>
              <a:off x="7073470" y="3733800"/>
              <a:ext cx="419100" cy="338138"/>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CPU</a:t>
              </a:r>
            </a:p>
          </p:txBody>
        </p:sp>
        <p:sp>
          <p:nvSpPr>
            <p:cNvPr id="39" name="Rectangle 42"/>
            <p:cNvSpPr>
              <a:spLocks noChangeArrowheads="1"/>
            </p:cNvSpPr>
            <p:nvPr/>
          </p:nvSpPr>
          <p:spPr bwMode="auto">
            <a:xfrm>
              <a:off x="7073470" y="4071938"/>
              <a:ext cx="419100" cy="136525"/>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L1$</a:t>
              </a:r>
            </a:p>
          </p:txBody>
        </p:sp>
        <p:sp>
          <p:nvSpPr>
            <p:cNvPr id="40" name="Rectangle 43"/>
            <p:cNvSpPr>
              <a:spLocks noChangeArrowheads="1"/>
            </p:cNvSpPr>
            <p:nvPr/>
          </p:nvSpPr>
          <p:spPr bwMode="auto">
            <a:xfrm>
              <a:off x="6882970" y="4648200"/>
              <a:ext cx="381000" cy="228600"/>
            </a:xfrm>
            <a:prstGeom prst="rect">
              <a:avLst/>
            </a:prstGeom>
            <a:solidFill>
              <a:srgbClr val="FFCC99"/>
            </a:solidFill>
            <a:ln w="9525">
              <a:solidFill>
                <a:srgbClr val="080808"/>
              </a:solidFill>
              <a:miter lim="800000"/>
              <a:headEnd/>
              <a:tailEnd/>
            </a:ln>
          </p:spPr>
          <p:txBody>
            <a:bodyPr wrap="none" anchor="ctr"/>
            <a:lstStyle/>
            <a:p>
              <a:pPr algn="ctr" defTabSz="1007317" hangingPunct="1">
                <a:lnSpc>
                  <a:spcPct val="100000"/>
                </a:lnSpc>
                <a:buClrTx/>
                <a:buSzTx/>
              </a:pPr>
              <a:r>
                <a:rPr lang="en-US" sz="1200">
                  <a:solidFill>
                    <a:srgbClr val="080808"/>
                  </a:solidFill>
                  <a:latin typeface="Arial" pitchFamily="34" charset="0"/>
                  <a:ea typeface="ＭＳ Ｐゴシック" charset="-128"/>
                </a:rPr>
                <a:t>R</a:t>
              </a:r>
            </a:p>
          </p:txBody>
        </p:sp>
        <p:sp>
          <p:nvSpPr>
            <p:cNvPr id="41" name="Line 44"/>
            <p:cNvSpPr>
              <a:spLocks noChangeShapeType="1"/>
            </p:cNvSpPr>
            <p:nvPr/>
          </p:nvSpPr>
          <p:spPr bwMode="auto">
            <a:xfrm>
              <a:off x="7263970" y="47244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42" name="Line 45"/>
            <p:cNvSpPr>
              <a:spLocks noChangeShapeType="1"/>
            </p:cNvSpPr>
            <p:nvPr/>
          </p:nvSpPr>
          <p:spPr bwMode="auto">
            <a:xfrm>
              <a:off x="6654370" y="47244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43" name="Line 46"/>
            <p:cNvSpPr>
              <a:spLocks noChangeShapeType="1"/>
            </p:cNvSpPr>
            <p:nvPr/>
          </p:nvSpPr>
          <p:spPr bwMode="auto">
            <a:xfrm rot="5400000">
              <a:off x="6921070" y="49911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44" name="Line 47"/>
            <p:cNvSpPr>
              <a:spLocks noChangeShapeType="1"/>
            </p:cNvSpPr>
            <p:nvPr/>
          </p:nvSpPr>
          <p:spPr bwMode="auto">
            <a:xfrm rot="5400000">
              <a:off x="6921070" y="4533900"/>
              <a:ext cx="228600" cy="0"/>
            </a:xfrm>
            <a:prstGeom prst="line">
              <a:avLst/>
            </a:prstGeom>
            <a:noFill/>
            <a:ln w="9525">
              <a:solidFill>
                <a:srgbClr val="080808"/>
              </a:solidFill>
              <a:round/>
              <a:headEnd type="triangle" w="med" len="med"/>
              <a:tailEnd type="triangle" w="med" len="med"/>
            </a:ln>
          </p:spPr>
          <p:txBody>
            <a:bodyP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45" name="Rectangle 72"/>
            <p:cNvSpPr>
              <a:spLocks noChangeArrowheads="1"/>
            </p:cNvSpPr>
            <p:nvPr/>
          </p:nvSpPr>
          <p:spPr bwMode="auto">
            <a:xfrm>
              <a:off x="6425770" y="3581400"/>
              <a:ext cx="1219200" cy="2286000"/>
            </a:xfrm>
            <a:prstGeom prst="rect">
              <a:avLst/>
            </a:prstGeom>
            <a:noFill/>
            <a:ln w="9525">
              <a:solidFill>
                <a:srgbClr val="080808"/>
              </a:solidFill>
              <a:prstDash val="dash"/>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46" name="Text Box 97"/>
            <p:cNvSpPr txBox="1">
              <a:spLocks noChangeArrowheads="1"/>
            </p:cNvSpPr>
            <p:nvPr/>
          </p:nvSpPr>
          <p:spPr bwMode="auto">
            <a:xfrm>
              <a:off x="6501971" y="4876800"/>
              <a:ext cx="723452" cy="317667"/>
            </a:xfrm>
            <a:prstGeom prst="rect">
              <a:avLst/>
            </a:prstGeom>
            <a:noFill/>
            <a:ln w="9525">
              <a:noFill/>
              <a:miter lim="800000"/>
              <a:headEnd/>
              <a:tailEnd/>
            </a:ln>
          </p:spPr>
          <p:txBody>
            <a:bodyPr wrap="none">
              <a:spAutoFit/>
            </a:bodyPr>
            <a:lstStyle/>
            <a:p>
              <a:pPr defTabSz="1007317" hangingPunct="1">
                <a:lnSpc>
                  <a:spcPct val="100000"/>
                </a:lnSpc>
                <a:buClrTx/>
                <a:buSzTx/>
              </a:pPr>
              <a:r>
                <a:rPr lang="en-US" sz="1200" i="1">
                  <a:solidFill>
                    <a:srgbClr val="080808"/>
                  </a:solidFill>
                  <a:latin typeface="Arial" pitchFamily="34" charset="0"/>
                  <a:ea typeface="ＭＳ Ｐゴシック" charset="-128"/>
                </a:rPr>
                <a:t>router</a:t>
              </a:r>
            </a:p>
          </p:txBody>
        </p:sp>
        <p:sp>
          <p:nvSpPr>
            <p:cNvPr id="47" name="Flowchart: Multidocument 46"/>
            <p:cNvSpPr/>
            <p:nvPr/>
          </p:nvSpPr>
          <p:spPr bwMode="auto">
            <a:xfrm>
              <a:off x="4151490" y="914400"/>
              <a:ext cx="1295400" cy="838200"/>
            </a:xfrm>
            <a:prstGeom prst="flowChartMultidocument">
              <a:avLst/>
            </a:prstGeom>
            <a:solidFill>
              <a:srgbClr val="FFFF66"/>
            </a:solidFill>
            <a:ln w="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Applications</a:t>
              </a:r>
            </a:p>
          </p:txBody>
        </p:sp>
        <p:sp>
          <p:nvSpPr>
            <p:cNvPr id="48" name="Rounded Rectangle 47"/>
            <p:cNvSpPr/>
            <p:nvPr/>
          </p:nvSpPr>
          <p:spPr bwMode="auto">
            <a:xfrm>
              <a:off x="1906521" y="1905000"/>
              <a:ext cx="5709138" cy="533400"/>
            </a:xfrm>
            <a:prstGeom prst="roundRect">
              <a:avLst/>
            </a:prstGeom>
            <a:solidFill>
              <a:srgbClr val="FF9933"/>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Linux</a:t>
              </a:r>
            </a:p>
          </p:txBody>
        </p:sp>
        <p:sp>
          <p:nvSpPr>
            <p:cNvPr id="49" name="Rounded Rectangle 48"/>
            <p:cNvSpPr/>
            <p:nvPr/>
          </p:nvSpPr>
          <p:spPr bwMode="auto">
            <a:xfrm>
              <a:off x="1865500" y="5175740"/>
              <a:ext cx="838200" cy="533400"/>
            </a:xfrm>
            <a:prstGeom prst="roundRect">
              <a:avLst/>
            </a:prstGeom>
            <a:solidFill>
              <a:schemeClr val="accent1"/>
            </a:solid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FFFFFF"/>
                  </a:solidFill>
                  <a:latin typeface="Tahoma" pitchFamily="34" charset="0"/>
                  <a:ea typeface="ＭＳ Ｐゴシック" charset="-128"/>
                </a:rPr>
                <a:t>PSK</a:t>
              </a:r>
            </a:p>
          </p:txBody>
        </p:sp>
        <p:sp>
          <p:nvSpPr>
            <p:cNvPr id="51" name="Rounded Rectangle 50"/>
            <p:cNvSpPr/>
            <p:nvPr/>
          </p:nvSpPr>
          <p:spPr bwMode="auto">
            <a:xfrm>
              <a:off x="3260547" y="5175740"/>
              <a:ext cx="838200" cy="533400"/>
            </a:xfrm>
            <a:prstGeom prst="roundRect">
              <a:avLst/>
            </a:prstGeom>
            <a:solidFill>
              <a:schemeClr val="accent1"/>
            </a:solid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FFFFFF"/>
                  </a:solidFill>
                  <a:latin typeface="Tahoma" pitchFamily="34" charset="0"/>
                  <a:ea typeface="ＭＳ Ｐゴシック" charset="-128"/>
                </a:rPr>
                <a:t>PSK</a:t>
              </a:r>
            </a:p>
          </p:txBody>
        </p:sp>
        <p:sp>
          <p:nvSpPr>
            <p:cNvPr id="52" name="Rounded Rectangle 51"/>
            <p:cNvSpPr/>
            <p:nvPr/>
          </p:nvSpPr>
          <p:spPr bwMode="auto">
            <a:xfrm>
              <a:off x="6654370" y="5175740"/>
              <a:ext cx="838200" cy="533400"/>
            </a:xfrm>
            <a:prstGeom prst="roundRect">
              <a:avLst/>
            </a:prstGeom>
            <a:solidFill>
              <a:schemeClr val="accent1"/>
            </a:solidFill>
            <a:ln w="19050" cap="flat" cmpd="sng" algn="ctr">
              <a:solidFill>
                <a:srgbClr val="08080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FFFFFF"/>
                  </a:solidFill>
                  <a:latin typeface="Tahoma" pitchFamily="34" charset="0"/>
                  <a:ea typeface="ＭＳ Ｐゴシック" charset="-128"/>
                </a:rPr>
                <a:t>PSK</a:t>
              </a:r>
            </a:p>
          </p:txBody>
        </p:sp>
        <p:cxnSp>
          <p:nvCxnSpPr>
            <p:cNvPr id="54" name="Straight Arrow Connector 53"/>
            <p:cNvCxnSpPr>
              <a:stCxn id="49" idx="3"/>
              <a:endCxn id="51" idx="1"/>
            </p:cNvCxnSpPr>
            <p:nvPr/>
          </p:nvCxnSpPr>
          <p:spPr bwMode="auto">
            <a:xfrm>
              <a:off x="2703700" y="5442440"/>
              <a:ext cx="556847" cy="1588"/>
            </a:xfrm>
            <a:prstGeom prst="straightConnector1">
              <a:avLst/>
            </a:prstGeom>
            <a:noFill/>
            <a:ln w="31750" cap="flat" cmpd="sng" algn="ctr">
              <a:solidFill>
                <a:srgbClr val="080808"/>
              </a:solidFill>
              <a:prstDash val="solid"/>
              <a:round/>
              <a:headEnd type="arrow"/>
              <a:tailEnd type="arrow"/>
            </a:ln>
            <a:effectLst/>
          </p:spPr>
        </p:cxnSp>
        <p:cxnSp>
          <p:nvCxnSpPr>
            <p:cNvPr id="56" name="Straight Arrow Connector 55"/>
            <p:cNvCxnSpPr>
              <a:stCxn id="51" idx="3"/>
            </p:cNvCxnSpPr>
            <p:nvPr/>
          </p:nvCxnSpPr>
          <p:spPr bwMode="auto">
            <a:xfrm>
              <a:off x="4098747" y="5442440"/>
              <a:ext cx="457200" cy="1588"/>
            </a:xfrm>
            <a:prstGeom prst="straightConnector1">
              <a:avLst/>
            </a:prstGeom>
            <a:noFill/>
            <a:ln w="31750" cap="flat" cmpd="sng" algn="ctr">
              <a:solidFill>
                <a:srgbClr val="080808"/>
              </a:solidFill>
              <a:prstDash val="solid"/>
              <a:round/>
              <a:headEnd type="arrow" w="med" len="med"/>
              <a:tailEnd type="arrow"/>
            </a:ln>
            <a:effectLst/>
          </p:spPr>
        </p:cxnSp>
        <p:cxnSp>
          <p:nvCxnSpPr>
            <p:cNvPr id="66" name="Straight Arrow Connector 65"/>
            <p:cNvCxnSpPr>
              <a:stCxn id="52" idx="1"/>
            </p:cNvCxnSpPr>
            <p:nvPr/>
          </p:nvCxnSpPr>
          <p:spPr bwMode="auto">
            <a:xfrm rot="10800000">
              <a:off x="6185448" y="5439510"/>
              <a:ext cx="468923" cy="2931"/>
            </a:xfrm>
            <a:prstGeom prst="straightConnector1">
              <a:avLst/>
            </a:prstGeom>
            <a:noFill/>
            <a:ln w="31750" cap="flat" cmpd="sng" algn="ctr">
              <a:solidFill>
                <a:srgbClr val="080808"/>
              </a:solidFill>
              <a:prstDash val="solid"/>
              <a:round/>
              <a:headEnd type="arrow" w="med" len="med"/>
              <a:tailEnd type="arrow"/>
            </a:ln>
            <a:effectLst/>
          </p:spPr>
        </p:cxnSp>
        <p:cxnSp>
          <p:nvCxnSpPr>
            <p:cNvPr id="69" name="Straight Connector 68"/>
            <p:cNvCxnSpPr/>
            <p:nvPr/>
          </p:nvCxnSpPr>
          <p:spPr bwMode="auto">
            <a:xfrm>
              <a:off x="4837290" y="4267200"/>
              <a:ext cx="1219200" cy="0"/>
            </a:xfrm>
            <a:prstGeom prst="line">
              <a:avLst/>
            </a:prstGeom>
            <a:noFill/>
            <a:ln w="31750" cap="flat" cmpd="sng" algn="ctr">
              <a:solidFill>
                <a:srgbClr val="080808"/>
              </a:solidFill>
              <a:prstDash val="sysDash"/>
              <a:round/>
              <a:headEnd type="none" w="med" len="med"/>
              <a:tailEnd type="none"/>
            </a:ln>
            <a:effectLst/>
          </p:spPr>
        </p:cxnSp>
        <p:cxnSp>
          <p:nvCxnSpPr>
            <p:cNvPr id="71" name="Straight Arrow Connector 70"/>
            <p:cNvCxnSpPr>
              <a:endCxn id="107" idx="0"/>
            </p:cNvCxnSpPr>
            <p:nvPr/>
          </p:nvCxnSpPr>
          <p:spPr bwMode="auto">
            <a:xfrm rot="5400000">
              <a:off x="3487671" y="2589335"/>
              <a:ext cx="304800" cy="2931"/>
            </a:xfrm>
            <a:prstGeom prst="straightConnector1">
              <a:avLst/>
            </a:prstGeom>
            <a:noFill/>
            <a:ln w="25400" cap="flat" cmpd="sng" algn="ctr">
              <a:solidFill>
                <a:srgbClr val="080808"/>
              </a:solidFill>
              <a:prstDash val="solid"/>
              <a:round/>
              <a:headEnd type="none" w="med" len="med"/>
              <a:tailEnd type="arrow"/>
            </a:ln>
            <a:effectLst/>
          </p:spPr>
        </p:cxnSp>
        <p:sp>
          <p:nvSpPr>
            <p:cNvPr id="77" name="Rounded Rectangle 76"/>
            <p:cNvSpPr/>
            <p:nvPr/>
          </p:nvSpPr>
          <p:spPr bwMode="auto">
            <a:xfrm>
              <a:off x="2053076" y="2760786"/>
              <a:ext cx="381000" cy="381000"/>
            </a:xfrm>
            <a:prstGeom prst="roundRect">
              <a:avLst/>
            </a:prstGeom>
            <a:solidFill>
              <a:srgbClr val="CCFF99"/>
            </a:solidFill>
            <a:ln w="19050" cap="flat" cmpd="sng" algn="ctr">
              <a:noFill/>
              <a:prstDash val="solid"/>
              <a:round/>
              <a:headEnd type="none" w="med" len="med"/>
              <a:tailEnd type="none" w="med" len="med"/>
            </a:ln>
            <a:effectLst/>
            <a:scene3d>
              <a:camera prst="orthographicFront"/>
              <a:lightRig rig="threePt" dir="t"/>
            </a:scene3d>
            <a:sp3d>
              <a:bevelT prst="relaxedInset"/>
            </a:sp3d>
          </p:spPr>
          <p:txBody>
            <a:bodyPr vert="horz" wrap="square" lIns="0" tIns="45720" rIns="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VC</a:t>
              </a:r>
            </a:p>
          </p:txBody>
        </p:sp>
        <p:cxnSp>
          <p:nvCxnSpPr>
            <p:cNvPr id="78" name="Straight Arrow Connector 77"/>
            <p:cNvCxnSpPr>
              <a:endCxn id="77" idx="0"/>
            </p:cNvCxnSpPr>
            <p:nvPr/>
          </p:nvCxnSpPr>
          <p:spPr bwMode="auto">
            <a:xfrm rot="16200000" flipH="1">
              <a:off x="2080919" y="2598128"/>
              <a:ext cx="322385" cy="2930"/>
            </a:xfrm>
            <a:prstGeom prst="straightConnector1">
              <a:avLst/>
            </a:prstGeom>
            <a:noFill/>
            <a:ln w="25400" cap="flat" cmpd="sng" algn="ctr">
              <a:solidFill>
                <a:srgbClr val="080808"/>
              </a:solidFill>
              <a:prstDash val="solid"/>
              <a:round/>
              <a:headEnd type="none" w="med" len="med"/>
              <a:tailEnd type="arrow"/>
            </a:ln>
            <a:effectLst/>
          </p:spPr>
        </p:cxnSp>
        <p:cxnSp>
          <p:nvCxnSpPr>
            <p:cNvPr id="80" name="Straight Arrow Connector 79"/>
            <p:cNvCxnSpPr>
              <a:endCxn id="108" idx="0"/>
            </p:cNvCxnSpPr>
            <p:nvPr/>
          </p:nvCxnSpPr>
          <p:spPr bwMode="auto">
            <a:xfrm rot="5400000">
              <a:off x="6881502" y="2595196"/>
              <a:ext cx="316523" cy="2930"/>
            </a:xfrm>
            <a:prstGeom prst="straightConnector1">
              <a:avLst/>
            </a:prstGeom>
            <a:noFill/>
            <a:ln w="25400" cap="flat" cmpd="sng" algn="ctr">
              <a:solidFill>
                <a:srgbClr val="080808"/>
              </a:solidFill>
              <a:prstDash val="solid"/>
              <a:round/>
              <a:headEnd type="none" w="med" len="med"/>
              <a:tailEnd type="arrow"/>
            </a:ln>
            <a:effectLst/>
          </p:spPr>
        </p:cxnSp>
        <p:cxnSp>
          <p:nvCxnSpPr>
            <p:cNvPr id="81" name="Straight Connector 80"/>
            <p:cNvCxnSpPr/>
            <p:nvPr/>
          </p:nvCxnSpPr>
          <p:spPr bwMode="auto">
            <a:xfrm>
              <a:off x="4380090" y="2930769"/>
              <a:ext cx="1828800" cy="0"/>
            </a:xfrm>
            <a:prstGeom prst="line">
              <a:avLst/>
            </a:prstGeom>
            <a:noFill/>
            <a:ln w="31750" cap="flat" cmpd="sng" algn="ctr">
              <a:solidFill>
                <a:srgbClr val="080808"/>
              </a:solidFill>
              <a:prstDash val="sysDash"/>
              <a:round/>
              <a:headEnd type="none" w="med" len="med"/>
              <a:tailEnd type="none"/>
            </a:ln>
            <a:effectLst/>
          </p:spPr>
        </p:cxnSp>
        <p:cxnSp>
          <p:nvCxnSpPr>
            <p:cNvPr id="87" name="Straight Arrow Connector 86"/>
            <p:cNvCxnSpPr>
              <a:stCxn id="77" idx="2"/>
              <a:endCxn id="21" idx="0"/>
            </p:cNvCxnSpPr>
            <p:nvPr/>
          </p:nvCxnSpPr>
          <p:spPr bwMode="auto">
            <a:xfrm rot="16200000" flipH="1">
              <a:off x="2025231" y="3360131"/>
              <a:ext cx="439614" cy="2924"/>
            </a:xfrm>
            <a:prstGeom prst="straightConnector1">
              <a:avLst/>
            </a:prstGeom>
            <a:noFill/>
            <a:ln w="25400" cap="flat" cmpd="sng" algn="ctr">
              <a:solidFill>
                <a:srgbClr val="080808"/>
              </a:solidFill>
              <a:prstDash val="solid"/>
              <a:round/>
              <a:headEnd type="arrow"/>
              <a:tailEnd type="arrow"/>
            </a:ln>
            <a:effectLst/>
          </p:spPr>
        </p:cxnSp>
        <p:cxnSp>
          <p:nvCxnSpPr>
            <p:cNvPr id="89" name="Straight Arrow Connector 88"/>
            <p:cNvCxnSpPr>
              <a:stCxn id="107" idx="2"/>
              <a:endCxn id="33" idx="0"/>
            </p:cNvCxnSpPr>
            <p:nvPr/>
          </p:nvCxnSpPr>
          <p:spPr bwMode="auto">
            <a:xfrm rot="16200000" flipH="1">
              <a:off x="3411476" y="3351329"/>
              <a:ext cx="457200" cy="2942"/>
            </a:xfrm>
            <a:prstGeom prst="straightConnector1">
              <a:avLst/>
            </a:prstGeom>
            <a:noFill/>
            <a:ln w="25400" cap="flat" cmpd="sng" algn="ctr">
              <a:solidFill>
                <a:srgbClr val="080808"/>
              </a:solidFill>
              <a:prstDash val="solid"/>
              <a:round/>
              <a:headEnd type="arrow"/>
              <a:tailEnd type="arrow"/>
            </a:ln>
            <a:effectLst/>
          </p:spPr>
        </p:cxnSp>
        <p:cxnSp>
          <p:nvCxnSpPr>
            <p:cNvPr id="91" name="Straight Arrow Connector 90"/>
            <p:cNvCxnSpPr>
              <a:stCxn id="108" idx="2"/>
              <a:endCxn id="45" idx="0"/>
            </p:cNvCxnSpPr>
            <p:nvPr/>
          </p:nvCxnSpPr>
          <p:spPr bwMode="auto">
            <a:xfrm rot="5400000">
              <a:off x="6814096" y="3357197"/>
              <a:ext cx="445477" cy="2928"/>
            </a:xfrm>
            <a:prstGeom prst="straightConnector1">
              <a:avLst/>
            </a:prstGeom>
            <a:noFill/>
            <a:ln w="25400" cap="flat" cmpd="sng" algn="ctr">
              <a:solidFill>
                <a:srgbClr val="080808"/>
              </a:solidFill>
              <a:prstDash val="solid"/>
              <a:round/>
              <a:headEnd type="arrow"/>
              <a:tailEnd type="arrow"/>
            </a:ln>
            <a:effectLst/>
          </p:spPr>
        </p:cxnSp>
        <p:sp>
          <p:nvSpPr>
            <p:cNvPr id="103" name="TextBox 102"/>
            <p:cNvSpPr txBox="1"/>
            <p:nvPr/>
          </p:nvSpPr>
          <p:spPr>
            <a:xfrm>
              <a:off x="3084855" y="3200401"/>
              <a:ext cx="400741" cy="317667"/>
            </a:xfrm>
            <a:prstGeom prst="rect">
              <a:avLst/>
            </a:prstGeom>
            <a:noFill/>
          </p:spPr>
          <p:txBody>
            <a:bodyPr wrap="none" rtlCol="0">
              <a:sp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LP</a:t>
              </a:r>
            </a:p>
          </p:txBody>
        </p:sp>
        <p:sp>
          <p:nvSpPr>
            <p:cNvPr id="104" name="TextBox 103"/>
            <p:cNvSpPr txBox="1"/>
            <p:nvPr/>
          </p:nvSpPr>
          <p:spPr>
            <a:xfrm>
              <a:off x="227847" y="3200401"/>
              <a:ext cx="1783097" cy="317667"/>
            </a:xfrm>
            <a:prstGeom prst="rect">
              <a:avLst/>
            </a:prstGeom>
            <a:noFill/>
          </p:spPr>
          <p:txBody>
            <a:bodyPr wrap="none" rtlCol="0">
              <a:sp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Logical Process (LP)</a:t>
              </a:r>
            </a:p>
          </p:txBody>
        </p:sp>
        <p:sp>
          <p:nvSpPr>
            <p:cNvPr id="105" name="TextBox 104"/>
            <p:cNvSpPr txBox="1"/>
            <p:nvPr/>
          </p:nvSpPr>
          <p:spPr>
            <a:xfrm>
              <a:off x="6361456" y="3276601"/>
              <a:ext cx="400741" cy="317667"/>
            </a:xfrm>
            <a:prstGeom prst="rect">
              <a:avLst/>
            </a:prstGeom>
            <a:noFill/>
          </p:spPr>
          <p:txBody>
            <a:bodyPr wrap="none" rtlCol="0">
              <a:sp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LP</a:t>
              </a:r>
            </a:p>
          </p:txBody>
        </p:sp>
        <p:sp>
          <p:nvSpPr>
            <p:cNvPr id="107" name="Rounded Rectangle 106"/>
            <p:cNvSpPr/>
            <p:nvPr/>
          </p:nvSpPr>
          <p:spPr bwMode="auto">
            <a:xfrm>
              <a:off x="3448105" y="2743200"/>
              <a:ext cx="381000" cy="381000"/>
            </a:xfrm>
            <a:prstGeom prst="roundRect">
              <a:avLst/>
            </a:prstGeom>
            <a:solidFill>
              <a:srgbClr val="CCFF99"/>
            </a:solidFill>
            <a:ln w="19050" cap="flat" cmpd="sng" algn="ctr">
              <a:noFill/>
              <a:prstDash val="solid"/>
              <a:round/>
              <a:headEnd type="none" w="med" len="med"/>
              <a:tailEnd type="none" w="med" len="med"/>
            </a:ln>
            <a:effectLst/>
            <a:scene3d>
              <a:camera prst="orthographicFront"/>
              <a:lightRig rig="threePt" dir="t"/>
            </a:scene3d>
            <a:sp3d>
              <a:bevelT prst="relaxedInset"/>
            </a:sp3d>
          </p:spPr>
          <p:txBody>
            <a:bodyPr vert="horz" wrap="square" lIns="0" tIns="45720" rIns="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VC</a:t>
              </a:r>
            </a:p>
          </p:txBody>
        </p:sp>
        <p:sp>
          <p:nvSpPr>
            <p:cNvPr id="108" name="Rounded Rectangle 107"/>
            <p:cNvSpPr/>
            <p:nvPr/>
          </p:nvSpPr>
          <p:spPr bwMode="auto">
            <a:xfrm>
              <a:off x="6847798" y="2754923"/>
              <a:ext cx="381000" cy="381000"/>
            </a:xfrm>
            <a:prstGeom prst="roundRect">
              <a:avLst/>
            </a:prstGeom>
            <a:solidFill>
              <a:srgbClr val="CCFF99"/>
            </a:solidFill>
            <a:ln w="19050" cap="flat" cmpd="sng" algn="ctr">
              <a:noFill/>
              <a:prstDash val="solid"/>
              <a:round/>
              <a:headEnd type="none" w="med" len="med"/>
              <a:tailEnd type="none" w="med" len="med"/>
            </a:ln>
            <a:effectLst/>
            <a:scene3d>
              <a:camera prst="orthographicFront"/>
              <a:lightRig rig="threePt" dir="t"/>
            </a:scene3d>
            <a:sp3d>
              <a:bevelT prst="relaxedInset"/>
            </a:sp3d>
          </p:spPr>
          <p:txBody>
            <a:bodyPr vert="horz" wrap="square" lIns="0" tIns="45720" rIns="0" bIns="45720" numCol="1" rtlCol="0" anchor="ctr" anchorCtr="0" compatLnSpc="1">
              <a:prstTxWarp prst="textNoShape">
                <a:avLst/>
              </a:prstTxWarp>
              <a:no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VC</a:t>
              </a:r>
            </a:p>
          </p:txBody>
        </p:sp>
        <p:sp>
          <p:nvSpPr>
            <p:cNvPr id="122" name="TextBox 121"/>
            <p:cNvSpPr txBox="1"/>
            <p:nvPr/>
          </p:nvSpPr>
          <p:spPr>
            <a:xfrm>
              <a:off x="6991752" y="838200"/>
              <a:ext cx="681558" cy="317667"/>
            </a:xfrm>
            <a:prstGeom prst="rect">
              <a:avLst/>
            </a:prstGeom>
            <a:noFill/>
          </p:spPr>
          <p:txBody>
            <a:bodyPr wrap="none" rtlCol="0">
              <a:spAutoFit/>
            </a:bodyPr>
            <a:lstStyle/>
            <a:p>
              <a:pPr algn="ctr" defTabSz="1007317" eaLnBrk="0">
                <a:lnSpc>
                  <a:spcPct val="100000"/>
                </a:lnSpc>
                <a:buClrTx/>
                <a:buSzTx/>
              </a:pPr>
              <a:r>
                <a:rPr lang="en-US" sz="1200" i="1" dirty="0">
                  <a:solidFill>
                    <a:srgbClr val="080808"/>
                  </a:solidFill>
                  <a:latin typeface="Tahoma" pitchFamily="34" charset="0"/>
                  <a:ea typeface="ＭＳ Ｐゴシック" charset="-128"/>
                </a:rPr>
                <a:t>QSim</a:t>
              </a:r>
            </a:p>
          </p:txBody>
        </p:sp>
        <p:sp>
          <p:nvSpPr>
            <p:cNvPr id="124" name="TextBox 123"/>
            <p:cNvSpPr txBox="1"/>
            <p:nvPr/>
          </p:nvSpPr>
          <p:spPr>
            <a:xfrm>
              <a:off x="7994585" y="2438399"/>
              <a:ext cx="1186921" cy="317667"/>
            </a:xfrm>
            <a:prstGeom prst="rect">
              <a:avLst/>
            </a:prstGeom>
            <a:noFill/>
          </p:spPr>
          <p:txBody>
            <a:bodyPr wrap="none" rtlCol="0">
              <a:spAutoFit/>
            </a:bodyPr>
            <a:lstStyle/>
            <a:p>
              <a:pPr algn="ctr" defTabSz="1007317" eaLnBrk="0">
                <a:lnSpc>
                  <a:spcPct val="100000"/>
                </a:lnSpc>
                <a:buClrTx/>
                <a:buSzTx/>
              </a:pPr>
              <a:r>
                <a:rPr lang="en-US" sz="1200" i="1" dirty="0">
                  <a:solidFill>
                    <a:srgbClr val="080808"/>
                  </a:solidFill>
                  <a:latin typeface="Tahoma" pitchFamily="34" charset="0"/>
                  <a:ea typeface="ＭＳ Ｐゴシック" charset="-128"/>
                </a:rPr>
                <a:t>Virtual Core</a:t>
              </a:r>
            </a:p>
          </p:txBody>
        </p:sp>
        <p:cxnSp>
          <p:nvCxnSpPr>
            <p:cNvPr id="126" name="Curved Connector 125"/>
            <p:cNvCxnSpPr>
              <a:stCxn id="108" idx="3"/>
              <a:endCxn id="124" idx="1"/>
            </p:cNvCxnSpPr>
            <p:nvPr/>
          </p:nvCxnSpPr>
          <p:spPr bwMode="auto">
            <a:xfrm flipV="1">
              <a:off x="7228798" y="2597233"/>
              <a:ext cx="765787" cy="348191"/>
            </a:xfrm>
            <a:prstGeom prst="curvedConnector3">
              <a:avLst>
                <a:gd name="adj1" fmla="val 50000"/>
              </a:avLst>
            </a:prstGeom>
            <a:noFill/>
            <a:ln w="9525" cap="flat" cmpd="sng" algn="ctr">
              <a:solidFill>
                <a:srgbClr val="080808"/>
              </a:solidFill>
              <a:prstDash val="solid"/>
              <a:round/>
              <a:headEnd type="none"/>
              <a:tailEnd type="arrow"/>
            </a:ln>
            <a:effectLst/>
          </p:spPr>
        </p:cxnSp>
        <p:sp>
          <p:nvSpPr>
            <p:cNvPr id="130" name="Rectangle 11"/>
            <p:cNvSpPr>
              <a:spLocks noChangeArrowheads="1"/>
            </p:cNvSpPr>
            <p:nvPr/>
          </p:nvSpPr>
          <p:spPr bwMode="auto">
            <a:xfrm>
              <a:off x="2913945" y="5344230"/>
              <a:ext cx="76200" cy="228600"/>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31" name="Rectangle 12"/>
            <p:cNvSpPr>
              <a:spLocks noChangeArrowheads="1"/>
            </p:cNvSpPr>
            <p:nvPr/>
          </p:nvSpPr>
          <p:spPr bwMode="auto">
            <a:xfrm>
              <a:off x="2990145" y="5344230"/>
              <a:ext cx="76200" cy="228600"/>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grpSp>
          <p:nvGrpSpPr>
            <p:cNvPr id="133" name="Group 9"/>
            <p:cNvGrpSpPr>
              <a:grpSpLocks/>
            </p:cNvGrpSpPr>
            <p:nvPr/>
          </p:nvGrpSpPr>
          <p:grpSpPr bwMode="auto">
            <a:xfrm>
              <a:off x="4564944" y="5332941"/>
              <a:ext cx="304800" cy="228600"/>
              <a:chOff x="3168" y="1104"/>
              <a:chExt cx="192" cy="144"/>
            </a:xfrm>
          </p:grpSpPr>
          <p:sp>
            <p:nvSpPr>
              <p:cNvPr id="134" name="Rectangle 10"/>
              <p:cNvSpPr>
                <a:spLocks noChangeArrowheads="1"/>
              </p:cNvSpPr>
              <p:nvPr/>
            </p:nvSpPr>
            <p:spPr bwMode="auto">
              <a:xfrm>
                <a:off x="3168"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35" name="Rectangle 11"/>
              <p:cNvSpPr>
                <a:spLocks noChangeArrowheads="1"/>
              </p:cNvSpPr>
              <p:nvPr/>
            </p:nvSpPr>
            <p:spPr bwMode="auto">
              <a:xfrm>
                <a:off x="3216"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36" name="Rectangle 12"/>
              <p:cNvSpPr>
                <a:spLocks noChangeArrowheads="1"/>
              </p:cNvSpPr>
              <p:nvPr/>
            </p:nvSpPr>
            <p:spPr bwMode="auto">
              <a:xfrm>
                <a:off x="3264"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37" name="Rectangle 13"/>
              <p:cNvSpPr>
                <a:spLocks noChangeArrowheads="1"/>
              </p:cNvSpPr>
              <p:nvPr/>
            </p:nvSpPr>
            <p:spPr bwMode="auto">
              <a:xfrm>
                <a:off x="3312"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grpSp>
        <p:grpSp>
          <p:nvGrpSpPr>
            <p:cNvPr id="138" name="Group 9"/>
            <p:cNvGrpSpPr>
              <a:grpSpLocks/>
            </p:cNvGrpSpPr>
            <p:nvPr/>
          </p:nvGrpSpPr>
          <p:grpSpPr bwMode="auto">
            <a:xfrm>
              <a:off x="5891388" y="5327297"/>
              <a:ext cx="304800" cy="228600"/>
              <a:chOff x="3168" y="1104"/>
              <a:chExt cx="192" cy="144"/>
            </a:xfrm>
          </p:grpSpPr>
          <p:sp>
            <p:nvSpPr>
              <p:cNvPr id="139" name="Rectangle 10"/>
              <p:cNvSpPr>
                <a:spLocks noChangeArrowheads="1"/>
              </p:cNvSpPr>
              <p:nvPr/>
            </p:nvSpPr>
            <p:spPr bwMode="auto">
              <a:xfrm>
                <a:off x="3168"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40" name="Rectangle 11"/>
              <p:cNvSpPr>
                <a:spLocks noChangeArrowheads="1"/>
              </p:cNvSpPr>
              <p:nvPr/>
            </p:nvSpPr>
            <p:spPr bwMode="auto">
              <a:xfrm>
                <a:off x="3216"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41" name="Rectangle 12"/>
              <p:cNvSpPr>
                <a:spLocks noChangeArrowheads="1"/>
              </p:cNvSpPr>
              <p:nvPr/>
            </p:nvSpPr>
            <p:spPr bwMode="auto">
              <a:xfrm>
                <a:off x="3264"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sp>
            <p:nvSpPr>
              <p:cNvPr id="142" name="Rectangle 13"/>
              <p:cNvSpPr>
                <a:spLocks noChangeArrowheads="1"/>
              </p:cNvSpPr>
              <p:nvPr/>
            </p:nvSpPr>
            <p:spPr bwMode="auto">
              <a:xfrm>
                <a:off x="3312" y="1104"/>
                <a:ext cx="48" cy="144"/>
              </a:xfrm>
              <a:prstGeom prst="rect">
                <a:avLst/>
              </a:prstGeom>
              <a:solidFill>
                <a:srgbClr val="FFCC66"/>
              </a:solidFill>
              <a:ln w="9525">
                <a:solidFill>
                  <a:srgbClr val="080808"/>
                </a:solidFill>
                <a:miter lim="800000"/>
                <a:headEnd/>
                <a:tailEnd/>
              </a:ln>
            </p:spPr>
            <p:txBody>
              <a:bodyPr wrap="none" anchor="ctr"/>
              <a:lstStyle/>
              <a:p>
                <a:pPr algn="ctr" defTabSz="1007317" eaLnBrk="0">
                  <a:lnSpc>
                    <a:spcPct val="100000"/>
                  </a:lnSpc>
                  <a:buClrTx/>
                  <a:buSzTx/>
                </a:pPr>
                <a:endParaRPr lang="en-US" sz="1200">
                  <a:solidFill>
                    <a:srgbClr val="080808"/>
                  </a:solidFill>
                  <a:latin typeface="Tahoma" pitchFamily="34" charset="0"/>
                  <a:ea typeface="ＭＳ Ｐゴシック" charset="-128"/>
                </a:endParaRPr>
              </a:p>
            </p:txBody>
          </p:sp>
        </p:grpSp>
        <p:sp>
          <p:nvSpPr>
            <p:cNvPr id="79" name="TextBox 78"/>
            <p:cNvSpPr txBox="1"/>
            <p:nvPr/>
          </p:nvSpPr>
          <p:spPr>
            <a:xfrm>
              <a:off x="0" y="5181599"/>
              <a:ext cx="1676400" cy="544706"/>
            </a:xfrm>
            <a:prstGeom prst="rect">
              <a:avLst/>
            </a:prstGeom>
            <a:noFill/>
          </p:spPr>
          <p:txBody>
            <a:bodyPr wrap="square" rtlCol="0">
              <a:spAutoFit/>
            </a:bodyPr>
            <a:lstStyle/>
            <a:p>
              <a:pPr algn="ctr" defTabSz="1007317" eaLnBrk="0">
                <a:lnSpc>
                  <a:spcPct val="100000"/>
                </a:lnSpc>
                <a:buClrTx/>
                <a:buSzTx/>
              </a:pPr>
              <a:r>
                <a:rPr lang="en-US" sz="1200" dirty="0">
                  <a:solidFill>
                    <a:srgbClr val="080808"/>
                  </a:solidFill>
                  <a:latin typeface="Tahoma" pitchFamily="34" charset="0"/>
                  <a:ea typeface="ＭＳ Ｐゴシック" charset="-128"/>
                </a:rPr>
                <a:t>Parallel Simulation Kernel (PSK)</a:t>
              </a:r>
            </a:p>
          </p:txBody>
        </p:sp>
        <p:pic>
          <p:nvPicPr>
            <p:cNvPr id="82" name="Picture 81"/>
            <p:cNvPicPr>
              <a:picLocks noChangeAspect="1"/>
            </p:cNvPicPr>
            <p:nvPr/>
          </p:nvPicPr>
          <p:blipFill>
            <a:blip r:embed="rId3"/>
            <a:stretch>
              <a:fillRect/>
            </a:stretch>
          </p:blipFill>
          <p:spPr>
            <a:xfrm>
              <a:off x="609600" y="4572000"/>
              <a:ext cx="735714" cy="673100"/>
            </a:xfrm>
            <a:prstGeom prst="rect">
              <a:avLst/>
            </a:prstGeom>
          </p:spPr>
        </p:pic>
      </p:grpSp>
      <p:pic>
        <p:nvPicPr>
          <p:cNvPr id="83" name="Picture 18"/>
          <p:cNvPicPr>
            <a:picLocks noChangeAspect="1" noChangeArrowheads="1"/>
          </p:cNvPicPr>
          <p:nvPr/>
        </p:nvPicPr>
        <p:blipFill>
          <a:blip r:embed="rId4" cstate="print"/>
          <a:srcRect/>
          <a:stretch>
            <a:fillRect/>
          </a:stretch>
        </p:blipFill>
        <p:spPr bwMode="auto">
          <a:xfrm rot="16200000">
            <a:off x="7395866" y="4091283"/>
            <a:ext cx="1828800" cy="748708"/>
          </a:xfrm>
          <a:prstGeom prst="rect">
            <a:avLst/>
          </a:prstGeom>
          <a:noFill/>
          <a:ln w="9525">
            <a:noFill/>
            <a:miter lim="800000"/>
            <a:headEnd/>
            <a:tailEnd/>
          </a:ln>
        </p:spPr>
      </p:pic>
      <p:sp>
        <p:nvSpPr>
          <p:cNvPr id="4" name="TextBox 3"/>
          <p:cNvSpPr txBox="1"/>
          <p:nvPr/>
        </p:nvSpPr>
        <p:spPr>
          <a:xfrm>
            <a:off x="8690083" y="4084637"/>
            <a:ext cx="1150829" cy="505072"/>
          </a:xfrm>
          <a:prstGeom prst="rect">
            <a:avLst/>
          </a:prstGeom>
          <a:noFill/>
        </p:spPr>
        <p:txBody>
          <a:bodyPr wrap="square" lIns="91430" tIns="45716" rIns="91430" bIns="45716" rtlCol="0">
            <a:spAutoFit/>
          </a:bodyPr>
          <a:lstStyle/>
          <a:p>
            <a:pPr algn="ctr"/>
            <a:r>
              <a:rPr lang="en-US" sz="1400" i="1" dirty="0">
                <a:solidFill>
                  <a:srgbClr val="000000"/>
                </a:solidFill>
              </a:rPr>
              <a:t>Physical phenomena </a:t>
            </a:r>
          </a:p>
        </p:txBody>
      </p:sp>
    </p:spTree>
    <p:extLst>
      <p:ext uri="{BB962C8B-B14F-4D97-AF65-F5344CB8AC3E}">
        <p14:creationId xmlns:p14="http://schemas.microsoft.com/office/powerpoint/2010/main" val="5722759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503238" y="319088"/>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SimpleProc Interface</a:t>
            </a:r>
          </a:p>
        </p:txBody>
      </p:sp>
      <p:sp>
        <p:nvSpPr>
          <p:cNvPr id="26626" name="Rectangle 2"/>
          <p:cNvSpPr>
            <a:spLocks noGrp="1" noChangeArrowheads="1"/>
          </p:cNvSpPr>
          <p:nvPr>
            <p:ph idx="1"/>
          </p:nvPr>
        </p:nvSpPr>
        <p:spPr>
          <a:xfrm>
            <a:off x="433388" y="1228725"/>
            <a:ext cx="9070975" cy="1652588"/>
          </a:xfrm>
          <a:ln/>
        </p:spPr>
        <p:txBody>
          <a:bodyPr/>
          <a:lstStyle/>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F</a:t>
            </a:r>
            <a:r>
              <a:rPr lang="en-US" sz="2800" dirty="0" smtClean="0"/>
              <a:t>ront</a:t>
            </a:r>
            <a:r>
              <a:rPr lang="en-US" sz="2800" dirty="0"/>
              <a:t>-end</a:t>
            </a:r>
          </a:p>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C</a:t>
            </a:r>
            <a:r>
              <a:rPr lang="en-US" sz="2800" dirty="0" smtClean="0"/>
              <a:t>ache </a:t>
            </a:r>
            <a:r>
              <a:rPr lang="en-US" sz="2800" dirty="0"/>
              <a:t>request</a:t>
            </a:r>
          </a:p>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E</a:t>
            </a:r>
            <a:r>
              <a:rPr lang="en-US" sz="2800" dirty="0" smtClean="0"/>
              <a:t>vent </a:t>
            </a:r>
            <a:r>
              <a:rPr lang="en-US" sz="2800" dirty="0"/>
              <a:t>handler (for cache response)</a:t>
            </a:r>
          </a:p>
          <a:p>
            <a:pPr marL="431800" indent="-323850">
              <a:spcAft>
                <a:spcPts val="0"/>
              </a:spcAft>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C</a:t>
            </a:r>
            <a:r>
              <a:rPr lang="en-US" sz="2800" dirty="0" smtClean="0"/>
              <a:t>locked </a:t>
            </a:r>
            <a:r>
              <a:rPr lang="en-US" sz="2800" dirty="0"/>
              <a:t>function</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3475037"/>
            <a:ext cx="6300788" cy="2595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type="triangle" w="med" len="me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70</a:t>
            </a:fld>
            <a:endParaRPr lang="en-US">
              <a:solidFill>
                <a:srgbClr val="E5FFFF"/>
              </a:solidFill>
            </a:endParaRPr>
          </a:p>
        </p:txBody>
      </p:sp>
    </p:spTree>
    <p:extLst>
      <p:ext uri="{BB962C8B-B14F-4D97-AF65-F5344CB8AC3E}">
        <p14:creationId xmlns:p14="http://schemas.microsoft.com/office/powerpoint/2010/main" val="21981426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503238" y="284163"/>
            <a:ext cx="9070975" cy="6254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t>SimpleProc Interface</a:t>
            </a:r>
          </a:p>
        </p:txBody>
      </p:sp>
      <p:sp>
        <p:nvSpPr>
          <p:cNvPr id="27650" name="Rectangle 2"/>
          <p:cNvSpPr>
            <a:spLocks noGrp="1" noChangeArrowheads="1"/>
          </p:cNvSpPr>
          <p:nvPr>
            <p:ph idx="1"/>
          </p:nvPr>
        </p:nvSpPr>
        <p:spPr>
          <a:xfrm>
            <a:off x="585788" y="1098550"/>
            <a:ext cx="9070975" cy="323850"/>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err="1"/>
              <a:t>CacheReq</a:t>
            </a:r>
            <a:endParaRPr lang="en-US" sz="2800" dirty="0"/>
          </a:p>
        </p:txBody>
      </p:sp>
      <p:sp>
        <p:nvSpPr>
          <p:cNvPr id="27651" name="Text Box 3"/>
          <p:cNvSpPr txBox="1">
            <a:spLocks noChangeArrowheads="1"/>
          </p:cNvSpPr>
          <p:nvPr/>
        </p:nvSpPr>
        <p:spPr bwMode="auto">
          <a:xfrm>
            <a:off x="574675" y="2528888"/>
            <a:ext cx="90709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9pPr>
          </a:lstStyle>
          <a:p>
            <a:pPr defTabSz="457200">
              <a:spcAft>
                <a:spcPts val="1425"/>
              </a:spcAft>
              <a:buSzPct val="45000"/>
              <a:buFont typeface="Wingdings" charset="2"/>
              <a:buChar char=""/>
            </a:pPr>
            <a:r>
              <a:rPr lang="en-US" sz="2800" dirty="0"/>
              <a:t>event handler for cache response</a:t>
            </a:r>
          </a:p>
        </p:txBody>
      </p:sp>
      <p:sp>
        <p:nvSpPr>
          <p:cNvPr id="27652" name="Text Box 4"/>
          <p:cNvSpPr txBox="1">
            <a:spLocks/>
          </p:cNvSpPr>
          <p:nvPr/>
        </p:nvSpPr>
        <p:spPr bwMode="auto">
          <a:xfrm>
            <a:off x="1763712" y="3017837"/>
            <a:ext cx="5035549" cy="1506538"/>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solidFill>
                  <a:srgbClr val="00B000"/>
                </a:solidFill>
                <a:latin typeface="Courier 10 Pitch" pitchFamily="1" charset="0"/>
              </a:rPr>
              <a:t>class</a:t>
            </a:r>
            <a:r>
              <a:rPr lang="en-US" sz="1600" dirty="0">
                <a:latin typeface="Courier 10 Pitch" pitchFamily="1" charset="0"/>
              </a:rPr>
              <a:t> </a:t>
            </a:r>
            <a:r>
              <a:rPr lang="en-US" sz="1600" dirty="0" err="1">
                <a:latin typeface="Courier 10 Pitch" pitchFamily="1" charset="0"/>
              </a:rPr>
              <a:t>SimpleProcessor</a:t>
            </a:r>
            <a:r>
              <a:rPr lang="en-US" sz="1600" dirty="0">
                <a:latin typeface="Courier 10 Pitch" pitchFamily="1" charset="0"/>
              </a:rPr>
              <a:t> {</a:t>
            </a:r>
          </a:p>
          <a:p>
            <a:pPr defTabSz="457200">
              <a:lnSpc>
                <a:spcPct val="97000"/>
              </a:lnSpc>
            </a:pPr>
            <a:r>
              <a:rPr lang="en-US" sz="1600" dirty="0">
                <a:solidFill>
                  <a:srgbClr val="00B000"/>
                </a:solidFill>
                <a:latin typeface="Courier 10 Pitch" pitchFamily="1" charset="0"/>
              </a:rPr>
              <a:t>public</a:t>
            </a:r>
            <a:r>
              <a:rPr lang="en-US" sz="1600" dirty="0">
                <a:latin typeface="Courier 10 Pitch" pitchFamily="1" charset="0"/>
              </a:rPr>
              <a:t>:</a:t>
            </a:r>
          </a:p>
          <a:p>
            <a:pPr defTabSz="457200">
              <a:lnSpc>
                <a:spcPct val="97000"/>
              </a:lnSpc>
            </a:pPr>
            <a:r>
              <a:rPr lang="en-US" sz="1600" dirty="0">
                <a:latin typeface="Courier 10 Pitch" pitchFamily="1" charset="0"/>
              </a:rPr>
              <a:t>  ...</a:t>
            </a:r>
          </a:p>
          <a:p>
            <a:pPr defTabSz="457200">
              <a:lnSpc>
                <a:spcPct val="97000"/>
              </a:lnSpc>
            </a:pPr>
            <a:r>
              <a:rPr lang="en-US" sz="1600" dirty="0">
                <a:latin typeface="Courier 10 Pitch" pitchFamily="1" charset="0"/>
              </a:rPr>
              <a:t>  </a:t>
            </a:r>
            <a:r>
              <a:rPr lang="en-US" sz="1600" dirty="0">
                <a:solidFill>
                  <a:srgbClr val="008000"/>
                </a:solidFill>
                <a:latin typeface="Courier 10 Pitch" pitchFamily="1" charset="0"/>
              </a:rPr>
              <a:t>void</a:t>
            </a:r>
            <a:r>
              <a:rPr lang="en-US" sz="1600" dirty="0">
                <a:latin typeface="Courier 10 Pitch" pitchFamily="1" charset="0"/>
              </a:rPr>
              <a:t> </a:t>
            </a:r>
            <a:r>
              <a:rPr lang="en-US" sz="1600" dirty="0" err="1">
                <a:latin typeface="Courier 10 Pitch" pitchFamily="1" charset="0"/>
              </a:rPr>
              <a:t>handle_cache_response</a:t>
            </a:r>
            <a:r>
              <a:rPr lang="en-US" sz="1600" dirty="0">
                <a:latin typeface="Courier 10 Pitch" pitchFamily="1" charset="0"/>
              </a:rPr>
              <a:t>(</a:t>
            </a:r>
            <a:r>
              <a:rPr lang="en-US" sz="1600" dirty="0" err="1">
                <a:solidFill>
                  <a:srgbClr val="008000"/>
                </a:solidFill>
                <a:latin typeface="Courier 10 Pitch" pitchFamily="1" charset="0"/>
              </a:rPr>
              <a:t>int</a:t>
            </a:r>
            <a:r>
              <a:rPr lang="en-US" sz="1600" dirty="0">
                <a:latin typeface="Courier 10 Pitch" pitchFamily="1" charset="0"/>
              </a:rPr>
              <a:t>, </a:t>
            </a:r>
            <a:r>
              <a:rPr lang="en-US" sz="1600" dirty="0" err="1">
                <a:latin typeface="Courier 10 Pitch" pitchFamily="1" charset="0"/>
              </a:rPr>
              <a:t>CacheReq</a:t>
            </a:r>
            <a:r>
              <a:rPr lang="en-US" sz="1600" dirty="0">
                <a:latin typeface="Courier 10 Pitch" pitchFamily="1" charset="0"/>
              </a:rPr>
              <a:t>*);</a:t>
            </a:r>
          </a:p>
          <a:p>
            <a:pPr defTabSz="457200">
              <a:lnSpc>
                <a:spcPct val="97000"/>
              </a:lnSpc>
            </a:pPr>
            <a:r>
              <a:rPr lang="en-US" sz="1600" dirty="0">
                <a:latin typeface="Courier 10 Pitch" pitchFamily="1" charset="0"/>
              </a:rPr>
              <a:t>  ...</a:t>
            </a:r>
          </a:p>
          <a:p>
            <a:pPr defTabSz="457200">
              <a:lnSpc>
                <a:spcPct val="97000"/>
              </a:lnSpc>
            </a:pPr>
            <a:r>
              <a:rPr lang="en-US" sz="1600" dirty="0">
                <a:latin typeface="Courier 10 Pitch" pitchFamily="1" charset="0"/>
              </a:rPr>
              <a:t>};</a:t>
            </a:r>
          </a:p>
        </p:txBody>
      </p:sp>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154113"/>
            <a:ext cx="1800225" cy="1350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type="triangle" w="med" len="me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4" name="Text Box 6"/>
          <p:cNvSpPr txBox="1">
            <a:spLocks noChangeArrowheads="1"/>
          </p:cNvSpPr>
          <p:nvPr/>
        </p:nvSpPr>
        <p:spPr bwMode="auto">
          <a:xfrm>
            <a:off x="574675" y="4894262"/>
            <a:ext cx="8632825"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4"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1pPr>
            <a:lvl2pPr marL="863600" indent="-32385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DejaVu Sans" charset="0"/>
                <a:cs typeface="DejaVu Sans" charset="0"/>
              </a:defRPr>
            </a:lvl9pPr>
          </a:lstStyle>
          <a:p>
            <a:pPr defTabSz="457200">
              <a:spcAft>
                <a:spcPts val="600"/>
              </a:spcAft>
              <a:buSzPct val="45000"/>
              <a:buFont typeface="Wingdings" charset="2"/>
              <a:buChar char=""/>
            </a:pPr>
            <a:r>
              <a:rPr lang="en-US" sz="2800" dirty="0"/>
              <a:t>clocked function</a:t>
            </a:r>
          </a:p>
          <a:p>
            <a:pPr lvl="1" defTabSz="457200">
              <a:spcAft>
                <a:spcPts val="600"/>
              </a:spcAft>
              <a:buSzPct val="45000"/>
              <a:buFont typeface="Wingdings" charset="2"/>
              <a:buChar char=""/>
            </a:pPr>
            <a:r>
              <a:rPr lang="en-US" sz="2400" dirty="0"/>
              <a:t>must be registered with a clock</a:t>
            </a:r>
          </a:p>
          <a:p>
            <a:pPr lvl="1" defTabSz="457200">
              <a:spcAft>
                <a:spcPts val="600"/>
              </a:spcAft>
              <a:buSzPct val="45000"/>
              <a:buFont typeface="Wingdings" charset="2"/>
              <a:buChar char=""/>
            </a:pPr>
            <a:r>
              <a:rPr lang="en-US" sz="2400" dirty="0" err="1"/>
              <a:t>SimpleProc</a:t>
            </a:r>
            <a:r>
              <a:rPr lang="en-US" sz="2400" dirty="0"/>
              <a:t> does not register this function, so it must be registered in the simulator program.</a:t>
            </a:r>
          </a:p>
        </p:txBody>
      </p:sp>
      <p:sp>
        <p:nvSpPr>
          <p:cNvPr id="27655" name="Text Box 7"/>
          <p:cNvSpPr txBox="1">
            <a:spLocks/>
          </p:cNvSpPr>
          <p:nvPr/>
        </p:nvSpPr>
        <p:spPr bwMode="auto">
          <a:xfrm>
            <a:off x="6107112" y="4670424"/>
            <a:ext cx="2915602" cy="1035050"/>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90000" tIns="51048" rIns="90000" bIns="45000"/>
          <a:lstStyle>
            <a:lvl1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DejaVu Sans" charset="0"/>
                <a:cs typeface="DejaVu Sans" charset="0"/>
              </a:defRPr>
            </a:lvl9pPr>
          </a:lstStyle>
          <a:p>
            <a:pPr defTabSz="457200">
              <a:lnSpc>
                <a:spcPct val="97000"/>
              </a:lnSpc>
            </a:pPr>
            <a:r>
              <a:rPr lang="en-US" sz="1600" dirty="0">
                <a:solidFill>
                  <a:srgbClr val="008000"/>
                </a:solidFill>
                <a:latin typeface="Courier 10 Pitch" pitchFamily="1" charset="0"/>
              </a:rPr>
              <a:t>void</a:t>
            </a:r>
            <a:r>
              <a:rPr lang="en-US" sz="1600" dirty="0">
                <a:latin typeface="Courier 10 Pitch" pitchFamily="1" charset="0"/>
              </a:rPr>
              <a:t> </a:t>
            </a:r>
            <a:r>
              <a:rPr lang="en-US" sz="1600" dirty="0" err="1" smtClean="0">
                <a:latin typeface="Courier 10 Pitch" pitchFamily="1" charset="0"/>
              </a:rPr>
              <a:t>SimpleProcessor</a:t>
            </a:r>
            <a:r>
              <a:rPr lang="en-US" sz="1600" dirty="0" smtClean="0">
                <a:latin typeface="Courier 10 Pitch" pitchFamily="1" charset="0"/>
              </a:rPr>
              <a:t> </a:t>
            </a:r>
            <a:r>
              <a:rPr lang="en-US" sz="1600" dirty="0">
                <a:latin typeface="Courier 10 Pitch" pitchFamily="1" charset="0"/>
              </a:rPr>
              <a:t>:: tick()</a:t>
            </a:r>
          </a:p>
          <a:p>
            <a:pPr defTabSz="457200">
              <a:lnSpc>
                <a:spcPct val="97000"/>
              </a:lnSpc>
            </a:pPr>
            <a:r>
              <a:rPr lang="en-US" sz="1600" dirty="0">
                <a:latin typeface="Courier 10 Pitch" pitchFamily="1" charset="0"/>
              </a:rPr>
              <a:t>{</a:t>
            </a:r>
          </a:p>
          <a:p>
            <a:pPr defTabSz="457200">
              <a:lnSpc>
                <a:spcPct val="97000"/>
              </a:lnSpc>
            </a:pPr>
            <a:r>
              <a:rPr lang="en-US" sz="1600" dirty="0">
                <a:latin typeface="Courier 10 Pitch" pitchFamily="1" charset="0"/>
              </a:rPr>
              <a:t>    ...</a:t>
            </a:r>
          </a:p>
          <a:p>
            <a:pPr defTabSz="457200">
              <a:lnSpc>
                <a:spcPct val="97000"/>
              </a:lnSpc>
            </a:pPr>
            <a:r>
              <a:rPr lang="en-US" sz="1600" dirty="0">
                <a:latin typeface="Courier 10 Pitch" pitchFamily="1" charset="0"/>
              </a:rPr>
              <a:t>}</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71</a:t>
            </a:fld>
            <a:endParaRPr lang="en-US">
              <a:solidFill>
                <a:srgbClr val="E5FFFF"/>
              </a:solidFill>
            </a:endParaRPr>
          </a:p>
        </p:txBody>
      </p:sp>
    </p:spTree>
    <p:extLst>
      <p:ext uri="{BB962C8B-B14F-4D97-AF65-F5344CB8AC3E}">
        <p14:creationId xmlns:p14="http://schemas.microsoft.com/office/powerpoint/2010/main" val="28895744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t>Multicore Emulator Front-End</a:t>
            </a:r>
          </a:p>
          <a:p>
            <a:pPr>
              <a:spcBef>
                <a:spcPts val="1200"/>
              </a:spcBef>
            </a:pPr>
            <a:r>
              <a:rPr lang="en-US" dirty="0" smtClean="0">
                <a:solidFill>
                  <a:srgbClr val="0000FF"/>
                </a:solidFill>
              </a:rPr>
              <a:t>Component Models</a:t>
            </a:r>
          </a:p>
          <a:p>
            <a:pPr lvl="1"/>
            <a:r>
              <a:rPr lang="en-US" dirty="0" smtClean="0"/>
              <a:t>Cores</a:t>
            </a:r>
          </a:p>
          <a:p>
            <a:pPr lvl="1"/>
            <a:r>
              <a:rPr lang="en-US" dirty="0" smtClean="0">
                <a:solidFill>
                  <a:srgbClr val="0000FF"/>
                </a:solidFill>
              </a:rPr>
              <a:t>Network</a:t>
            </a:r>
          </a:p>
          <a:p>
            <a:pPr lvl="1"/>
            <a:r>
              <a:rPr lang="en-US" dirty="0" smtClean="0"/>
              <a:t>Memory System</a:t>
            </a:r>
          </a:p>
          <a:p>
            <a:pPr>
              <a:spcBef>
                <a:spcPts val="1200"/>
              </a:spcBef>
            </a:pPr>
            <a:r>
              <a:rPr lang="en-US" dirty="0" smtClean="0"/>
              <a:t>Building and Running Manifold Simulations</a:t>
            </a:r>
          </a:p>
          <a:p>
            <a:pPr>
              <a:spcBef>
                <a:spcPts val="1200"/>
              </a:spcBef>
            </a:pPr>
            <a:r>
              <a:rPr lang="en-US" dirty="0" smtClean="0"/>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72</a:t>
            </a:fld>
            <a:endParaRPr lang="en-US">
              <a:solidFill>
                <a:srgbClr val="E5FFFF"/>
              </a:solidFill>
            </a:endParaRPr>
          </a:p>
        </p:txBody>
      </p:sp>
    </p:spTree>
    <p:extLst>
      <p:ext uri="{BB962C8B-B14F-4D97-AF65-F5344CB8AC3E}">
        <p14:creationId xmlns:p14="http://schemas.microsoft.com/office/powerpoint/2010/main" val="19063111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503239" y="346075"/>
            <a:ext cx="9070975" cy="1171575"/>
          </a:xfrm>
          <a:ln/>
        </p:spPr>
        <p:txBody>
          <a:bodyPr tIns="38804"/>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Back-end Timing Models</a:t>
            </a:r>
            <a:endParaRPr lang="en-US" dirty="0"/>
          </a:p>
        </p:txBody>
      </p:sp>
      <p:sp>
        <p:nvSpPr>
          <p:cNvPr id="19458" name="Rectangle 2"/>
          <p:cNvSpPr>
            <a:spLocks noGrp="1" noChangeArrowheads="1"/>
          </p:cNvSpPr>
          <p:nvPr>
            <p:ph idx="1"/>
          </p:nvPr>
        </p:nvSpPr>
        <p:spPr>
          <a:xfrm>
            <a:off x="503239" y="1768476"/>
            <a:ext cx="9070975" cy="4989513"/>
          </a:xfrm>
          <a:ln/>
        </p:spPr>
        <p:txBody>
          <a:bodyPr/>
          <a:lstStyle/>
          <a:p>
            <a:pPr marL="431755" indent="-323816">
              <a:spcBef>
                <a:spcPts val="18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solidFill>
                  <a:srgbClr val="000000"/>
                </a:solidFill>
              </a:rPr>
              <a:t>Core Models</a:t>
            </a:r>
          </a:p>
          <a:p>
            <a:pPr marL="431755" indent="-323816">
              <a:spcBef>
                <a:spcPts val="18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solidFill>
                  <a:srgbClr val="0000FF"/>
                </a:solidFill>
              </a:rPr>
              <a:t>Interconnection Network</a:t>
            </a:r>
          </a:p>
          <a:p>
            <a:pPr marL="431755" indent="-323816">
              <a:spcBef>
                <a:spcPts val="18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Memory System</a:t>
            </a:r>
          </a:p>
          <a:p>
            <a:pPr marL="809694" lvl="1" indent="-323816">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Coherence Cache</a:t>
            </a:r>
          </a:p>
          <a:p>
            <a:pPr marL="809694" lvl="1" indent="-323816">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DRAM Controller</a:t>
            </a:r>
            <a:endParaRPr lang="en-US" dirty="0"/>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73</a:t>
            </a:fld>
            <a:endParaRPr lang="en-US">
              <a:solidFill>
                <a:srgbClr val="E5FFFF"/>
              </a:solidFill>
            </a:endParaRPr>
          </a:p>
        </p:txBody>
      </p:sp>
    </p:spTree>
    <p:extLst>
      <p:ext uri="{BB962C8B-B14F-4D97-AF65-F5344CB8AC3E}">
        <p14:creationId xmlns:p14="http://schemas.microsoft.com/office/powerpoint/2010/main" val="7682643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246741"/>
            <a:ext cx="9373581" cy="677220"/>
          </a:xfrm>
        </p:spPr>
        <p:txBody>
          <a:bodyPr/>
          <a:lstStyle/>
          <a:p>
            <a:r>
              <a:rPr lang="en-US" dirty="0" smtClean="0">
                <a:effectLst/>
              </a:rPr>
              <a:t>The Network Simulator - IRIS</a:t>
            </a:r>
            <a:endParaRPr lang="en-US" dirty="0">
              <a:effectLst/>
            </a:endParaRPr>
          </a:p>
        </p:txBody>
      </p:sp>
      <p:sp>
        <p:nvSpPr>
          <p:cNvPr id="3" name="Content Placeholder 2"/>
          <p:cNvSpPr>
            <a:spLocks noGrp="1"/>
          </p:cNvSpPr>
          <p:nvPr>
            <p:ph idx="1"/>
          </p:nvPr>
        </p:nvSpPr>
        <p:spPr>
          <a:xfrm>
            <a:off x="168010" y="4199820"/>
            <a:ext cx="9912615" cy="2721132"/>
          </a:xfrm>
        </p:spPr>
        <p:txBody>
          <a:bodyPr/>
          <a:lstStyle/>
          <a:p>
            <a:r>
              <a:rPr lang="en-US" dirty="0" smtClean="0">
                <a:effectLst/>
              </a:rPr>
              <a:t>Basic router/switch designed to enable design space exploration</a:t>
            </a:r>
          </a:p>
          <a:p>
            <a:pPr lvl="1"/>
            <a:r>
              <a:rPr lang="en-US" sz="2000" dirty="0"/>
              <a:t>Ease of changing VC &amp; switch allocators, buffering, routing function, selection functions, etc. </a:t>
            </a:r>
          </a:p>
          <a:p>
            <a:pPr>
              <a:spcBef>
                <a:spcPts val="1323"/>
              </a:spcBef>
            </a:pPr>
            <a:r>
              <a:rPr lang="en-US" dirty="0" smtClean="0">
                <a:effectLst/>
              </a:rPr>
              <a:t>Topology generators for </a:t>
            </a:r>
            <a:r>
              <a:rPr lang="en-US" dirty="0" smtClean="0"/>
              <a:t>Ring</a:t>
            </a:r>
            <a:r>
              <a:rPr lang="en-US" dirty="0" smtClean="0"/>
              <a:t> </a:t>
            </a:r>
            <a:r>
              <a:rPr lang="en-US" dirty="0" smtClean="0"/>
              <a:t>and </a:t>
            </a:r>
            <a:r>
              <a:rPr lang="en-US" dirty="0" smtClean="0">
                <a:effectLst/>
              </a:rPr>
              <a:t>Tori</a:t>
            </a:r>
          </a:p>
          <a:p>
            <a:pPr lvl="1">
              <a:spcBef>
                <a:spcPts val="600"/>
              </a:spcBef>
            </a:pPr>
            <a:r>
              <a:rPr lang="en-US" dirty="0" smtClean="0"/>
              <a:t>You can write your own</a:t>
            </a:r>
            <a:endParaRPr lang="en-US" dirty="0" smtClean="0">
              <a:effectLst/>
            </a:endParaRPr>
          </a:p>
        </p:txBody>
      </p:sp>
      <p:pic>
        <p:nvPicPr>
          <p:cNvPr id="5" name="Picture 6" descr="C:\Documents and Settings\Mitch\Desktop\router.png"/>
          <p:cNvPicPr>
            <a:picLocks noChangeAspect="1" noChangeArrowheads="1"/>
          </p:cNvPicPr>
          <p:nvPr/>
        </p:nvPicPr>
        <p:blipFill>
          <a:blip r:embed="rId2" cstate="print"/>
          <a:srcRect/>
          <a:stretch>
            <a:fillRect/>
          </a:stretch>
        </p:blipFill>
        <p:spPr bwMode="auto">
          <a:xfrm>
            <a:off x="1077912" y="938303"/>
            <a:ext cx="4189454" cy="3177521"/>
          </a:xfrm>
          <a:prstGeom prst="rect">
            <a:avLst/>
          </a:prstGeom>
          <a:noFill/>
          <a:ln w="9525">
            <a:noFill/>
            <a:miter lim="800000"/>
            <a:headEnd/>
            <a:tailEnd/>
          </a:ln>
          <a:effectLst/>
        </p:spPr>
      </p:pic>
      <p:sp>
        <p:nvSpPr>
          <p:cNvPr id="6" name="Slide Number Placeholder 1"/>
          <p:cNvSpPr txBox="1">
            <a:spLocks noGrp="1"/>
          </p:cNvSpPr>
          <p:nvPr/>
        </p:nvSpPr>
        <p:spPr bwMode="auto">
          <a:xfrm>
            <a:off x="9443586" y="7288263"/>
            <a:ext cx="637039" cy="271413"/>
          </a:xfrm>
          <a:prstGeom prst="rect">
            <a:avLst/>
          </a:prstGeom>
          <a:noFill/>
          <a:ln w="9525">
            <a:noFill/>
            <a:miter lim="800000"/>
            <a:headEnd/>
            <a:tailEnd/>
          </a:ln>
        </p:spPr>
        <p:txBody>
          <a:bodyPr wrap="square" lIns="100794" tIns="50397" rIns="100794" bIns="50397">
            <a:spAutoFit/>
          </a:bodyPr>
          <a:lstStyle/>
          <a:p>
            <a:pPr algn="r" defTabSz="457152"/>
            <a:fld id="{644C7418-DC1C-4619-A5FC-8F0FCE3AFA75}" type="slidenum">
              <a:rPr lang="en-US" sz="1100" b="1">
                <a:solidFill>
                  <a:srgbClr val="FFFFFF"/>
                </a:solidFill>
              </a:rPr>
              <a:pPr algn="r" defTabSz="457152"/>
              <a:t>74</a:t>
            </a:fld>
            <a:endParaRPr lang="en-US" sz="1100" b="1" dirty="0">
              <a:solidFill>
                <a:srgbClr val="FFFFFF"/>
              </a:solidFill>
            </a:endParaRPr>
          </a:p>
        </p:txBody>
      </p:sp>
      <p:sp>
        <p:nvSpPr>
          <p:cNvPr id="4" name="TextBox 3"/>
          <p:cNvSpPr txBox="1"/>
          <p:nvPr/>
        </p:nvSpPr>
        <p:spPr>
          <a:xfrm>
            <a:off x="5649912" y="1112837"/>
            <a:ext cx="4038600" cy="2621436"/>
          </a:xfrm>
          <a:prstGeom prst="rect">
            <a:avLst/>
          </a:prstGeom>
          <a:noFill/>
        </p:spPr>
        <p:txBody>
          <a:bodyPr wrap="square" rtlCol="0">
            <a:spAutoFit/>
          </a:bodyPr>
          <a:lstStyle/>
          <a:p>
            <a:pPr marL="120638" indent="-323816" defTabSz="457152">
              <a:spcBef>
                <a:spcPts val="1200"/>
              </a:spcBef>
              <a:spcAft>
                <a:spcPts val="0"/>
              </a:spcAft>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1600" dirty="0">
                <a:solidFill>
                  <a:srgbClr val="000000"/>
                </a:solidFill>
              </a:rPr>
              <a:t>V</a:t>
            </a:r>
            <a:r>
              <a:rPr lang="en-US" sz="1600" dirty="0" smtClean="0">
                <a:solidFill>
                  <a:srgbClr val="000000"/>
                </a:solidFill>
              </a:rPr>
              <a:t>irtual </a:t>
            </a:r>
            <a:r>
              <a:rPr lang="en-US" sz="1600" dirty="0">
                <a:solidFill>
                  <a:srgbClr val="000000"/>
                </a:solidFill>
              </a:rPr>
              <a:t>channels</a:t>
            </a:r>
          </a:p>
          <a:p>
            <a:pPr marL="120638" indent="-323816" defTabSz="457152">
              <a:spcBef>
                <a:spcPts val="1200"/>
              </a:spcBef>
              <a:spcAft>
                <a:spcPts val="0"/>
              </a:spcAft>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1600" dirty="0">
                <a:solidFill>
                  <a:srgbClr val="000000"/>
                </a:solidFill>
              </a:rPr>
              <a:t>R</a:t>
            </a:r>
            <a:r>
              <a:rPr lang="en-US" sz="1600" dirty="0" smtClean="0">
                <a:solidFill>
                  <a:srgbClr val="000000"/>
                </a:solidFill>
              </a:rPr>
              <a:t>ing </a:t>
            </a:r>
            <a:r>
              <a:rPr lang="en-US" sz="1600" dirty="0">
                <a:solidFill>
                  <a:srgbClr val="000000"/>
                </a:solidFill>
              </a:rPr>
              <a:t>and torus</a:t>
            </a:r>
          </a:p>
          <a:p>
            <a:pPr marL="120638" indent="-323816" defTabSz="457152">
              <a:spcBef>
                <a:spcPts val="1200"/>
              </a:spcBef>
              <a:spcAft>
                <a:spcPts val="0"/>
              </a:spcAft>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1600" dirty="0">
                <a:solidFill>
                  <a:srgbClr val="000000"/>
                </a:solidFill>
              </a:rPr>
              <a:t>R</a:t>
            </a:r>
            <a:r>
              <a:rPr lang="en-US" sz="1600" dirty="0" smtClean="0">
                <a:solidFill>
                  <a:srgbClr val="000000"/>
                </a:solidFill>
              </a:rPr>
              <a:t>equest</a:t>
            </a:r>
            <a:r>
              <a:rPr lang="en-US" sz="1600" dirty="0">
                <a:solidFill>
                  <a:srgbClr val="000000"/>
                </a:solidFill>
              </a:rPr>
              <a:t>-reply network</a:t>
            </a:r>
          </a:p>
          <a:p>
            <a:pPr marL="120638" indent="-323816" defTabSz="457152">
              <a:spcBef>
                <a:spcPts val="1200"/>
              </a:spcBef>
              <a:spcAft>
                <a:spcPts val="0"/>
              </a:spcAft>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1600" dirty="0">
                <a:solidFill>
                  <a:srgbClr val="000000"/>
                </a:solidFill>
              </a:rPr>
              <a:t>S</a:t>
            </a:r>
            <a:r>
              <a:rPr lang="en-US" sz="1600" dirty="0" smtClean="0">
                <a:solidFill>
                  <a:srgbClr val="000000"/>
                </a:solidFill>
              </a:rPr>
              <a:t>ingle</a:t>
            </a:r>
            <a:r>
              <a:rPr lang="en-US" sz="1600" dirty="0">
                <a:solidFill>
                  <a:srgbClr val="000000"/>
                </a:solidFill>
              </a:rPr>
              <a:t>-flit </a:t>
            </a:r>
            <a:r>
              <a:rPr lang="en-US" sz="1600" dirty="0" smtClean="0">
                <a:solidFill>
                  <a:srgbClr val="000000"/>
                </a:solidFill>
              </a:rPr>
              <a:t>and </a:t>
            </a:r>
            <a:r>
              <a:rPr lang="en-US" sz="1600" dirty="0" err="1" smtClean="0">
                <a:solidFill>
                  <a:srgbClr val="000000"/>
                </a:solidFill>
              </a:rPr>
              <a:t>multiflit</a:t>
            </a:r>
            <a:r>
              <a:rPr lang="en-US" sz="1600" dirty="0" smtClean="0">
                <a:solidFill>
                  <a:srgbClr val="000000"/>
                </a:solidFill>
              </a:rPr>
              <a:t> packets</a:t>
            </a:r>
            <a:endParaRPr lang="en-US" sz="1600" dirty="0">
              <a:solidFill>
                <a:srgbClr val="000000"/>
              </a:solidFill>
            </a:endParaRPr>
          </a:p>
          <a:p>
            <a:pPr marL="120638" indent="-323816" defTabSz="457152">
              <a:spcBef>
                <a:spcPts val="1200"/>
              </a:spcBef>
              <a:spcAft>
                <a:spcPts val="0"/>
              </a:spcAft>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1600" dirty="0" smtClean="0">
                <a:solidFill>
                  <a:srgbClr val="000000"/>
                </a:solidFill>
              </a:rPr>
              <a:t>Credit</a:t>
            </a:r>
            <a:r>
              <a:rPr lang="en-US" sz="1600" dirty="0">
                <a:solidFill>
                  <a:srgbClr val="000000"/>
                </a:solidFill>
              </a:rPr>
              <a:t>-based flow </a:t>
            </a:r>
            <a:r>
              <a:rPr lang="en-US" sz="1600" dirty="0" smtClean="0">
                <a:solidFill>
                  <a:srgbClr val="000000"/>
                </a:solidFill>
              </a:rPr>
              <a:t>control</a:t>
            </a:r>
          </a:p>
          <a:p>
            <a:pPr marL="120638" indent="-323816" defTabSz="457152">
              <a:spcBef>
                <a:spcPts val="1200"/>
              </a:spcBef>
              <a:spcAft>
                <a:spcPts val="0"/>
              </a:spcAft>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sz="1600" dirty="0" smtClean="0">
                <a:solidFill>
                  <a:srgbClr val="0000FF"/>
                </a:solidFill>
              </a:rPr>
              <a:t>Must instantiate a network interface</a:t>
            </a:r>
            <a:endParaRPr lang="en-US" sz="1600" dirty="0">
              <a:solidFill>
                <a:srgbClr val="0000FF"/>
              </a:solidFill>
            </a:endParaRPr>
          </a:p>
          <a:p>
            <a:pPr defTabSz="457152">
              <a:spcBef>
                <a:spcPts val="1200"/>
              </a:spcBef>
            </a:pPr>
            <a:endParaRPr lang="en-US" sz="1600" dirty="0" err="1" smtClean="0">
              <a:solidFill>
                <a:srgbClr val="000000"/>
              </a:solidFill>
            </a:endParaRPr>
          </a:p>
        </p:txBody>
      </p:sp>
      <p:sp>
        <p:nvSpPr>
          <p:cNvPr id="7" name="Slide Number Placeholder 6"/>
          <p:cNvSpPr>
            <a:spLocks noGrp="1"/>
          </p:cNvSpPr>
          <p:nvPr>
            <p:ph type="sldNum" sz="quarter" idx="10"/>
          </p:nvPr>
        </p:nvSpPr>
        <p:spPr/>
        <p:txBody>
          <a:bodyPr/>
          <a:lstStyle/>
          <a:p>
            <a:fld id="{5789DB3D-6D36-41B1-B5D6-2DA40B15D957}" type="slidenum">
              <a:rPr lang="en-US" smtClean="0">
                <a:solidFill>
                  <a:srgbClr val="E5FFFF"/>
                </a:solidFill>
              </a:rPr>
              <a:pPr/>
              <a:t>74</a:t>
            </a:fld>
            <a:endParaRPr lang="en-US">
              <a:solidFill>
                <a:srgbClr val="E5FFFF"/>
              </a:solidFill>
            </a:endParaRPr>
          </a:p>
        </p:txBody>
      </p:sp>
    </p:spTree>
    <p:extLst>
      <p:ext uri="{BB962C8B-B14F-4D97-AF65-F5344CB8AC3E}">
        <p14:creationId xmlns:p14="http://schemas.microsoft.com/office/powerpoint/2010/main" val="4444044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503239" y="346077"/>
            <a:ext cx="9070975" cy="690562"/>
          </a:xfrm>
          <a:ln/>
        </p:spPr>
        <p:txBody>
          <a:bodyPr tIns="38804"/>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t>Iris Interface</a:t>
            </a:r>
          </a:p>
        </p:txBody>
      </p:sp>
      <p:sp>
        <p:nvSpPr>
          <p:cNvPr id="30722" name="Rectangle 2"/>
          <p:cNvSpPr>
            <a:spLocks noGrp="1" noChangeArrowheads="1"/>
          </p:cNvSpPr>
          <p:nvPr>
            <p:ph idx="1"/>
          </p:nvPr>
        </p:nvSpPr>
        <p:spPr>
          <a:xfrm>
            <a:off x="491490" y="1112837"/>
            <a:ext cx="9070975" cy="889000"/>
          </a:xfrm>
          <a:ln/>
        </p:spPr>
        <p:txBody>
          <a:bodyPr/>
          <a:lstStyle/>
          <a:p>
            <a:pPr marL="431755" indent="-323816">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t>User creates an Iris network using one of the following:</a:t>
            </a:r>
          </a:p>
        </p:txBody>
      </p:sp>
      <p:sp>
        <p:nvSpPr>
          <p:cNvPr id="30723" name="Text Box 3"/>
          <p:cNvSpPr txBox="1">
            <a:spLocks/>
          </p:cNvSpPr>
          <p:nvPr/>
        </p:nvSpPr>
        <p:spPr bwMode="auto">
          <a:xfrm>
            <a:off x="1439069" y="2106613"/>
            <a:ext cx="7123113" cy="711200"/>
          </a:xfrm>
          <a:prstGeom prst="rect">
            <a:avLst/>
          </a:prstGeom>
          <a:ln>
            <a:headEnd type="triangle" w="med" len="med"/>
            <a:tailEnd type="triangle" w="med" len="med"/>
          </a:ln>
          <a:extLst/>
        </p:spPr>
        <p:style>
          <a:lnRef idx="2">
            <a:schemeClr val="accent1"/>
          </a:lnRef>
          <a:fillRef idx="1">
            <a:schemeClr val="lt1"/>
          </a:fillRef>
          <a:effectRef idx="0">
            <a:schemeClr val="accent1"/>
          </a:effectRef>
          <a:fontRef idx="minor">
            <a:schemeClr val="dk1"/>
          </a:fontRef>
        </p:style>
        <p:txBody>
          <a:bodyPr lIns="89991" tIns="51798" rIns="89991" bIns="44996"/>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ejaVu Sans" charset="0"/>
                <a:cs typeface="DejaVu Sans" charset="0"/>
              </a:defRPr>
            </a:lvl9pPr>
          </a:lstStyle>
          <a:p>
            <a:pPr defTabSz="457152">
              <a:lnSpc>
                <a:spcPct val="97000"/>
              </a:lnSpc>
            </a:pPr>
            <a:r>
              <a:rPr lang="en-US" dirty="0">
                <a:solidFill>
                  <a:srgbClr val="00B000"/>
                </a:solidFill>
                <a:latin typeface="Courier 10 Pitch" pitchFamily="1" charset="0"/>
              </a:rPr>
              <a:t>template</a:t>
            </a:r>
            <a:r>
              <a:rPr lang="en-US" dirty="0">
                <a:latin typeface="Courier 10 Pitch" pitchFamily="1" charset="0"/>
              </a:rPr>
              <a:t>&lt;</a:t>
            </a:r>
            <a:r>
              <a:rPr lang="en-US" dirty="0" err="1">
                <a:solidFill>
                  <a:srgbClr val="00B000"/>
                </a:solidFill>
                <a:latin typeface="Courier 10 Pitch" pitchFamily="1" charset="0"/>
              </a:rPr>
              <a:t>typename</a:t>
            </a:r>
            <a:r>
              <a:rPr lang="en-US" dirty="0">
                <a:latin typeface="Courier 10 Pitch" pitchFamily="1" charset="0"/>
              </a:rPr>
              <a:t> T&gt; Ring&lt;T&gt;* </a:t>
            </a:r>
            <a:r>
              <a:rPr lang="en-US" dirty="0" err="1">
                <a:latin typeface="Courier 10 Pitch" pitchFamily="1" charset="0"/>
              </a:rPr>
              <a:t>create_ring</a:t>
            </a:r>
            <a:r>
              <a:rPr lang="en-US" dirty="0">
                <a:latin typeface="Courier 10 Pitch" pitchFamily="1" charset="0"/>
              </a:rPr>
              <a:t>();</a:t>
            </a:r>
          </a:p>
          <a:p>
            <a:pPr defTabSz="457152">
              <a:lnSpc>
                <a:spcPct val="97000"/>
              </a:lnSpc>
            </a:pPr>
            <a:r>
              <a:rPr lang="en-US" dirty="0">
                <a:solidFill>
                  <a:srgbClr val="00B000"/>
                </a:solidFill>
                <a:latin typeface="Courier 10 Pitch" pitchFamily="1" charset="0"/>
              </a:rPr>
              <a:t>templat</a:t>
            </a:r>
            <a:r>
              <a:rPr lang="en-US" dirty="0">
                <a:latin typeface="Courier 10 Pitch" pitchFamily="1" charset="0"/>
              </a:rPr>
              <a:t>e&lt;</a:t>
            </a:r>
            <a:r>
              <a:rPr lang="en-US" dirty="0" err="1">
                <a:solidFill>
                  <a:srgbClr val="00B000"/>
                </a:solidFill>
                <a:latin typeface="Courier 10 Pitch" pitchFamily="1" charset="0"/>
              </a:rPr>
              <a:t>typenam</a:t>
            </a:r>
            <a:r>
              <a:rPr lang="en-US" dirty="0" err="1">
                <a:latin typeface="Courier 10 Pitch" pitchFamily="1" charset="0"/>
              </a:rPr>
              <a:t>e</a:t>
            </a:r>
            <a:r>
              <a:rPr lang="en-US" dirty="0">
                <a:latin typeface="Courier 10 Pitch" pitchFamily="1" charset="0"/>
              </a:rPr>
              <a:t> T&gt; Torus&lt;T&gt;* </a:t>
            </a:r>
            <a:r>
              <a:rPr lang="en-US" dirty="0" err="1">
                <a:latin typeface="Courier 10 Pitch" pitchFamily="1" charset="0"/>
              </a:rPr>
              <a:t>create_torus</a:t>
            </a:r>
            <a:r>
              <a:rPr lang="en-US" dirty="0">
                <a:latin typeface="Courier 10 Pitch" pitchFamily="1" charset="0"/>
              </a:rPr>
              <a:t>();</a:t>
            </a:r>
          </a:p>
        </p:txBody>
      </p:sp>
      <p:sp>
        <p:nvSpPr>
          <p:cNvPr id="30724" name="Text Box 4"/>
          <p:cNvSpPr txBox="1">
            <a:spLocks noChangeArrowheads="1"/>
          </p:cNvSpPr>
          <p:nvPr/>
        </p:nvSpPr>
        <p:spPr bwMode="auto">
          <a:xfrm>
            <a:off x="465139" y="3094038"/>
            <a:ext cx="907097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221" rIns="0" bIns="0"/>
          <a:lstStyle>
            <a:lvl1pPr marL="431800" indent="-3238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1pPr>
            <a:lvl2pPr marL="863600" indent="-3238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ejaVu Sans" charset="0"/>
                <a:cs typeface="DejaVu Sans" charset="0"/>
              </a:defRPr>
            </a:lvl9pPr>
          </a:lstStyle>
          <a:p>
            <a:pPr defTabSz="457152">
              <a:spcAft>
                <a:spcPts val="1425"/>
              </a:spcAft>
              <a:buSzPct val="45000"/>
              <a:buFont typeface="Wingdings" charset="2"/>
              <a:buChar char=""/>
            </a:pPr>
            <a:r>
              <a:rPr lang="en-US" sz="2800" dirty="0"/>
              <a:t>parameters:</a:t>
            </a:r>
          </a:p>
          <a:p>
            <a:pPr lvl="1" defTabSz="457152">
              <a:lnSpc>
                <a:spcPct val="97000"/>
              </a:lnSpc>
              <a:spcAft>
                <a:spcPts val="600"/>
              </a:spcAft>
              <a:buSzPct val="45000"/>
              <a:buFont typeface="Wingdings" charset="2"/>
              <a:buChar char=""/>
            </a:pPr>
            <a:r>
              <a:rPr lang="en-US" dirty="0">
                <a:latin typeface="Courier 10 Pitch" pitchFamily="1" charset="0"/>
              </a:rPr>
              <a:t>Clock&amp; </a:t>
            </a:r>
            <a:r>
              <a:rPr lang="en-US" dirty="0" err="1">
                <a:latin typeface="Courier 10 Pitch" pitchFamily="1" charset="0"/>
              </a:rPr>
              <a:t>clk</a:t>
            </a:r>
            <a:r>
              <a:rPr lang="en-US" dirty="0"/>
              <a:t> – clock for the network</a:t>
            </a:r>
          </a:p>
          <a:p>
            <a:pPr lvl="1" defTabSz="457152">
              <a:lnSpc>
                <a:spcPct val="97000"/>
              </a:lnSpc>
              <a:spcAft>
                <a:spcPts val="600"/>
              </a:spcAft>
              <a:buSzPct val="45000"/>
              <a:buFont typeface="Wingdings" charset="2"/>
              <a:buChar char=""/>
            </a:pPr>
            <a:r>
              <a:rPr lang="en-US" dirty="0" err="1">
                <a:latin typeface="Courier 10 Pitch" pitchFamily="1" charset="0"/>
              </a:rPr>
              <a:t>ring_init_params</a:t>
            </a:r>
            <a:r>
              <a:rPr lang="en-US" dirty="0">
                <a:latin typeface="Courier 10 Pitch" pitchFamily="1" charset="0"/>
              </a:rPr>
              <a:t>*</a:t>
            </a:r>
            <a:r>
              <a:rPr lang="en-US" dirty="0"/>
              <a:t> or </a:t>
            </a:r>
            <a:r>
              <a:rPr lang="en-US" dirty="0" err="1">
                <a:latin typeface="Courier 10 Pitch" pitchFamily="1" charset="0"/>
              </a:rPr>
              <a:t>torus_init_params</a:t>
            </a:r>
            <a:r>
              <a:rPr lang="en-US" dirty="0">
                <a:latin typeface="Courier 10 Pitch" pitchFamily="1" charset="0"/>
              </a:rPr>
              <a:t>*</a:t>
            </a:r>
            <a:r>
              <a:rPr lang="en-US" dirty="0"/>
              <a:t> - parameters for the ring or torus</a:t>
            </a:r>
          </a:p>
          <a:p>
            <a:pPr lvl="1" defTabSz="457152">
              <a:spcAft>
                <a:spcPts val="600"/>
              </a:spcAft>
              <a:buSzPct val="45000"/>
              <a:buFont typeface="Wingdings" charset="2"/>
              <a:buChar char=""/>
            </a:pPr>
            <a:r>
              <a:rPr lang="en-US" dirty="0" err="1"/>
              <a:t>Terminal_to_net_mapping</a:t>
            </a:r>
            <a:r>
              <a:rPr lang="en-US" dirty="0"/>
              <a:t>* - object that maps terminal address to network address</a:t>
            </a:r>
          </a:p>
          <a:p>
            <a:pPr lvl="1" defTabSz="457152">
              <a:spcAft>
                <a:spcPts val="600"/>
              </a:spcAft>
              <a:buSzPct val="45000"/>
              <a:buFont typeface="Wingdings" charset="2"/>
              <a:buChar char=""/>
            </a:pPr>
            <a:r>
              <a:rPr lang="en-US" dirty="0" err="1"/>
              <a:t>SimulatedLen</a:t>
            </a:r>
            <a:r>
              <a:rPr lang="en-US" dirty="0"/>
              <a:t>&lt;T&gt;* - object that computes a packet's simulated length</a:t>
            </a:r>
          </a:p>
          <a:p>
            <a:pPr lvl="1" defTabSz="457152">
              <a:spcAft>
                <a:spcPts val="600"/>
              </a:spcAft>
              <a:buSzPct val="45000"/>
              <a:buFont typeface="Wingdings" charset="2"/>
              <a:buChar char=""/>
            </a:pPr>
            <a:r>
              <a:rPr lang="en-US" dirty="0" err="1"/>
              <a:t>VnetAssign</a:t>
            </a:r>
            <a:r>
              <a:rPr lang="en-US" dirty="0"/>
              <a:t>&lt;T&gt;* - object that determines a packet's virtual network</a:t>
            </a:r>
          </a:p>
          <a:p>
            <a:pPr lvl="1" defTabSz="457152">
              <a:spcAft>
                <a:spcPts val="600"/>
              </a:spcAft>
              <a:buSzPct val="45000"/>
              <a:buFont typeface="Wingdings" charset="2"/>
              <a:buChar char=""/>
            </a:pPr>
            <a:r>
              <a:rPr lang="en-US" dirty="0" err="1"/>
              <a:t>int</a:t>
            </a:r>
            <a:r>
              <a:rPr lang="en-US" dirty="0"/>
              <a:t> </a:t>
            </a:r>
            <a:r>
              <a:rPr lang="en-US" dirty="0" err="1"/>
              <a:t>ni_credit_type</a:t>
            </a:r>
            <a:r>
              <a:rPr lang="en-US" dirty="0"/>
              <a:t> – type of credit messages between NI and terminal</a:t>
            </a:r>
          </a:p>
          <a:p>
            <a:pPr lvl="1" defTabSz="457152">
              <a:spcAft>
                <a:spcPts val="600"/>
              </a:spcAft>
              <a:buSzPct val="45000"/>
              <a:buFont typeface="Wingdings" charset="2"/>
              <a:buChar char=""/>
            </a:pPr>
            <a:r>
              <a:rPr lang="en-US" dirty="0"/>
              <a:t>vector&lt;</a:t>
            </a:r>
            <a:r>
              <a:rPr lang="en-US" dirty="0" err="1"/>
              <a:t>int</a:t>
            </a:r>
            <a:r>
              <a:rPr lang="en-US" dirty="0"/>
              <a:t>&gt;* </a:t>
            </a:r>
            <a:r>
              <a:rPr lang="en-US" dirty="0" err="1"/>
              <a:t>node_lp</a:t>
            </a:r>
            <a:r>
              <a:rPr lang="en-US" dirty="0"/>
              <a:t> – LP assignment of the routers</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75</a:t>
            </a:fld>
            <a:endParaRPr lang="en-US">
              <a:solidFill>
                <a:srgbClr val="E5FFFF"/>
              </a:solidFill>
            </a:endParaRPr>
          </a:p>
        </p:txBody>
      </p:sp>
    </p:spTree>
    <p:extLst>
      <p:ext uri="{BB962C8B-B14F-4D97-AF65-F5344CB8AC3E}">
        <p14:creationId xmlns:p14="http://schemas.microsoft.com/office/powerpoint/2010/main" val="15018952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503239" y="346075"/>
            <a:ext cx="9070975" cy="1171575"/>
          </a:xfrm>
          <a:ln/>
        </p:spPr>
        <p:txBody>
          <a:bodyPr tIns="38804"/>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a:t>Iris Interface</a:t>
            </a:r>
          </a:p>
        </p:txBody>
      </p:sp>
      <p:sp>
        <p:nvSpPr>
          <p:cNvPr id="31746" name="Rectangle 2"/>
          <p:cNvSpPr>
            <a:spLocks noGrp="1" noChangeArrowheads="1"/>
          </p:cNvSpPr>
          <p:nvPr>
            <p:ph idx="1"/>
          </p:nvPr>
        </p:nvSpPr>
        <p:spPr>
          <a:xfrm>
            <a:off x="503239" y="1768476"/>
            <a:ext cx="9070975" cy="2620962"/>
          </a:xfrm>
          <a:ln/>
        </p:spPr>
        <p:txBody>
          <a:bodyPr/>
          <a:lstStyle/>
          <a:p>
            <a:pPr marL="431755" indent="-323816">
              <a:spcBef>
                <a:spcPts val="12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t>NIs and routers are created internally</a:t>
            </a:r>
          </a:p>
          <a:p>
            <a:pPr marL="431755" indent="-323816">
              <a:spcBef>
                <a:spcPts val="12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t>NIs and routers are registered to the clock internally</a:t>
            </a:r>
          </a:p>
          <a:p>
            <a:pPr marL="431755" indent="-323816">
              <a:spcBef>
                <a:spcPts val="12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t>NIs can be accessed through </a:t>
            </a:r>
            <a:r>
              <a:rPr lang="en-US" dirty="0" err="1"/>
              <a:t>get_interface_id</a:t>
            </a:r>
            <a:r>
              <a:rPr lang="en-US" dirty="0"/>
              <a:t>(), or </a:t>
            </a:r>
            <a:r>
              <a:rPr lang="en-US" dirty="0" err="1">
                <a:solidFill>
                  <a:srgbClr val="0000FF"/>
                </a:solidFill>
              </a:rPr>
              <a:t>get_interfaces</a:t>
            </a:r>
            <a:r>
              <a:rPr lang="en-US" dirty="0" smtClean="0">
                <a:solidFill>
                  <a:srgbClr val="0000FF"/>
                </a:solidFill>
              </a:rPr>
              <a:t>()</a:t>
            </a:r>
          </a:p>
          <a:p>
            <a:pPr marL="431755" indent="-323816">
              <a:spcBef>
                <a:spcPts val="12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Each NI can connect to one terminal (e.g., cache)</a:t>
            </a:r>
          </a:p>
          <a:p>
            <a:pPr marL="431755" indent="-323816">
              <a:spcBef>
                <a:spcPts val="1200"/>
              </a:spcBef>
              <a:buSzPct val="45000"/>
              <a:buFont typeface="Wingdings" charset="2"/>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Router is encapsulated</a:t>
            </a:r>
          </a:p>
        </p:txBody>
      </p:sp>
      <p:sp>
        <p:nvSpPr>
          <p:cNvPr id="2" name="Slide Number Placeholder 1"/>
          <p:cNvSpPr>
            <a:spLocks noGrp="1"/>
          </p:cNvSpPr>
          <p:nvPr>
            <p:ph type="sldNum" sz="quarter" idx="10"/>
          </p:nvPr>
        </p:nvSpPr>
        <p:spPr/>
        <p:txBody>
          <a:bodyPr/>
          <a:lstStyle/>
          <a:p>
            <a:fld id="{5789DB3D-6D36-41B1-B5D6-2DA40B15D957}" type="slidenum">
              <a:rPr lang="en-US" smtClean="0">
                <a:solidFill>
                  <a:srgbClr val="E5FFFF"/>
                </a:solidFill>
              </a:rPr>
              <a:pPr/>
              <a:t>76</a:t>
            </a:fld>
            <a:endParaRPr lang="en-US">
              <a:solidFill>
                <a:srgbClr val="E5FFFF"/>
              </a:solidFill>
            </a:endParaRPr>
          </a:p>
        </p:txBody>
      </p:sp>
    </p:spTree>
    <p:extLst>
      <p:ext uri="{BB962C8B-B14F-4D97-AF65-F5344CB8AC3E}">
        <p14:creationId xmlns:p14="http://schemas.microsoft.com/office/powerpoint/2010/main" val="37081950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503239" y="346075"/>
            <a:ext cx="9070975" cy="1171575"/>
          </a:xfrm>
          <a:ln/>
        </p:spPr>
        <p:txBody>
          <a:bodyPr tIns="38804"/>
          <a:lstStyle/>
          <a:p>
            <a:pP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t>Iris </a:t>
            </a:r>
            <a:r>
              <a:rPr lang="en-US" dirty="0" smtClean="0"/>
              <a:t>Network Interface</a:t>
            </a:r>
            <a:endParaRPr lang="en-US" dirty="0"/>
          </a:p>
        </p:txBody>
      </p:sp>
      <p:sp>
        <p:nvSpPr>
          <p:cNvPr id="31746" name="Rectangle 2"/>
          <p:cNvSpPr>
            <a:spLocks noGrp="1" noChangeArrowheads="1"/>
          </p:cNvSpPr>
          <p:nvPr>
            <p:ph idx="1"/>
          </p:nvPr>
        </p:nvSpPr>
        <p:spPr>
          <a:xfrm>
            <a:off x="504825" y="1722438"/>
            <a:ext cx="9070975" cy="1981200"/>
          </a:xfrm>
          <a:ln/>
        </p:spPr>
        <p:txBody>
          <a:bodyPr/>
          <a:lstStyle/>
          <a:p>
            <a:pPr marL="565092" indent="-457152">
              <a:buSzPct val="100000"/>
              <a:buFont typeface="Arial" pitchFamily="34" charset="0"/>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A template class:</a:t>
            </a:r>
          </a:p>
          <a:p>
            <a:pPr marL="943030" lvl="1" indent="-457152">
              <a:buSzPct val="100000"/>
              <a:buFont typeface="Arial" pitchFamily="34" charset="0"/>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a:latin typeface="Courier New" pitchFamily="49" charset="0"/>
                <a:cs typeface="Courier New" pitchFamily="49" charset="0"/>
              </a:rPr>
              <a:t>t</a:t>
            </a:r>
            <a:r>
              <a:rPr lang="en-US" dirty="0" smtClean="0">
                <a:latin typeface="Courier New" pitchFamily="49" charset="0"/>
                <a:cs typeface="Courier New" pitchFamily="49" charset="0"/>
              </a:rPr>
              <a:t>emplate&lt;</a:t>
            </a:r>
            <a:r>
              <a:rPr lang="en-US" dirty="0" err="1" smtClean="0">
                <a:latin typeface="Courier New" pitchFamily="49" charset="0"/>
                <a:cs typeface="Courier New" pitchFamily="49" charset="0"/>
              </a:rPr>
              <a:t>typename</a:t>
            </a:r>
            <a:r>
              <a:rPr lang="en-US" dirty="0" smtClean="0">
                <a:latin typeface="Courier New" pitchFamily="49" charset="0"/>
                <a:cs typeface="Courier New" pitchFamily="49" charset="0"/>
              </a:rPr>
              <a:t> T&gt; class </a:t>
            </a:r>
            <a:r>
              <a:rPr lang="en-US" dirty="0" err="1" smtClean="0">
                <a:latin typeface="Courier New" pitchFamily="49" charset="0"/>
                <a:cs typeface="Courier New" pitchFamily="49" charset="0"/>
              </a:rPr>
              <a:t>GenNetworkInterface</a:t>
            </a:r>
            <a:endParaRPr lang="en-US" dirty="0" smtClean="0">
              <a:latin typeface="Courier New" pitchFamily="49" charset="0"/>
              <a:cs typeface="Courier New" pitchFamily="49" charset="0"/>
            </a:endParaRPr>
          </a:p>
          <a:p>
            <a:pPr marL="943030" lvl="1" indent="-457152">
              <a:buSzPct val="100000"/>
              <a:buFont typeface="Arial" pitchFamily="34" charset="0"/>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T is the type of packets sent to the network</a:t>
            </a:r>
          </a:p>
          <a:p>
            <a:pPr marL="565092" indent="-457152">
              <a:buSzPct val="100000"/>
              <a:buFont typeface="Arial" pitchFamily="34" charset="0"/>
              <a:buChar char="•"/>
              <a:tabLst>
                <a:tab pos="723825" algn="l"/>
                <a:tab pos="1447649" algn="l"/>
                <a:tab pos="2171475" algn="l"/>
                <a:tab pos="2895300" algn="l"/>
                <a:tab pos="3619124" algn="l"/>
                <a:tab pos="4342950" algn="l"/>
                <a:tab pos="5066775" algn="l"/>
                <a:tab pos="5790600" algn="l"/>
                <a:tab pos="6514424" algn="l"/>
                <a:tab pos="7238250" algn="l"/>
                <a:tab pos="7962075" algn="l"/>
                <a:tab pos="8685899" algn="l"/>
              </a:tabLst>
            </a:pPr>
            <a:r>
              <a:rPr lang="en-US" dirty="0" smtClean="0"/>
              <a:t>Network packet interface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313" y="3551237"/>
            <a:ext cx="2286000" cy="2484000"/>
          </a:xfrm>
          <a:prstGeom prst="rect">
            <a:avLst/>
          </a:prstGeom>
        </p:spPr>
      </p:pic>
      <p:sp>
        <p:nvSpPr>
          <p:cNvPr id="3" name="Slide Number Placeholder 2"/>
          <p:cNvSpPr>
            <a:spLocks noGrp="1"/>
          </p:cNvSpPr>
          <p:nvPr>
            <p:ph type="sldNum" sz="quarter" idx="10"/>
          </p:nvPr>
        </p:nvSpPr>
        <p:spPr/>
        <p:txBody>
          <a:bodyPr/>
          <a:lstStyle/>
          <a:p>
            <a:fld id="{5789DB3D-6D36-41B1-B5D6-2DA40B15D957}" type="slidenum">
              <a:rPr lang="en-US" smtClean="0">
                <a:solidFill>
                  <a:srgbClr val="E5FFFF"/>
                </a:solidFill>
              </a:rPr>
              <a:pPr/>
              <a:t>77</a:t>
            </a:fld>
            <a:endParaRPr lang="en-US">
              <a:solidFill>
                <a:srgbClr val="E5FFFF"/>
              </a:solidFill>
            </a:endParaRPr>
          </a:p>
        </p:txBody>
      </p:sp>
    </p:spTree>
    <p:extLst>
      <p:ext uri="{BB962C8B-B14F-4D97-AF65-F5344CB8AC3E}">
        <p14:creationId xmlns:p14="http://schemas.microsoft.com/office/powerpoint/2010/main" val="1171388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t>Multicore Emulator Front-End</a:t>
            </a:r>
          </a:p>
          <a:p>
            <a:pPr>
              <a:spcBef>
                <a:spcPts val="1200"/>
              </a:spcBef>
            </a:pPr>
            <a:r>
              <a:rPr lang="en-US" dirty="0" smtClean="0">
                <a:solidFill>
                  <a:srgbClr val="0000FF"/>
                </a:solidFill>
              </a:rPr>
              <a:t>Component Models</a:t>
            </a:r>
          </a:p>
          <a:p>
            <a:pPr lvl="1"/>
            <a:r>
              <a:rPr lang="en-US" dirty="0" smtClean="0"/>
              <a:t>Cores</a:t>
            </a:r>
          </a:p>
          <a:p>
            <a:pPr lvl="1"/>
            <a:r>
              <a:rPr lang="en-US" dirty="0" smtClean="0">
                <a:solidFill>
                  <a:srgbClr val="000000"/>
                </a:solidFill>
              </a:rPr>
              <a:t>Network</a:t>
            </a:r>
          </a:p>
          <a:p>
            <a:pPr lvl="1"/>
            <a:r>
              <a:rPr lang="en-US" dirty="0" smtClean="0">
                <a:solidFill>
                  <a:srgbClr val="0000FF"/>
                </a:solidFill>
              </a:rPr>
              <a:t>Memory System</a:t>
            </a:r>
          </a:p>
          <a:p>
            <a:pPr>
              <a:spcBef>
                <a:spcPts val="1200"/>
              </a:spcBef>
            </a:pPr>
            <a:r>
              <a:rPr lang="en-US" dirty="0" smtClean="0"/>
              <a:t>Building and Running Manifold Simulations</a:t>
            </a:r>
          </a:p>
          <a:p>
            <a:pPr>
              <a:spcBef>
                <a:spcPts val="1200"/>
              </a:spcBef>
            </a:pPr>
            <a:r>
              <a:rPr lang="en-US" dirty="0" smtClean="0"/>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78</a:t>
            </a:fld>
            <a:endParaRPr lang="en-US">
              <a:solidFill>
                <a:srgbClr val="E5FFFF"/>
              </a:solidFill>
            </a:endParaRPr>
          </a:p>
        </p:txBody>
      </p:sp>
    </p:spTree>
    <p:extLst>
      <p:ext uri="{BB962C8B-B14F-4D97-AF65-F5344CB8AC3E}">
        <p14:creationId xmlns:p14="http://schemas.microsoft.com/office/powerpoint/2010/main" val="30084514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Multi-core Systems and Coherence Hierarchies</a:t>
            </a:r>
            <a:endParaRPr lang="en-US" dirty="0"/>
          </a:p>
        </p:txBody>
      </p:sp>
      <p:sp>
        <p:nvSpPr>
          <p:cNvPr id="114" name="Content Placeholder 2"/>
          <p:cNvSpPr>
            <a:spLocks noGrp="1"/>
          </p:cNvSpPr>
          <p:nvPr>
            <p:ph sz="quarter" idx="1"/>
          </p:nvPr>
        </p:nvSpPr>
        <p:spPr>
          <a:xfrm>
            <a:off x="612648" y="1600200"/>
            <a:ext cx="8153400" cy="4495800"/>
          </a:xfrm>
        </p:spPr>
        <p:txBody>
          <a:bodyPr>
            <a:normAutofit/>
          </a:bodyPr>
          <a:lstStyle/>
          <a:p>
            <a:r>
              <a:rPr lang="en-US" dirty="0" smtClean="0"/>
              <a:t>Coherence hierarchy issues</a:t>
            </a:r>
          </a:p>
          <a:p>
            <a:pPr lvl="1"/>
            <a:r>
              <a:rPr lang="en-US" dirty="0" smtClean="0"/>
              <a:t>Several architecture specific implementations</a:t>
            </a:r>
          </a:p>
          <a:p>
            <a:pPr lvl="1"/>
            <a:r>
              <a:rPr lang="en-US" dirty="0" smtClean="0"/>
              <a:t>Design complexity</a:t>
            </a:r>
          </a:p>
          <a:p>
            <a:pPr lvl="2"/>
            <a:r>
              <a:rPr lang="en-US" dirty="0" smtClean="0"/>
              <a:t>Complex hierarchy state encodings</a:t>
            </a:r>
          </a:p>
          <a:p>
            <a:pPr lvl="2"/>
            <a:r>
              <a:rPr lang="en-US" dirty="0" smtClean="0"/>
              <a:t>Many more transient states</a:t>
            </a:r>
          </a:p>
          <a:p>
            <a:r>
              <a:rPr lang="en-US" dirty="0" smtClean="0"/>
              <a:t>Solution: Coherence Realm* Encapsulation</a:t>
            </a:r>
          </a:p>
          <a:p>
            <a:pPr lvl="1"/>
            <a:r>
              <a:rPr lang="en-US" dirty="0" smtClean="0"/>
              <a:t>Define communication interface between users and monitors</a:t>
            </a:r>
          </a:p>
          <a:p>
            <a:pPr lvl="1"/>
            <a:r>
              <a:rPr lang="en-US" dirty="0" smtClean="0"/>
              <a:t>Enables layering of coherence</a:t>
            </a:r>
          </a:p>
          <a:p>
            <a:pPr lvl="1"/>
            <a:r>
              <a:rPr lang="en-US" b="1" dirty="0" smtClean="0"/>
              <a:t>Enables heterogeneity within a protocol</a:t>
            </a:r>
          </a:p>
          <a:p>
            <a:pPr lvl="1"/>
            <a:endParaRPr lang="en-US" dirty="0" smtClean="0"/>
          </a:p>
          <a:p>
            <a:endParaRPr lang="en-US" dirty="0"/>
          </a:p>
        </p:txBody>
      </p:sp>
    </p:spTree>
    <p:extLst>
      <p:ext uri="{BB962C8B-B14F-4D97-AF65-F5344CB8AC3E}">
        <p14:creationId xmlns:p14="http://schemas.microsoft.com/office/powerpoint/2010/main" val="18430361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Infrastructure Challenges</a:t>
            </a:r>
            <a:endParaRPr lang="en-US" dirty="0"/>
          </a:p>
        </p:txBody>
      </p:sp>
      <p:sp>
        <p:nvSpPr>
          <p:cNvPr id="220" name="Content Placeholder 2"/>
          <p:cNvSpPr>
            <a:spLocks noGrp="1"/>
          </p:cNvSpPr>
          <p:nvPr>
            <p:ph idx="1"/>
          </p:nvPr>
        </p:nvSpPr>
        <p:spPr>
          <a:xfrm>
            <a:off x="3821112" y="1036637"/>
            <a:ext cx="5960260" cy="5578760"/>
          </a:xfrm>
        </p:spPr>
        <p:txBody>
          <a:bodyPr/>
          <a:lstStyle/>
          <a:p>
            <a:r>
              <a:rPr lang="en-US" dirty="0" smtClean="0"/>
              <a:t>Scalability</a:t>
            </a:r>
          </a:p>
          <a:p>
            <a:pPr lvl="1"/>
            <a:r>
              <a:rPr lang="en-US" dirty="0" smtClean="0"/>
              <a:t>Processors are parallel and tools are not </a:t>
            </a:r>
            <a:r>
              <a:rPr lang="en-US" dirty="0" smtClean="0">
                <a:sym typeface="Wingdings"/>
              </a:rPr>
              <a:t> </a:t>
            </a:r>
            <a:r>
              <a:rPr lang="en-US" dirty="0" smtClean="0">
                <a:solidFill>
                  <a:srgbClr val="FF0000"/>
                </a:solidFill>
                <a:sym typeface="Wingdings"/>
              </a:rPr>
              <a:t>not sustainable</a:t>
            </a:r>
          </a:p>
          <a:p>
            <a:pPr>
              <a:spcBef>
                <a:spcPts val="1800"/>
              </a:spcBef>
            </a:pPr>
            <a:r>
              <a:rPr lang="en-US" dirty="0" smtClean="0">
                <a:sym typeface="Wingdings"/>
              </a:rPr>
              <a:t>Multi-disciplinary</a:t>
            </a:r>
          </a:p>
          <a:p>
            <a:pPr lvl="1"/>
            <a:r>
              <a:rPr lang="en-US" dirty="0" smtClean="0">
                <a:sym typeface="Wingdings"/>
              </a:rPr>
              <a:t>Functional + Timing + Physical models</a:t>
            </a:r>
          </a:p>
          <a:p>
            <a:pPr>
              <a:spcBef>
                <a:spcPts val="1800"/>
              </a:spcBef>
            </a:pPr>
            <a:r>
              <a:rPr lang="en-US" dirty="0" smtClean="0">
                <a:sym typeface="Wingdings"/>
              </a:rPr>
              <a:t>Need to model complete systems</a:t>
            </a:r>
          </a:p>
          <a:p>
            <a:pPr lvl="1"/>
            <a:r>
              <a:rPr lang="en-US" dirty="0" smtClean="0">
                <a:sym typeface="Wingdings"/>
              </a:rPr>
              <a:t>Cores, networks, memories, software </a:t>
            </a:r>
            <a:r>
              <a:rPr lang="en-US" dirty="0" smtClean="0">
                <a:solidFill>
                  <a:srgbClr val="FF0000"/>
                </a:solidFill>
                <a:sym typeface="Wingdings"/>
              </a:rPr>
              <a:t>at scale</a:t>
            </a:r>
            <a:endParaRPr lang="en-US" dirty="0" smtClean="0">
              <a:solidFill>
                <a:srgbClr val="FF0000"/>
              </a:solidFill>
            </a:endParaRPr>
          </a:p>
          <a:p>
            <a:pPr>
              <a:spcBef>
                <a:spcPts val="1800"/>
              </a:spcBef>
            </a:pPr>
            <a:r>
              <a:rPr lang="en-US" dirty="0" smtClean="0"/>
              <a:t>Islands of expertise</a:t>
            </a:r>
          </a:p>
          <a:p>
            <a:pPr lvl="1"/>
            <a:r>
              <a:rPr lang="en-US" dirty="0" smtClean="0"/>
              <a:t>Ability to integrate point tools</a:t>
            </a:r>
            <a:r>
              <a:rPr lang="en-US" dirty="0"/>
              <a:t> </a:t>
            </a:r>
            <a:r>
              <a:rPr lang="en-US" dirty="0" smtClean="0">
                <a:sym typeface="Wingdings"/>
              </a:rPr>
              <a:t> best of breed models</a:t>
            </a:r>
          </a:p>
          <a:p>
            <a:pPr>
              <a:spcBef>
                <a:spcPts val="1800"/>
              </a:spcBef>
            </a:pPr>
            <a:r>
              <a:rPr lang="en-US" dirty="0" smtClean="0">
                <a:sym typeface="Wingdings"/>
              </a:rPr>
              <a:t>Composability</a:t>
            </a:r>
          </a:p>
          <a:p>
            <a:pPr lvl="1"/>
            <a:r>
              <a:rPr lang="en-US" dirty="0" smtClean="0">
                <a:sym typeface="Wingdings"/>
              </a:rPr>
              <a:t>Easily construct the simulator you need</a:t>
            </a:r>
            <a:endParaRPr lang="en-US" dirty="0" smtClean="0"/>
          </a:p>
        </p:txBody>
      </p:sp>
      <p:sp>
        <p:nvSpPr>
          <p:cNvPr id="4" name="Slide Number Placeholder 3"/>
          <p:cNvSpPr>
            <a:spLocks noGrp="1"/>
          </p:cNvSpPr>
          <p:nvPr>
            <p:ph type="sldNum" sz="quarter" idx="10"/>
          </p:nvPr>
        </p:nvSpPr>
        <p:spPr/>
        <p:txBody>
          <a:bodyPr/>
          <a:lstStyle/>
          <a:p>
            <a:fld id="{DE7B4459-A1BD-431F-96F5-B567F9D93236}" type="slidenum">
              <a:rPr lang="en-US" smtClean="0">
                <a:solidFill>
                  <a:srgbClr val="FFFFFF"/>
                </a:solidFill>
                <a:latin typeface="Tahoma"/>
              </a:rPr>
              <a:pPr/>
              <a:t>8</a:t>
            </a:fld>
            <a:endParaRPr lang="en-US" dirty="0">
              <a:solidFill>
                <a:srgbClr val="FFFFFF"/>
              </a:solidFill>
              <a:latin typeface="Tahoma"/>
            </a:endParaRPr>
          </a:p>
        </p:txBody>
      </p:sp>
      <p:pic>
        <p:nvPicPr>
          <p:cNvPr id="217" name="Picture 4" descr="http://files.tmp.muxlim.com/photo/98018_4815_170206_0_0_800.jpg"/>
          <p:cNvPicPr>
            <a:picLocks noChangeAspect="1" noChangeArrowheads="1"/>
          </p:cNvPicPr>
          <p:nvPr/>
        </p:nvPicPr>
        <p:blipFill>
          <a:blip r:embed="rId2" cstate="email"/>
          <a:srcRect/>
          <a:stretch>
            <a:fillRect/>
          </a:stretch>
        </p:blipFill>
        <p:spPr bwMode="auto">
          <a:xfrm>
            <a:off x="588053" y="4871808"/>
            <a:ext cx="2918007" cy="1582407"/>
          </a:xfrm>
          <a:prstGeom prst="rect">
            <a:avLst/>
          </a:prstGeom>
          <a:noFill/>
        </p:spPr>
      </p:pic>
      <p:graphicFrame>
        <p:nvGraphicFramePr>
          <p:cNvPr id="219" name="Diagram 218"/>
          <p:cNvGraphicFramePr/>
          <p:nvPr>
            <p:extLst>
              <p:ext uri="{D42A27DB-BD31-4B8C-83A1-F6EECF244321}">
                <p14:modId xmlns:p14="http://schemas.microsoft.com/office/powerpoint/2010/main" val="4222252342"/>
              </p:ext>
            </p:extLst>
          </p:nvPr>
        </p:nvGraphicFramePr>
        <p:xfrm>
          <a:off x="168010" y="839964"/>
          <a:ext cx="3276203" cy="3443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22" name="Group 221"/>
          <p:cNvGrpSpPr/>
          <p:nvPr/>
        </p:nvGrpSpPr>
        <p:grpSpPr>
          <a:xfrm>
            <a:off x="672042" y="5375775"/>
            <a:ext cx="840052" cy="515602"/>
            <a:chOff x="2070938" y="1143000"/>
            <a:chExt cx="2143096" cy="1458345"/>
          </a:xfrm>
        </p:grpSpPr>
        <p:sp>
          <p:nvSpPr>
            <p:cNvPr id="223" name="Rectangle 222"/>
            <p:cNvSpPr/>
            <p:nvPr/>
          </p:nvSpPr>
          <p:spPr>
            <a:xfrm>
              <a:off x="3530168" y="1893570"/>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grpSp>
          <p:nvGrpSpPr>
            <p:cNvPr id="224" name="Group 223"/>
            <p:cNvGrpSpPr/>
            <p:nvPr/>
          </p:nvGrpSpPr>
          <p:grpSpPr>
            <a:xfrm>
              <a:off x="2788921" y="1889760"/>
              <a:ext cx="701041" cy="708660"/>
              <a:chOff x="2785111" y="1143000"/>
              <a:chExt cx="701041" cy="708660"/>
            </a:xfrm>
          </p:grpSpPr>
          <p:sp>
            <p:nvSpPr>
              <p:cNvPr id="233" name="Rectangle 232"/>
              <p:cNvSpPr/>
              <p:nvPr/>
            </p:nvSpPr>
            <p:spPr>
              <a:xfrm>
                <a:off x="2785111" y="1143000"/>
                <a:ext cx="355842" cy="361417"/>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sp>
            <p:nvSpPr>
              <p:cNvPr id="234" name="Rectangle 233"/>
              <p:cNvSpPr/>
              <p:nvPr/>
            </p:nvSpPr>
            <p:spPr>
              <a:xfrm>
                <a:off x="3130310" y="1143000"/>
                <a:ext cx="355842" cy="361418"/>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sp>
            <p:nvSpPr>
              <p:cNvPr id="235" name="Rectangle 234"/>
              <p:cNvSpPr/>
              <p:nvPr/>
            </p:nvSpPr>
            <p:spPr>
              <a:xfrm>
                <a:off x="2785111" y="1490243"/>
                <a:ext cx="355842" cy="361417"/>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sp>
            <p:nvSpPr>
              <p:cNvPr id="236" name="Rectangle 235"/>
              <p:cNvSpPr/>
              <p:nvPr/>
            </p:nvSpPr>
            <p:spPr>
              <a:xfrm>
                <a:off x="3130309" y="1490243"/>
                <a:ext cx="355842" cy="361417"/>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grpSp>
        <p:sp>
          <p:nvSpPr>
            <p:cNvPr id="225" name="Rectangle 224"/>
            <p:cNvSpPr/>
            <p:nvPr/>
          </p:nvSpPr>
          <p:spPr>
            <a:xfrm>
              <a:off x="2074748" y="1889760"/>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sp>
          <p:nvSpPr>
            <p:cNvPr id="226" name="Rectangle 225"/>
            <p:cNvSpPr/>
            <p:nvPr/>
          </p:nvSpPr>
          <p:spPr>
            <a:xfrm>
              <a:off x="3526358" y="1146810"/>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grpSp>
          <p:nvGrpSpPr>
            <p:cNvPr id="227" name="Group 226"/>
            <p:cNvGrpSpPr/>
            <p:nvPr/>
          </p:nvGrpSpPr>
          <p:grpSpPr>
            <a:xfrm>
              <a:off x="2785111" y="1143000"/>
              <a:ext cx="701041" cy="708660"/>
              <a:chOff x="2785111" y="1143000"/>
              <a:chExt cx="701041" cy="708660"/>
            </a:xfrm>
          </p:grpSpPr>
          <p:sp>
            <p:nvSpPr>
              <p:cNvPr id="229" name="Rectangle 228"/>
              <p:cNvSpPr/>
              <p:nvPr/>
            </p:nvSpPr>
            <p:spPr>
              <a:xfrm>
                <a:off x="2785111" y="1143000"/>
                <a:ext cx="355842" cy="361417"/>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sp>
            <p:nvSpPr>
              <p:cNvPr id="230" name="Rectangle 229"/>
              <p:cNvSpPr/>
              <p:nvPr/>
            </p:nvSpPr>
            <p:spPr>
              <a:xfrm>
                <a:off x="3130310" y="1143000"/>
                <a:ext cx="355842" cy="361418"/>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sp>
            <p:nvSpPr>
              <p:cNvPr id="231" name="Rectangle 230"/>
              <p:cNvSpPr/>
              <p:nvPr/>
            </p:nvSpPr>
            <p:spPr>
              <a:xfrm>
                <a:off x="2785111" y="1490243"/>
                <a:ext cx="355842" cy="361417"/>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sp>
            <p:nvSpPr>
              <p:cNvPr id="232" name="Rectangle 231"/>
              <p:cNvSpPr/>
              <p:nvPr/>
            </p:nvSpPr>
            <p:spPr>
              <a:xfrm>
                <a:off x="3130309" y="1490243"/>
                <a:ext cx="355842" cy="361417"/>
              </a:xfrm>
              <a:prstGeom prst="rect">
                <a:avLst/>
              </a:prstGeom>
              <a:solidFill>
                <a:srgbClr val="FF993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endParaRPr lang="en-US" sz="700" dirty="0">
                  <a:solidFill>
                    <a:srgbClr val="FFFFFF"/>
                  </a:solidFill>
                </a:endParaRPr>
              </a:p>
            </p:txBody>
          </p:sp>
        </p:grpSp>
        <p:sp>
          <p:nvSpPr>
            <p:cNvPr id="228" name="Rectangle 227"/>
            <p:cNvSpPr/>
            <p:nvPr/>
          </p:nvSpPr>
          <p:spPr>
            <a:xfrm>
              <a:off x="2070938" y="1143000"/>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grpSp>
      <p:grpSp>
        <p:nvGrpSpPr>
          <p:cNvPr id="237" name="Group 236"/>
          <p:cNvGrpSpPr/>
          <p:nvPr/>
        </p:nvGrpSpPr>
        <p:grpSpPr>
          <a:xfrm>
            <a:off x="2520156" y="5375774"/>
            <a:ext cx="924057" cy="541246"/>
            <a:chOff x="775538" y="1472184"/>
            <a:chExt cx="2131666" cy="1481609"/>
          </a:xfrm>
        </p:grpSpPr>
        <p:sp>
          <p:nvSpPr>
            <p:cNvPr id="238" name="Rectangle 237"/>
            <p:cNvSpPr/>
            <p:nvPr/>
          </p:nvSpPr>
          <p:spPr>
            <a:xfrm>
              <a:off x="775538" y="1472184"/>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sp>
          <p:nvSpPr>
            <p:cNvPr id="239" name="Rectangle 238"/>
            <p:cNvSpPr/>
            <p:nvPr/>
          </p:nvSpPr>
          <p:spPr>
            <a:xfrm>
              <a:off x="1490967" y="1472184"/>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sp>
          <p:nvSpPr>
            <p:cNvPr id="240" name="Rectangle 239"/>
            <p:cNvSpPr/>
            <p:nvPr/>
          </p:nvSpPr>
          <p:spPr>
            <a:xfrm>
              <a:off x="775538" y="2246018"/>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sp>
          <p:nvSpPr>
            <p:cNvPr id="241" name="Rectangle 240"/>
            <p:cNvSpPr/>
            <p:nvPr/>
          </p:nvSpPr>
          <p:spPr>
            <a:xfrm>
              <a:off x="1490967" y="2246018"/>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sp>
          <p:nvSpPr>
            <p:cNvPr id="242" name="Rectangle 241"/>
            <p:cNvSpPr/>
            <p:nvPr/>
          </p:nvSpPr>
          <p:spPr>
            <a:xfrm>
              <a:off x="2223338" y="1472184"/>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sp>
          <p:nvSpPr>
            <p:cNvPr id="243" name="Rectangle 242"/>
            <p:cNvSpPr/>
            <p:nvPr/>
          </p:nvSpPr>
          <p:spPr>
            <a:xfrm>
              <a:off x="2223338" y="2246018"/>
              <a:ext cx="683866" cy="707775"/>
            </a:xfrm>
            <a:prstGeom prst="rect">
              <a:avLst/>
            </a:prstGeom>
            <a:solidFill>
              <a:srgbClr val="00808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503187" eaLnBrk="0">
                <a:lnSpc>
                  <a:spcPct val="100000"/>
                </a:lnSpc>
                <a:buClr>
                  <a:srgbClr val="080808"/>
                </a:buClr>
              </a:pPr>
              <a:r>
                <a:rPr lang="en-US" sz="700" dirty="0">
                  <a:solidFill>
                    <a:srgbClr val="FFFFFF"/>
                  </a:solidFill>
                </a:rPr>
                <a:t>Tile</a:t>
              </a:r>
            </a:p>
          </p:txBody>
        </p:sp>
      </p:grpSp>
    </p:spTree>
    <p:extLst>
      <p:ext uri="{BB962C8B-B14F-4D97-AF65-F5344CB8AC3E}">
        <p14:creationId xmlns:p14="http://schemas.microsoft.com/office/powerpoint/2010/main" val="39596608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Manager-Client Pairing (MCP)*</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80</a:t>
            </a:fld>
            <a:endParaRPr lang="en-US">
              <a:solidFill>
                <a:srgbClr val="E5FFFF"/>
              </a:solidFill>
            </a:endParaRPr>
          </a:p>
        </p:txBody>
      </p:sp>
      <p:pic>
        <p:nvPicPr>
          <p:cNvPr id="5" name="Content Placeholder 13"/>
          <p:cNvPicPr>
            <a:picLocks noGrp="1" noChangeAspect="1"/>
          </p:cNvPicPr>
          <p:nvPr>
            <p:ph idx="1"/>
          </p:nvPr>
        </p:nvPicPr>
        <p:blipFill>
          <a:blip r:embed="rId2"/>
          <a:srcRect l="-5051" r="-5051"/>
          <a:stretch>
            <a:fillRect/>
          </a:stretch>
        </p:blipFill>
        <p:spPr>
          <a:xfrm>
            <a:off x="612648" y="1600200"/>
            <a:ext cx="8153400" cy="4495800"/>
          </a:xfrm>
          <a:prstGeom prst="rect">
            <a:avLst/>
          </a:prstGeom>
        </p:spPr>
      </p:pic>
      <p:sp>
        <p:nvSpPr>
          <p:cNvPr id="6" name="Donut 5"/>
          <p:cNvSpPr/>
          <p:nvPr/>
        </p:nvSpPr>
        <p:spPr>
          <a:xfrm>
            <a:off x="4410075" y="2651125"/>
            <a:ext cx="2832100" cy="1587500"/>
          </a:xfrm>
          <a:prstGeom prst="donut">
            <a:avLst>
              <a:gd name="adj" fmla="val 49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sp>
        <p:nvSpPr>
          <p:cNvPr id="7" name="TextBox 6"/>
          <p:cNvSpPr txBox="1"/>
          <p:nvPr/>
        </p:nvSpPr>
        <p:spPr>
          <a:xfrm>
            <a:off x="392112" y="6340445"/>
            <a:ext cx="9525000" cy="695934"/>
          </a:xfrm>
          <a:prstGeom prst="rect">
            <a:avLst/>
          </a:prstGeom>
          <a:noFill/>
        </p:spPr>
        <p:txBody>
          <a:bodyPr wrap="square" rtlCol="0">
            <a:spAutoFit/>
          </a:bodyPr>
          <a:lstStyle/>
          <a:p>
            <a:pPr algn="just" defTabSz="457200"/>
            <a:r>
              <a:rPr lang="en-US" sz="1400" dirty="0" smtClean="0">
                <a:solidFill>
                  <a:srgbClr val="000000"/>
                </a:solidFill>
              </a:rPr>
              <a:t>*J</a:t>
            </a:r>
            <a:r>
              <a:rPr lang="en-US" sz="1400" dirty="0">
                <a:solidFill>
                  <a:srgbClr val="000000"/>
                </a:solidFill>
              </a:rPr>
              <a:t>. G. </a:t>
            </a:r>
            <a:r>
              <a:rPr lang="en-US" sz="1400" dirty="0" err="1">
                <a:solidFill>
                  <a:srgbClr val="000000"/>
                </a:solidFill>
              </a:rPr>
              <a:t>Beu</a:t>
            </a:r>
            <a:r>
              <a:rPr lang="en-US" sz="1400" dirty="0">
                <a:solidFill>
                  <a:srgbClr val="000000"/>
                </a:solidFill>
              </a:rPr>
              <a:t>, M. C. Rosier and T. M. Conte, “Manager-Client Pairing: A Framework for Implementing Coherence Hierarchies,” Proceedings of the 44th Annual International Symposium on Microarchitecture (MICRO-44), (Porto </a:t>
            </a:r>
            <a:r>
              <a:rPr lang="en-US" sz="1400" dirty="0" err="1">
                <a:solidFill>
                  <a:srgbClr val="000000"/>
                </a:solidFill>
              </a:rPr>
              <a:t>Alegre</a:t>
            </a:r>
            <a:r>
              <a:rPr lang="en-US" sz="1400" dirty="0">
                <a:solidFill>
                  <a:srgbClr val="000000"/>
                </a:solidFill>
              </a:rPr>
              <a:t>, Brazil), Dec., 2011.</a:t>
            </a:r>
            <a:endParaRPr lang="en-US" sz="1400" dirty="0" smtClean="0">
              <a:solidFill>
                <a:srgbClr val="000000"/>
              </a:solidFill>
            </a:endParaRPr>
          </a:p>
        </p:txBody>
      </p:sp>
    </p:spTree>
    <p:extLst>
      <p:ext uri="{BB962C8B-B14F-4D97-AF65-F5344CB8AC3E}">
        <p14:creationId xmlns:p14="http://schemas.microsoft.com/office/powerpoint/2010/main" val="297459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 of Labor</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81</a:t>
            </a:fld>
            <a:endParaRPr lang="en-US">
              <a:solidFill>
                <a:srgbClr val="E5FFFF"/>
              </a:solidFill>
            </a:endParaRPr>
          </a:p>
        </p:txBody>
      </p:sp>
      <p:sp>
        <p:nvSpPr>
          <p:cNvPr id="5" name="Content Placeholder 2"/>
          <p:cNvSpPr>
            <a:spLocks noGrp="1"/>
          </p:cNvSpPr>
          <p:nvPr>
            <p:ph sz="quarter" idx="1"/>
          </p:nvPr>
        </p:nvSpPr>
        <p:spPr>
          <a:xfrm>
            <a:off x="468312" y="1600200"/>
            <a:ext cx="9467977" cy="4495800"/>
          </a:xfrm>
        </p:spPr>
        <p:txBody>
          <a:bodyPr>
            <a:normAutofit/>
          </a:bodyPr>
          <a:lstStyle/>
          <a:p>
            <a:r>
              <a:rPr lang="en-US" dirty="0" smtClean="0"/>
              <a:t>Client Agent (think cache)</a:t>
            </a:r>
          </a:p>
          <a:p>
            <a:pPr lvl="1"/>
            <a:r>
              <a:rPr lang="en-US" dirty="0" smtClean="0"/>
              <a:t>Permission holder (Coherence State)</a:t>
            </a:r>
          </a:p>
          <a:p>
            <a:pPr lvl="1"/>
            <a:r>
              <a:rPr lang="en-US" dirty="0" smtClean="0"/>
              <a:t>Obtains permission via acquire requests</a:t>
            </a:r>
          </a:p>
          <a:p>
            <a:pPr lvl="1"/>
            <a:r>
              <a:rPr lang="en-US" b="1" dirty="0" smtClean="0"/>
              <a:t>Act as a gateway in hierarchical coherence</a:t>
            </a:r>
            <a:r>
              <a:rPr lang="en-US" dirty="0" smtClean="0"/>
              <a:t> (see algorithm)</a:t>
            </a:r>
          </a:p>
          <a:p>
            <a:r>
              <a:rPr lang="en-US" dirty="0" smtClean="0"/>
              <a:t>Manager Agent (think directory)</a:t>
            </a:r>
          </a:p>
          <a:p>
            <a:pPr lvl="1"/>
            <a:r>
              <a:rPr lang="en-US" dirty="0" smtClean="0"/>
              <a:t>Monitor of coherence realm</a:t>
            </a:r>
          </a:p>
          <a:p>
            <a:pPr lvl="2"/>
            <a:r>
              <a:rPr lang="en-US" dirty="0" smtClean="0"/>
              <a:t>Records sharers, owner, etc.</a:t>
            </a:r>
          </a:p>
          <a:p>
            <a:pPr lvl="1"/>
            <a:r>
              <a:rPr lang="en-US" dirty="0" smtClean="0"/>
              <a:t>Manages permission propagation</a:t>
            </a:r>
          </a:p>
          <a:p>
            <a:pPr lvl="2"/>
            <a:r>
              <a:rPr lang="en-US" dirty="0" smtClean="0"/>
              <a:t>Process acquire requests</a:t>
            </a:r>
          </a:p>
          <a:p>
            <a:pPr lvl="2"/>
            <a:r>
              <a:rPr lang="en-US" dirty="0" smtClean="0"/>
              <a:t>Allocates/de-allocates permissions to/from clients</a:t>
            </a:r>
          </a:p>
          <a:p>
            <a:pPr lvl="2"/>
            <a:r>
              <a:rPr lang="en-US" b="1" dirty="0" smtClean="0"/>
              <a:t>Handles external requests from other realms</a:t>
            </a:r>
          </a:p>
          <a:p>
            <a:pPr lvl="1"/>
            <a:endParaRPr lang="en-US" dirty="0" smtClean="0"/>
          </a:p>
          <a:p>
            <a:endParaRPr lang="en-US" dirty="0" smtClean="0"/>
          </a:p>
        </p:txBody>
      </p:sp>
    </p:spTree>
    <p:extLst>
      <p:ext uri="{BB962C8B-B14F-4D97-AF65-F5344CB8AC3E}">
        <p14:creationId xmlns:p14="http://schemas.microsoft.com/office/powerpoint/2010/main" val="4468196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Functions</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82</a:t>
            </a:fld>
            <a:endParaRPr lang="en-US">
              <a:solidFill>
                <a:srgbClr val="E5FFFF"/>
              </a:solidFill>
            </a:endParaRPr>
          </a:p>
        </p:txBody>
      </p:sp>
      <p:pic>
        <p:nvPicPr>
          <p:cNvPr id="5" name="Content Placeholder 4"/>
          <p:cNvPicPr>
            <a:picLocks noGrp="1"/>
          </p:cNvPicPr>
          <p:nvPr>
            <p:ph sz="quarter" idx="1"/>
          </p:nvPr>
        </p:nvPicPr>
        <p:blipFill>
          <a:blip r:embed="rId2"/>
          <a:srcRect l="-6932" r="-6932"/>
          <a:stretch>
            <a:fillRect/>
          </a:stretch>
        </p:blipFill>
        <p:spPr bwMode="auto">
          <a:xfrm>
            <a:off x="315912" y="1265237"/>
            <a:ext cx="9372600" cy="5486400"/>
          </a:xfrm>
          <a:prstGeom prst="rect">
            <a:avLst/>
          </a:prstGeom>
          <a:noFill/>
          <a:ln w="9525">
            <a:noFill/>
            <a:miter lim="800000"/>
            <a:headEnd/>
            <a:tailEnd/>
          </a:ln>
        </p:spPr>
      </p:pic>
    </p:spTree>
    <p:extLst>
      <p:ext uri="{BB962C8B-B14F-4D97-AF65-F5344CB8AC3E}">
        <p14:creationId xmlns:p14="http://schemas.microsoft.com/office/powerpoint/2010/main" val="12170567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Functions</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83</a:t>
            </a:fld>
            <a:endParaRPr lang="en-US">
              <a:solidFill>
                <a:srgbClr val="E5FFFF"/>
              </a:solidFill>
            </a:endParaRPr>
          </a:p>
        </p:txBody>
      </p:sp>
      <p:sp>
        <p:nvSpPr>
          <p:cNvPr id="5" name="Content Placeholder 2"/>
          <p:cNvSpPr>
            <a:spLocks noGrp="1"/>
          </p:cNvSpPr>
          <p:nvPr>
            <p:ph sz="quarter" idx="1"/>
          </p:nvPr>
        </p:nvSpPr>
        <p:spPr>
          <a:xfrm>
            <a:off x="612648" y="1600200"/>
            <a:ext cx="8694864" cy="4495800"/>
          </a:xfrm>
        </p:spPr>
        <p:txBody>
          <a:bodyPr>
            <a:normAutofit lnSpcReduction="10000"/>
          </a:bodyPr>
          <a:lstStyle/>
          <a:p>
            <a:r>
              <a:rPr lang="en-US" dirty="0" smtClean="0"/>
              <a:t>Client: Eviction Permissions?</a:t>
            </a:r>
          </a:p>
          <a:p>
            <a:pPr lvl="1"/>
            <a:r>
              <a:rPr lang="en-US" dirty="0" err="1" smtClean="0"/>
              <a:t>Evict_P</a:t>
            </a:r>
            <a:r>
              <a:rPr lang="en-US" dirty="0" smtClean="0"/>
              <a:t> and </a:t>
            </a:r>
            <a:r>
              <a:rPr lang="en-US" dirty="0" err="1" smtClean="0"/>
              <a:t>GetEvict</a:t>
            </a:r>
            <a:endParaRPr lang="en-US" dirty="0" smtClean="0"/>
          </a:p>
          <a:p>
            <a:pPr lvl="1"/>
            <a:r>
              <a:rPr lang="en-US" dirty="0" smtClean="0"/>
              <a:t>Why?  What if in M/O state?</a:t>
            </a:r>
          </a:p>
          <a:p>
            <a:pPr lvl="2"/>
            <a:r>
              <a:rPr lang="en-US" dirty="0" smtClean="0"/>
              <a:t>Directory is making assumptions about client’s role</a:t>
            </a:r>
          </a:p>
          <a:p>
            <a:pPr lvl="3"/>
            <a:r>
              <a:rPr lang="en-US" dirty="0" smtClean="0"/>
              <a:t>That client will fwd data to other caches</a:t>
            </a:r>
          </a:p>
          <a:p>
            <a:pPr lvl="2"/>
            <a:r>
              <a:rPr lang="en-US" dirty="0" smtClean="0"/>
              <a:t>Client needs to inform directory before giving up ownership</a:t>
            </a:r>
          </a:p>
          <a:p>
            <a:r>
              <a:rPr lang="en-US" dirty="0" smtClean="0"/>
              <a:t>Manager: Downgrade (</a:t>
            </a:r>
            <a:r>
              <a:rPr lang="en-US" dirty="0" err="1" smtClean="0"/>
              <a:t>DwnInval</a:t>
            </a:r>
            <a:r>
              <a:rPr lang="en-US" dirty="0" smtClean="0"/>
              <a:t> and </a:t>
            </a:r>
            <a:r>
              <a:rPr lang="en-US" dirty="0" err="1" smtClean="0"/>
              <a:t>DwnRead</a:t>
            </a:r>
            <a:r>
              <a:rPr lang="en-US" dirty="0" smtClean="0"/>
              <a:t>)</a:t>
            </a:r>
          </a:p>
          <a:p>
            <a:pPr lvl="1"/>
            <a:r>
              <a:rPr lang="en-US" dirty="0" smtClean="0"/>
              <a:t>Realm A has in the M state</a:t>
            </a:r>
          </a:p>
          <a:p>
            <a:pPr lvl="1"/>
            <a:r>
              <a:rPr lang="en-US" dirty="0" smtClean="0"/>
              <a:t>Realm B asks for permission</a:t>
            </a:r>
          </a:p>
          <a:p>
            <a:pPr lvl="2"/>
            <a:r>
              <a:rPr lang="en-US" dirty="0" smtClean="0"/>
              <a:t>Asks for write permission, A needs to become invalid</a:t>
            </a:r>
          </a:p>
          <a:p>
            <a:pPr lvl="2"/>
            <a:r>
              <a:rPr lang="en-US" dirty="0" smtClean="0"/>
              <a:t>Asks for read permission, A only needs to give up exclusivity but can keep a copy</a:t>
            </a:r>
          </a:p>
        </p:txBody>
      </p:sp>
    </p:spTree>
    <p:extLst>
      <p:ext uri="{BB962C8B-B14F-4D97-AF65-F5344CB8AC3E}">
        <p14:creationId xmlns:p14="http://schemas.microsoft.com/office/powerpoint/2010/main" val="108105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Permission Hierarchy Algorithm</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84</a:t>
            </a:fld>
            <a:endParaRPr lang="en-US">
              <a:solidFill>
                <a:srgbClr val="E5FFFF"/>
              </a:solidFill>
            </a:endParaRPr>
          </a:p>
        </p:txBody>
      </p:sp>
      <p:pic>
        <p:nvPicPr>
          <p:cNvPr id="5" name="Content Placeholder 5"/>
          <p:cNvPicPr>
            <a:picLocks noGrp="1"/>
          </p:cNvPicPr>
          <p:nvPr>
            <p:ph sz="quarter" idx="1"/>
          </p:nvPr>
        </p:nvPicPr>
        <p:blipFill>
          <a:blip r:embed="rId2"/>
          <a:srcRect l="-26618" r="-26618"/>
          <a:stretch>
            <a:fillRect/>
          </a:stretch>
        </p:blipFill>
        <p:spPr bwMode="auto">
          <a:xfrm>
            <a:off x="163512" y="1600199"/>
            <a:ext cx="9677400" cy="5532438"/>
          </a:xfrm>
          <a:prstGeom prst="rect">
            <a:avLst/>
          </a:prstGeom>
          <a:noFill/>
          <a:ln w="9525">
            <a:noFill/>
            <a:miter lim="800000"/>
            <a:headEnd/>
            <a:tailEnd/>
          </a:ln>
        </p:spPr>
      </p:pic>
    </p:spTree>
    <p:extLst>
      <p:ext uri="{BB962C8B-B14F-4D97-AF65-F5344CB8AC3E}">
        <p14:creationId xmlns:p14="http://schemas.microsoft.com/office/powerpoint/2010/main" val="36705139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Realm Read Hit</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85</a:t>
            </a:fld>
            <a:endParaRPr lang="en-US">
              <a:solidFill>
                <a:srgbClr val="E5FFFF"/>
              </a:solidFill>
            </a:endParaRPr>
          </a:p>
        </p:txBody>
      </p:sp>
      <p:pic>
        <p:nvPicPr>
          <p:cNvPr id="5" name="Content Placeholder 3"/>
          <p:cNvPicPr>
            <a:picLocks noGrp="1"/>
          </p:cNvPicPr>
          <p:nvPr>
            <p:ph sz="quarter" idx="1"/>
          </p:nvPr>
        </p:nvPicPr>
        <p:blipFill>
          <a:blip r:embed="rId2"/>
          <a:srcRect l="-4697" r="-4697"/>
          <a:stretch>
            <a:fillRect/>
          </a:stretch>
        </p:blipFill>
        <p:spPr bwMode="auto">
          <a:xfrm>
            <a:off x="612648" y="1600199"/>
            <a:ext cx="9228264" cy="5303837"/>
          </a:xfrm>
          <a:prstGeom prst="rect">
            <a:avLst/>
          </a:prstGeom>
          <a:noFill/>
          <a:ln w="9525">
            <a:noFill/>
            <a:miter lim="800000"/>
            <a:headEnd/>
            <a:tailEnd/>
          </a:ln>
        </p:spPr>
      </p:pic>
    </p:spTree>
    <p:extLst>
      <p:ext uri="{BB962C8B-B14F-4D97-AF65-F5344CB8AC3E}">
        <p14:creationId xmlns:p14="http://schemas.microsoft.com/office/powerpoint/2010/main" val="34840378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Realm Write Miss</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86</a:t>
            </a:fld>
            <a:endParaRPr lang="en-US">
              <a:solidFill>
                <a:srgbClr val="E5FFFF"/>
              </a:solidFill>
            </a:endParaRPr>
          </a:p>
        </p:txBody>
      </p:sp>
      <p:pic>
        <p:nvPicPr>
          <p:cNvPr id="5" name="Content Placeholder 3"/>
          <p:cNvPicPr>
            <a:picLocks noGrp="1"/>
          </p:cNvPicPr>
          <p:nvPr>
            <p:ph sz="quarter" idx="1"/>
          </p:nvPr>
        </p:nvPicPr>
        <p:blipFill>
          <a:blip r:embed="rId2"/>
          <a:srcRect t="-1571" b="-1571"/>
          <a:stretch>
            <a:fillRect/>
          </a:stretch>
        </p:blipFill>
        <p:spPr bwMode="auto">
          <a:xfrm>
            <a:off x="612648" y="1600199"/>
            <a:ext cx="9075864" cy="5151437"/>
          </a:xfrm>
          <a:prstGeom prst="rect">
            <a:avLst/>
          </a:prstGeom>
          <a:noFill/>
          <a:ln w="9525">
            <a:noFill/>
            <a:miter lim="800000"/>
            <a:headEnd/>
            <a:tailEnd/>
          </a:ln>
        </p:spPr>
      </p:pic>
    </p:spTree>
    <p:extLst>
      <p:ext uri="{BB962C8B-B14F-4D97-AF65-F5344CB8AC3E}">
        <p14:creationId xmlns:p14="http://schemas.microsoft.com/office/powerpoint/2010/main" val="21852615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46037"/>
            <a:ext cx="9373581" cy="1044705"/>
          </a:xfrm>
        </p:spPr>
        <p:txBody>
          <a:bodyPr/>
          <a:lstStyle/>
          <a:p>
            <a:r>
              <a:rPr lang="en-US" dirty="0" smtClean="0"/>
              <a:t>Cache Model and Interface</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87</a:t>
            </a:fld>
            <a:endParaRPr lang="en-US">
              <a:solidFill>
                <a:srgbClr val="E5FFFF"/>
              </a:solidFill>
            </a:endParaRPr>
          </a:p>
        </p:txBody>
      </p:sp>
      <p:sp>
        <p:nvSpPr>
          <p:cNvPr id="5" name="Rectangle 4"/>
          <p:cNvSpPr/>
          <p:nvPr/>
        </p:nvSpPr>
        <p:spPr>
          <a:xfrm>
            <a:off x="163512" y="960437"/>
            <a:ext cx="9917113" cy="6578723"/>
          </a:xfrm>
          <a:prstGeom prst="rect">
            <a:avLst/>
          </a:prstGeom>
        </p:spPr>
        <p:txBody>
          <a:bodyPr wrap="square">
            <a:spAutoFit/>
          </a:bodyPr>
          <a:lstStyle/>
          <a:p>
            <a:pPr algn="just" defTabSz="457200"/>
            <a:r>
              <a:rPr lang="en-US" sz="1500" dirty="0">
                <a:solidFill>
                  <a:srgbClr val="000000"/>
                </a:solidFill>
              </a:rPr>
              <a:t>A cache model has two interfaces: </a:t>
            </a:r>
            <a:endParaRPr lang="en-US" sz="1500" dirty="0" smtClean="0">
              <a:solidFill>
                <a:srgbClr val="000000"/>
              </a:solidFill>
            </a:endParaRPr>
          </a:p>
          <a:p>
            <a:pPr marL="342900" indent="-342900" algn="just" defTabSz="457200">
              <a:buFont typeface="Times New Roman" pitchFamily="16" charset="0"/>
              <a:buAutoNum type="arabicPeriod"/>
            </a:pPr>
            <a:r>
              <a:rPr lang="en-US" sz="1500" dirty="0" smtClean="0">
                <a:solidFill>
                  <a:srgbClr val="000000"/>
                </a:solidFill>
              </a:rPr>
              <a:t>The </a:t>
            </a:r>
            <a:r>
              <a:rPr lang="en-US" sz="1500" dirty="0">
                <a:solidFill>
                  <a:srgbClr val="000000"/>
                </a:solidFill>
              </a:rPr>
              <a:t>processor-cache interface and </a:t>
            </a:r>
            <a:endParaRPr lang="en-US" sz="1500" dirty="0" smtClean="0">
              <a:solidFill>
                <a:srgbClr val="000000"/>
              </a:solidFill>
            </a:endParaRPr>
          </a:p>
          <a:p>
            <a:pPr marL="342900" indent="-342900" algn="just" defTabSz="457200">
              <a:buFont typeface="Times New Roman" pitchFamily="16" charset="0"/>
              <a:buAutoNum type="arabicPeriod"/>
            </a:pPr>
            <a:r>
              <a:rPr lang="en-US" sz="1500" dirty="0">
                <a:solidFill>
                  <a:srgbClr val="000000"/>
                </a:solidFill>
              </a:rPr>
              <a:t>T</a:t>
            </a:r>
            <a:r>
              <a:rPr lang="en-US" sz="1500" dirty="0" smtClean="0">
                <a:solidFill>
                  <a:srgbClr val="000000"/>
                </a:solidFill>
              </a:rPr>
              <a:t>he </a:t>
            </a:r>
            <a:r>
              <a:rPr lang="en-US" sz="1500" dirty="0">
                <a:solidFill>
                  <a:srgbClr val="000000"/>
                </a:solidFill>
              </a:rPr>
              <a:t>cache-network interface.</a:t>
            </a:r>
          </a:p>
          <a:p>
            <a:pPr algn="just" defTabSz="457200"/>
            <a:endParaRPr lang="en-US" sz="1500" dirty="0">
              <a:solidFill>
                <a:srgbClr val="000000"/>
              </a:solidFill>
            </a:endParaRPr>
          </a:p>
          <a:p>
            <a:pPr algn="just" defTabSz="457200"/>
            <a:r>
              <a:rPr lang="en-US" sz="1500" b="1" i="1" dirty="0">
                <a:solidFill>
                  <a:srgbClr val="000000"/>
                </a:solidFill>
              </a:rPr>
              <a:t>The Processor-Cache Interface</a:t>
            </a:r>
          </a:p>
          <a:p>
            <a:pPr algn="just" defTabSz="457200"/>
            <a:endParaRPr lang="en-US" sz="1500" b="1" i="1" dirty="0">
              <a:solidFill>
                <a:srgbClr val="000000"/>
              </a:solidFill>
            </a:endParaRPr>
          </a:p>
          <a:p>
            <a:pPr algn="just" defTabSz="457200"/>
            <a:r>
              <a:rPr lang="en-US" sz="1500" dirty="0">
                <a:solidFill>
                  <a:srgbClr val="000000"/>
                </a:solidFill>
              </a:rPr>
              <a:t>On the process-cache interface, the processor sends requests to the cache and the cache sends </a:t>
            </a:r>
            <a:r>
              <a:rPr lang="en-US" sz="1500" dirty="0" smtClean="0">
                <a:solidFill>
                  <a:srgbClr val="000000"/>
                </a:solidFill>
              </a:rPr>
              <a:t>responds </a:t>
            </a:r>
            <a:r>
              <a:rPr lang="en-US" sz="1500" dirty="0">
                <a:solidFill>
                  <a:srgbClr val="000000"/>
                </a:solidFill>
              </a:rPr>
              <a:t>back.</a:t>
            </a:r>
          </a:p>
          <a:p>
            <a:pPr algn="just" defTabSz="457200"/>
            <a:endParaRPr lang="en-US" sz="1500" dirty="0">
              <a:solidFill>
                <a:srgbClr val="000000"/>
              </a:solidFill>
            </a:endParaRPr>
          </a:p>
          <a:p>
            <a:pPr algn="just" defTabSz="457200"/>
            <a:r>
              <a:rPr lang="en-US" sz="1500" b="1" i="1" dirty="0">
                <a:solidFill>
                  <a:srgbClr val="000000"/>
                </a:solidFill>
              </a:rPr>
              <a:t>Message from processor</a:t>
            </a:r>
          </a:p>
          <a:p>
            <a:pPr algn="just" defTabSz="457200"/>
            <a:endParaRPr lang="en-US" sz="1500" dirty="0">
              <a:solidFill>
                <a:srgbClr val="000000"/>
              </a:solidFill>
            </a:endParaRPr>
          </a:p>
          <a:p>
            <a:pPr algn="just" defTabSz="457200"/>
            <a:r>
              <a:rPr lang="en-US" sz="1500" dirty="0">
                <a:solidFill>
                  <a:srgbClr val="000000"/>
                </a:solidFill>
              </a:rPr>
              <a:t>The processor model's request is supposed to implement the following two functions:</a:t>
            </a:r>
          </a:p>
          <a:p>
            <a:pPr algn="just" defTabSz="457200"/>
            <a:endParaRPr lang="en-US" sz="1500" dirty="0">
              <a:solidFill>
                <a:srgbClr val="000000"/>
              </a:solidFill>
            </a:endParaRPr>
          </a:p>
          <a:p>
            <a:pPr algn="just" defTabSz="457200"/>
            <a:r>
              <a:rPr lang="en-US" sz="1500" dirty="0" smtClean="0">
                <a:solidFill>
                  <a:srgbClr val="000000"/>
                </a:solidFill>
              </a:rPr>
              <a:t>1. </a:t>
            </a:r>
            <a:r>
              <a:rPr lang="en-US" sz="1500" b="1" i="1" dirty="0" err="1" smtClean="0">
                <a:solidFill>
                  <a:srgbClr val="000000"/>
                </a:solidFill>
              </a:rPr>
              <a:t>get_addr</a:t>
            </a:r>
            <a:r>
              <a:rPr lang="en-US" sz="1500" b="1" i="1" dirty="0">
                <a:solidFill>
                  <a:srgbClr val="000000"/>
                </a:solidFill>
              </a:rPr>
              <a:t>(). </a:t>
            </a:r>
            <a:r>
              <a:rPr lang="en-US" sz="1500" dirty="0" smtClean="0">
                <a:solidFill>
                  <a:srgbClr val="000000"/>
                </a:solidFill>
              </a:rPr>
              <a:t>	This function </a:t>
            </a:r>
            <a:r>
              <a:rPr lang="en-US" sz="1500" dirty="0">
                <a:solidFill>
                  <a:srgbClr val="000000"/>
                </a:solidFill>
              </a:rPr>
              <a:t>returns a 64-bit integer that is the memory address for which the cache request is </a:t>
            </a:r>
            <a:r>
              <a:rPr lang="en-US" sz="1500" dirty="0" smtClean="0">
                <a:solidFill>
                  <a:srgbClr val="000000"/>
                </a:solidFill>
              </a:rPr>
              <a:t>			 	made</a:t>
            </a:r>
            <a:r>
              <a:rPr lang="en-US" sz="1500" dirty="0">
                <a:solidFill>
                  <a:srgbClr val="000000"/>
                </a:solidFill>
              </a:rPr>
              <a:t>.</a:t>
            </a:r>
          </a:p>
          <a:p>
            <a:pPr algn="just" defTabSz="457200"/>
            <a:r>
              <a:rPr lang="en-US" sz="1500" dirty="0" smtClean="0">
                <a:solidFill>
                  <a:srgbClr val="000000"/>
                </a:solidFill>
              </a:rPr>
              <a:t>2. </a:t>
            </a:r>
            <a:r>
              <a:rPr lang="en-US" sz="1500" b="1" i="1" dirty="0" err="1" smtClean="0">
                <a:solidFill>
                  <a:srgbClr val="000000"/>
                </a:solidFill>
              </a:rPr>
              <a:t>is_read</a:t>
            </a:r>
            <a:r>
              <a:rPr lang="en-US" sz="1500" b="1" i="1" dirty="0">
                <a:solidFill>
                  <a:srgbClr val="000000"/>
                </a:solidFill>
              </a:rPr>
              <a:t>(). </a:t>
            </a:r>
            <a:r>
              <a:rPr lang="en-US" sz="1500" b="1" i="1" dirty="0" smtClean="0">
                <a:solidFill>
                  <a:srgbClr val="000000"/>
                </a:solidFill>
              </a:rPr>
              <a:t>	</a:t>
            </a:r>
            <a:r>
              <a:rPr lang="en-US" sz="1500" dirty="0" smtClean="0">
                <a:solidFill>
                  <a:srgbClr val="000000"/>
                </a:solidFill>
              </a:rPr>
              <a:t>This </a:t>
            </a:r>
            <a:r>
              <a:rPr lang="en-US" sz="1500" dirty="0">
                <a:solidFill>
                  <a:srgbClr val="000000"/>
                </a:solidFill>
              </a:rPr>
              <a:t>function returns true if the request is a read(load), and false if it is a write(store).</a:t>
            </a:r>
          </a:p>
          <a:p>
            <a:pPr algn="just" defTabSz="457200"/>
            <a:endParaRPr lang="en-US" sz="1500" dirty="0" smtClean="0">
              <a:solidFill>
                <a:srgbClr val="000000"/>
              </a:solidFill>
            </a:endParaRPr>
          </a:p>
          <a:p>
            <a:pPr algn="just" defTabSz="457200"/>
            <a:r>
              <a:rPr lang="en-US" sz="1500" dirty="0" smtClean="0">
                <a:solidFill>
                  <a:srgbClr val="000000"/>
                </a:solidFill>
              </a:rPr>
              <a:t>The </a:t>
            </a:r>
            <a:r>
              <a:rPr lang="en-US" sz="1500" dirty="0">
                <a:solidFill>
                  <a:srgbClr val="000000"/>
                </a:solidFill>
              </a:rPr>
              <a:t>cache model's event handler for the processor-cache interface should be a </a:t>
            </a:r>
            <a:r>
              <a:rPr lang="en-US" sz="1500" dirty="0" err="1">
                <a:solidFill>
                  <a:srgbClr val="000000"/>
                </a:solidFill>
              </a:rPr>
              <a:t>templated</a:t>
            </a:r>
            <a:r>
              <a:rPr lang="en-US" sz="1500" dirty="0">
                <a:solidFill>
                  <a:srgbClr val="000000"/>
                </a:solidFill>
              </a:rPr>
              <a:t> function similar to the following:</a:t>
            </a:r>
          </a:p>
          <a:p>
            <a:pPr algn="just" defTabSz="457200"/>
            <a:endParaRPr lang="en-US" sz="1500" dirty="0">
              <a:solidFill>
                <a:srgbClr val="000000"/>
              </a:solidFill>
            </a:endParaRPr>
          </a:p>
          <a:p>
            <a:pPr algn="just" defTabSz="457200"/>
            <a:r>
              <a:rPr lang="en-US" sz="1500" dirty="0" smtClean="0">
                <a:solidFill>
                  <a:srgbClr val="008000"/>
                </a:solidFill>
              </a:rPr>
              <a:t>template</a:t>
            </a:r>
            <a:r>
              <a:rPr lang="en-US" sz="1500" dirty="0">
                <a:solidFill>
                  <a:srgbClr val="000000"/>
                </a:solidFill>
              </a:rPr>
              <a:t>&lt;</a:t>
            </a:r>
            <a:r>
              <a:rPr lang="en-US" sz="1500" dirty="0" err="1">
                <a:solidFill>
                  <a:srgbClr val="008000"/>
                </a:solidFill>
              </a:rPr>
              <a:t>typename</a:t>
            </a:r>
            <a:r>
              <a:rPr lang="en-US" sz="1500" dirty="0">
                <a:solidFill>
                  <a:srgbClr val="008000"/>
                </a:solidFill>
              </a:rPr>
              <a:t> </a:t>
            </a:r>
            <a:r>
              <a:rPr lang="en-US" sz="1500" dirty="0">
                <a:solidFill>
                  <a:srgbClr val="000000"/>
                </a:solidFill>
              </a:rPr>
              <a:t>T&gt;</a:t>
            </a:r>
          </a:p>
          <a:p>
            <a:pPr algn="just" defTabSz="457200"/>
            <a:r>
              <a:rPr lang="en-US" sz="1500" dirty="0">
                <a:solidFill>
                  <a:srgbClr val="008000"/>
                </a:solidFill>
              </a:rPr>
              <a:t>void</a:t>
            </a:r>
            <a:r>
              <a:rPr lang="en-US" sz="1500" dirty="0">
                <a:solidFill>
                  <a:srgbClr val="000000"/>
                </a:solidFill>
              </a:rPr>
              <a:t> </a:t>
            </a:r>
            <a:r>
              <a:rPr lang="en-US" sz="1500" dirty="0" err="1">
                <a:solidFill>
                  <a:srgbClr val="000000"/>
                </a:solidFill>
              </a:rPr>
              <a:t>my_cache_req_handler</a:t>
            </a:r>
            <a:r>
              <a:rPr lang="en-US" sz="1500" dirty="0">
                <a:solidFill>
                  <a:srgbClr val="000000"/>
                </a:solidFill>
              </a:rPr>
              <a:t>(</a:t>
            </a:r>
            <a:r>
              <a:rPr lang="en-US" sz="1500" dirty="0" err="1">
                <a:solidFill>
                  <a:srgbClr val="000000"/>
                </a:solidFill>
              </a:rPr>
              <a:t>int</a:t>
            </a:r>
            <a:r>
              <a:rPr lang="en-US" sz="1500" dirty="0">
                <a:solidFill>
                  <a:srgbClr val="000000"/>
                </a:solidFill>
              </a:rPr>
              <a:t>, T*)</a:t>
            </a:r>
            <a:r>
              <a:rPr lang="en-US" sz="1500" dirty="0" smtClean="0">
                <a:solidFill>
                  <a:srgbClr val="000000"/>
                </a:solidFill>
              </a:rPr>
              <a:t>;</a:t>
            </a:r>
          </a:p>
          <a:p>
            <a:pPr algn="just" defTabSz="457200"/>
            <a:endParaRPr lang="en-US" sz="1500" dirty="0">
              <a:solidFill>
                <a:srgbClr val="000000"/>
              </a:solidFill>
            </a:endParaRPr>
          </a:p>
          <a:p>
            <a:pPr algn="just" defTabSz="457200"/>
            <a:r>
              <a:rPr lang="en-US" sz="1500" dirty="0">
                <a:solidFill>
                  <a:srgbClr val="000000"/>
                </a:solidFill>
              </a:rPr>
              <a:t>The </a:t>
            </a:r>
            <a:r>
              <a:rPr lang="en-US" sz="1500" dirty="0" err="1">
                <a:solidFill>
                  <a:srgbClr val="000000"/>
                </a:solidFill>
              </a:rPr>
              <a:t>templated</a:t>
            </a:r>
            <a:r>
              <a:rPr lang="en-US" sz="1500" dirty="0">
                <a:solidFill>
                  <a:srgbClr val="000000"/>
                </a:solidFill>
              </a:rPr>
              <a:t> type T is the type of the </a:t>
            </a:r>
            <a:r>
              <a:rPr lang="en-US" sz="1500" dirty="0" smtClean="0">
                <a:solidFill>
                  <a:srgbClr val="000000"/>
                </a:solidFill>
              </a:rPr>
              <a:t>request </a:t>
            </a:r>
            <a:r>
              <a:rPr lang="en-US" sz="1500" dirty="0">
                <a:solidFill>
                  <a:srgbClr val="000000"/>
                </a:solidFill>
              </a:rPr>
              <a:t>from the processor.</a:t>
            </a:r>
          </a:p>
          <a:p>
            <a:pPr algn="just" defTabSz="457200"/>
            <a:endParaRPr lang="en-US" sz="1500" dirty="0">
              <a:solidFill>
                <a:srgbClr val="000000"/>
              </a:solidFill>
            </a:endParaRPr>
          </a:p>
          <a:p>
            <a:pPr algn="just" defTabSz="457200"/>
            <a:r>
              <a:rPr lang="en-US" sz="1500" b="1" i="1" dirty="0">
                <a:solidFill>
                  <a:srgbClr val="000000"/>
                </a:solidFill>
              </a:rPr>
              <a:t>Message to processor</a:t>
            </a:r>
          </a:p>
          <a:p>
            <a:pPr algn="just" defTabSz="457200"/>
            <a:endParaRPr lang="en-US" sz="1500" dirty="0">
              <a:solidFill>
                <a:srgbClr val="000000"/>
              </a:solidFill>
            </a:endParaRPr>
          </a:p>
          <a:p>
            <a:pPr algn="just" defTabSz="457200"/>
            <a:r>
              <a:rPr lang="en-US" sz="1500" dirty="0">
                <a:solidFill>
                  <a:srgbClr val="000000"/>
                </a:solidFill>
              </a:rPr>
              <a:t>Currently it is required that the cache model sends back to the processor the same data type </a:t>
            </a:r>
            <a:r>
              <a:rPr lang="en-US" sz="1500" dirty="0" smtClean="0">
                <a:solidFill>
                  <a:srgbClr val="000000"/>
                </a:solidFill>
              </a:rPr>
              <a:t>that </a:t>
            </a:r>
            <a:r>
              <a:rPr lang="en-US" sz="1500" dirty="0">
                <a:solidFill>
                  <a:srgbClr val="000000"/>
                </a:solidFill>
              </a:rPr>
              <a:t>it gets from the processor. Therefore, if the processor sends type T to the cache, then the cache must respond with the same type T.</a:t>
            </a:r>
          </a:p>
          <a:p>
            <a:pPr algn="just" defTabSz="457200"/>
            <a:endParaRPr lang="en-US" dirty="0">
              <a:solidFill>
                <a:srgbClr val="000000"/>
              </a:solidFill>
            </a:endParaRPr>
          </a:p>
        </p:txBody>
      </p:sp>
      <p:sp>
        <p:nvSpPr>
          <p:cNvPr id="6" name="Rectangle 5"/>
          <p:cNvSpPr/>
          <p:nvPr/>
        </p:nvSpPr>
        <p:spPr>
          <a:xfrm>
            <a:off x="163512" y="4999037"/>
            <a:ext cx="3276600" cy="609600"/>
          </a:xfrm>
          <a:prstGeom prst="rect">
            <a:avLst/>
          </a:prstGeom>
          <a:ln w="15875">
            <a:solidFill>
              <a:srgbClr val="000000"/>
            </a:solidFill>
          </a:ln>
        </p:spPr>
        <p:txBody>
          <a:bodyPr rtlCol="0" anchor="ctr"/>
          <a:lstStyle/>
          <a:p>
            <a:pPr algn="ctr" defTabSz="457200"/>
            <a:endParaRPr lang="en-US">
              <a:solidFill>
                <a:srgbClr val="FFFFFF"/>
              </a:solidFill>
            </a:endParaRPr>
          </a:p>
        </p:txBody>
      </p:sp>
    </p:spTree>
    <p:extLst>
      <p:ext uri="{BB962C8B-B14F-4D97-AF65-F5344CB8AC3E}">
        <p14:creationId xmlns:p14="http://schemas.microsoft.com/office/powerpoint/2010/main" val="17650272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Cache-Network Interface</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88</a:t>
            </a:fld>
            <a:endParaRPr lang="en-US">
              <a:solidFill>
                <a:srgbClr val="E5FFFF"/>
              </a:solidFill>
            </a:endParaRPr>
          </a:p>
        </p:txBody>
      </p:sp>
      <p:sp>
        <p:nvSpPr>
          <p:cNvPr id="5" name="Rectangle 4"/>
          <p:cNvSpPr/>
          <p:nvPr/>
        </p:nvSpPr>
        <p:spPr>
          <a:xfrm>
            <a:off x="392112" y="1189037"/>
            <a:ext cx="9525000" cy="868392"/>
          </a:xfrm>
          <a:prstGeom prst="rect">
            <a:avLst/>
          </a:prstGeom>
        </p:spPr>
        <p:txBody>
          <a:bodyPr wrap="square">
            <a:spAutoFit/>
          </a:bodyPr>
          <a:lstStyle/>
          <a:p>
            <a:pPr algn="just" defTabSz="457200"/>
            <a:r>
              <a:rPr lang="en-US" dirty="0">
                <a:solidFill>
                  <a:srgbClr val="000000"/>
                </a:solidFill>
              </a:rPr>
              <a:t>If the cache model is not directly connected to the interconnection network, it can send/receive its own data type. If it is connected to the network, then it should send/receive </a:t>
            </a:r>
            <a:r>
              <a:rPr lang="en-US" b="1" dirty="0">
                <a:solidFill>
                  <a:srgbClr val="008000"/>
                </a:solidFill>
              </a:rPr>
              <a:t>manifold::</a:t>
            </a:r>
            <a:r>
              <a:rPr lang="en-US" b="1" dirty="0" err="1">
                <a:solidFill>
                  <a:srgbClr val="008000"/>
                </a:solidFill>
              </a:rPr>
              <a:t>uarch</a:t>
            </a:r>
            <a:r>
              <a:rPr lang="en-US" b="1" dirty="0">
                <a:solidFill>
                  <a:srgbClr val="008000"/>
                </a:solidFill>
              </a:rPr>
              <a:t>::</a:t>
            </a:r>
            <a:r>
              <a:rPr lang="en-US" b="1" dirty="0" err="1">
                <a:solidFill>
                  <a:srgbClr val="008000"/>
                </a:solidFill>
              </a:rPr>
              <a:t>NetworkPacket</a:t>
            </a:r>
            <a:endParaRPr lang="en-US" b="1" dirty="0">
              <a:solidFill>
                <a:srgbClr val="008000"/>
              </a:solidFill>
            </a:endParaRPr>
          </a:p>
        </p:txBody>
      </p:sp>
      <p:sp>
        <p:nvSpPr>
          <p:cNvPr id="6" name="Rectangle 5"/>
          <p:cNvSpPr/>
          <p:nvPr/>
        </p:nvSpPr>
        <p:spPr>
          <a:xfrm>
            <a:off x="392112" y="2103437"/>
            <a:ext cx="9372600" cy="4732528"/>
          </a:xfrm>
          <a:prstGeom prst="rect">
            <a:avLst/>
          </a:prstGeom>
        </p:spPr>
        <p:txBody>
          <a:bodyPr wrap="square">
            <a:spAutoFit/>
          </a:bodyPr>
          <a:lstStyle/>
          <a:p>
            <a:pPr defTabSz="457200"/>
            <a:endParaRPr lang="en-US" dirty="0" smtClean="0">
              <a:solidFill>
                <a:srgbClr val="000000"/>
              </a:solidFill>
            </a:endParaRPr>
          </a:p>
          <a:p>
            <a:pPr defTabSz="457200"/>
            <a:r>
              <a:rPr lang="en-US" dirty="0" smtClean="0">
                <a:solidFill>
                  <a:srgbClr val="000000"/>
                </a:solidFill>
              </a:rPr>
              <a:t>The </a:t>
            </a:r>
            <a:r>
              <a:rPr lang="en-US" dirty="0">
                <a:solidFill>
                  <a:srgbClr val="000000"/>
                </a:solidFill>
              </a:rPr>
              <a:t>cache model's own data should be serialized and stored in the member variable (an array) data of </a:t>
            </a:r>
            <a:r>
              <a:rPr lang="en-US" b="1" dirty="0" err="1">
                <a:solidFill>
                  <a:srgbClr val="008000"/>
                </a:solidFill>
              </a:rPr>
              <a:t>NetworkPacket</a:t>
            </a:r>
            <a:r>
              <a:rPr lang="en-US" dirty="0">
                <a:solidFill>
                  <a:srgbClr val="000000"/>
                </a:solidFill>
              </a:rPr>
              <a:t>. The simplest way to do this is just using byte-wise copy:</a:t>
            </a:r>
          </a:p>
          <a:p>
            <a:pPr defTabSz="457200"/>
            <a:endParaRPr lang="en-US" dirty="0" smtClean="0">
              <a:solidFill>
                <a:srgbClr val="000000"/>
              </a:solidFill>
            </a:endParaRPr>
          </a:p>
          <a:p>
            <a:pPr defTabSz="457200"/>
            <a:endParaRPr lang="en-US" dirty="0">
              <a:solidFill>
                <a:srgbClr val="000000"/>
              </a:solidFill>
            </a:endParaRPr>
          </a:p>
          <a:p>
            <a:pPr defTabSz="457200"/>
            <a:endParaRPr lang="en-US" dirty="0">
              <a:solidFill>
                <a:srgbClr val="000000"/>
              </a:solidFill>
            </a:endParaRPr>
          </a:p>
          <a:p>
            <a:pPr defTabSz="457200"/>
            <a:r>
              <a:rPr lang="en-US" b="1" dirty="0" err="1">
                <a:solidFill>
                  <a:srgbClr val="008000"/>
                </a:solidFill>
              </a:rPr>
              <a:t>MyDataType</a:t>
            </a:r>
            <a:r>
              <a:rPr lang="en-US" dirty="0">
                <a:solidFill>
                  <a:srgbClr val="000000"/>
                </a:solidFill>
              </a:rPr>
              <a:t>* </a:t>
            </a:r>
            <a:r>
              <a:rPr lang="en-US" dirty="0" err="1">
                <a:solidFill>
                  <a:srgbClr val="000000"/>
                </a:solidFill>
              </a:rPr>
              <a:t>obj</a:t>
            </a:r>
            <a:r>
              <a:rPr lang="en-US" dirty="0">
                <a:solidFill>
                  <a:srgbClr val="000000"/>
                </a:solidFill>
              </a:rPr>
              <a:t>;</a:t>
            </a:r>
          </a:p>
          <a:p>
            <a:pPr defTabSz="457200"/>
            <a:r>
              <a:rPr lang="en-US" b="1" dirty="0" err="1">
                <a:solidFill>
                  <a:srgbClr val="008000"/>
                </a:solidFill>
              </a:rPr>
              <a:t>NetworkPacket</a:t>
            </a:r>
            <a:r>
              <a:rPr lang="en-US" dirty="0">
                <a:solidFill>
                  <a:srgbClr val="000000"/>
                </a:solidFill>
              </a:rPr>
              <a:t>* </a:t>
            </a:r>
            <a:r>
              <a:rPr lang="en-US" dirty="0" err="1">
                <a:solidFill>
                  <a:srgbClr val="000000"/>
                </a:solidFill>
              </a:rPr>
              <a:t>pkt</a:t>
            </a:r>
            <a:r>
              <a:rPr lang="en-US" dirty="0">
                <a:solidFill>
                  <a:srgbClr val="000000"/>
                </a:solidFill>
              </a:rPr>
              <a:t> = new </a:t>
            </a:r>
            <a:r>
              <a:rPr lang="en-US" b="1" dirty="0" err="1">
                <a:solidFill>
                  <a:srgbClr val="008000"/>
                </a:solidFill>
              </a:rPr>
              <a:t>NetworkPacket</a:t>
            </a:r>
            <a:r>
              <a:rPr lang="en-US" dirty="0">
                <a:solidFill>
                  <a:srgbClr val="000000"/>
                </a:solidFill>
              </a:rPr>
              <a:t>();</a:t>
            </a:r>
          </a:p>
          <a:p>
            <a:pPr defTabSz="457200"/>
            <a:r>
              <a:rPr lang="en-US" dirty="0">
                <a:solidFill>
                  <a:srgbClr val="000000"/>
                </a:solidFill>
              </a:rPr>
              <a:t>*((</a:t>
            </a:r>
            <a:r>
              <a:rPr lang="en-US" b="1" dirty="0" err="1">
                <a:solidFill>
                  <a:srgbClr val="008000"/>
                </a:solidFill>
              </a:rPr>
              <a:t>MyDataType</a:t>
            </a:r>
            <a:r>
              <a:rPr lang="en-US" dirty="0">
                <a:solidFill>
                  <a:srgbClr val="000000"/>
                </a:solidFill>
              </a:rPr>
              <a:t>*)</a:t>
            </a:r>
            <a:r>
              <a:rPr lang="en-US" dirty="0" err="1">
                <a:solidFill>
                  <a:srgbClr val="000000"/>
                </a:solidFill>
              </a:rPr>
              <a:t>pkt</a:t>
            </a:r>
            <a:r>
              <a:rPr lang="en-US" dirty="0">
                <a:solidFill>
                  <a:srgbClr val="000000"/>
                </a:solidFill>
              </a:rPr>
              <a:t>-&gt;data) = </a:t>
            </a:r>
            <a:r>
              <a:rPr lang="en-US" dirty="0" err="1">
                <a:solidFill>
                  <a:srgbClr val="000000"/>
                </a:solidFill>
              </a:rPr>
              <a:t>obj</a:t>
            </a:r>
            <a:r>
              <a:rPr lang="en-US" dirty="0" smtClean="0">
                <a:solidFill>
                  <a:srgbClr val="000000"/>
                </a:solidFill>
              </a:rPr>
              <a:t>;</a:t>
            </a:r>
          </a:p>
          <a:p>
            <a:pPr defTabSz="457200"/>
            <a:endParaRPr lang="en-US" dirty="0" smtClean="0">
              <a:solidFill>
                <a:srgbClr val="000000"/>
              </a:solidFill>
            </a:endParaRPr>
          </a:p>
          <a:p>
            <a:pPr defTabSz="457200"/>
            <a:endParaRPr lang="en-US" dirty="0">
              <a:solidFill>
                <a:srgbClr val="000000"/>
              </a:solidFill>
            </a:endParaRPr>
          </a:p>
          <a:p>
            <a:pPr defTabSz="457200"/>
            <a:endParaRPr lang="en-US" dirty="0">
              <a:solidFill>
                <a:srgbClr val="000000"/>
              </a:solidFill>
            </a:endParaRPr>
          </a:p>
          <a:p>
            <a:pPr defTabSz="457200"/>
            <a:r>
              <a:rPr lang="en-US" dirty="0">
                <a:solidFill>
                  <a:srgbClr val="000000"/>
                </a:solidFill>
              </a:rPr>
              <a:t>A cache model could send two types of messages over the network:</a:t>
            </a:r>
          </a:p>
          <a:p>
            <a:pPr defTabSz="457200"/>
            <a:endParaRPr lang="en-US" dirty="0">
              <a:solidFill>
                <a:srgbClr val="000000"/>
              </a:solidFill>
            </a:endParaRPr>
          </a:p>
          <a:p>
            <a:pPr defTabSz="457200"/>
            <a:r>
              <a:rPr lang="en-US" dirty="0" smtClean="0">
                <a:solidFill>
                  <a:srgbClr val="000000"/>
                </a:solidFill>
              </a:rPr>
              <a:t>1. Cache</a:t>
            </a:r>
            <a:r>
              <a:rPr lang="en-US" dirty="0">
                <a:solidFill>
                  <a:srgbClr val="000000"/>
                </a:solidFill>
              </a:rPr>
              <a:t>-to-cache messages, such as coherence messages.</a:t>
            </a:r>
          </a:p>
          <a:p>
            <a:pPr defTabSz="457200"/>
            <a:r>
              <a:rPr lang="en-US" dirty="0" smtClean="0">
                <a:solidFill>
                  <a:srgbClr val="000000"/>
                </a:solidFill>
              </a:rPr>
              <a:t>2. Cache</a:t>
            </a:r>
            <a:r>
              <a:rPr lang="en-US" dirty="0">
                <a:solidFill>
                  <a:srgbClr val="000000"/>
                </a:solidFill>
              </a:rPr>
              <a:t>-to-memory messages</a:t>
            </a:r>
            <a:r>
              <a:rPr lang="en-US" dirty="0" smtClean="0">
                <a:solidFill>
                  <a:srgbClr val="000000"/>
                </a:solidFill>
              </a:rPr>
              <a:t>.</a:t>
            </a:r>
          </a:p>
          <a:p>
            <a:pPr defTabSz="457200"/>
            <a:endParaRPr lang="en-US" dirty="0">
              <a:solidFill>
                <a:srgbClr val="000000"/>
              </a:solidFill>
            </a:endParaRPr>
          </a:p>
          <a:p>
            <a:pPr defTabSz="457200"/>
            <a:r>
              <a:rPr lang="en-US" dirty="0">
                <a:solidFill>
                  <a:srgbClr val="000000"/>
                </a:solidFill>
              </a:rPr>
              <a:t>Both are carried by </a:t>
            </a:r>
            <a:r>
              <a:rPr lang="en-US" dirty="0" err="1">
                <a:solidFill>
                  <a:srgbClr val="000000"/>
                </a:solidFill>
              </a:rPr>
              <a:t>NetworkPacket</a:t>
            </a:r>
            <a:r>
              <a:rPr lang="en-US" dirty="0">
                <a:solidFill>
                  <a:srgbClr val="000000"/>
                </a:solidFill>
              </a:rPr>
              <a:t>.</a:t>
            </a:r>
          </a:p>
        </p:txBody>
      </p:sp>
      <p:sp>
        <p:nvSpPr>
          <p:cNvPr id="7" name="Rectangle 6"/>
          <p:cNvSpPr/>
          <p:nvPr/>
        </p:nvSpPr>
        <p:spPr>
          <a:xfrm>
            <a:off x="392112" y="3398837"/>
            <a:ext cx="4876800" cy="1371600"/>
          </a:xfrm>
          <a:prstGeom prst="rect">
            <a:avLst/>
          </a:prstGeom>
          <a:ln w="19050">
            <a:solidFill>
              <a:srgbClr val="000000"/>
            </a:solidFill>
          </a:ln>
        </p:spPr>
        <p:txBody>
          <a:bodyPr rtlCol="0" anchor="ctr"/>
          <a:lstStyle/>
          <a:p>
            <a:pPr algn="ctr" defTabSz="457200"/>
            <a:endParaRPr lang="en-US">
              <a:solidFill>
                <a:srgbClr val="FFFFFF"/>
              </a:solidFill>
            </a:endParaRPr>
          </a:p>
        </p:txBody>
      </p:sp>
    </p:spTree>
    <p:extLst>
      <p:ext uri="{BB962C8B-B14F-4D97-AF65-F5344CB8AC3E}">
        <p14:creationId xmlns:p14="http://schemas.microsoft.com/office/powerpoint/2010/main" val="40602291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24" y="46037"/>
            <a:ext cx="9373581" cy="1044705"/>
          </a:xfrm>
        </p:spPr>
        <p:txBody>
          <a:bodyPr/>
          <a:lstStyle/>
          <a:p>
            <a:r>
              <a:rPr lang="en-US" dirty="0" smtClean="0"/>
              <a:t>Cache-Network Interface….</a:t>
            </a:r>
            <a:endParaRPr lang="en-US" dirty="0"/>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89</a:t>
            </a:fld>
            <a:endParaRPr lang="en-US">
              <a:solidFill>
                <a:srgbClr val="E5FFFF"/>
              </a:solidFill>
            </a:endParaRPr>
          </a:p>
        </p:txBody>
      </p:sp>
      <p:sp>
        <p:nvSpPr>
          <p:cNvPr id="5" name="Rectangle 4"/>
          <p:cNvSpPr/>
          <p:nvPr/>
        </p:nvSpPr>
        <p:spPr>
          <a:xfrm>
            <a:off x="163512" y="1055153"/>
            <a:ext cx="9917113" cy="6306084"/>
          </a:xfrm>
          <a:prstGeom prst="rect">
            <a:avLst/>
          </a:prstGeom>
        </p:spPr>
        <p:txBody>
          <a:bodyPr wrap="square">
            <a:spAutoFit/>
          </a:bodyPr>
          <a:lstStyle/>
          <a:p>
            <a:pPr algn="just" defTabSz="457200"/>
            <a:r>
              <a:rPr lang="en-US" sz="1500" dirty="0" smtClean="0">
                <a:solidFill>
                  <a:srgbClr val="000000"/>
                </a:solidFill>
              </a:rPr>
              <a:t>A </a:t>
            </a:r>
            <a:r>
              <a:rPr lang="en-US" sz="1500" dirty="0">
                <a:solidFill>
                  <a:srgbClr val="000000"/>
                </a:solidFill>
              </a:rPr>
              <a:t>cache model also receives two types of messages: from another cache or from memory. The event handler for its network input should be a </a:t>
            </a:r>
            <a:r>
              <a:rPr lang="en-US" sz="1500" dirty="0" err="1">
                <a:solidFill>
                  <a:srgbClr val="000000"/>
                </a:solidFill>
              </a:rPr>
              <a:t>templated</a:t>
            </a:r>
            <a:r>
              <a:rPr lang="en-US" sz="1500" dirty="0">
                <a:solidFill>
                  <a:srgbClr val="000000"/>
                </a:solidFill>
              </a:rPr>
              <a:t> function as follows:</a:t>
            </a:r>
          </a:p>
          <a:p>
            <a:pPr defTabSz="457200"/>
            <a:endParaRPr lang="en-US" sz="1500" dirty="0">
              <a:solidFill>
                <a:srgbClr val="000000"/>
              </a:solidFill>
            </a:endParaRPr>
          </a:p>
          <a:p>
            <a:pPr defTabSz="457200"/>
            <a:r>
              <a:rPr lang="en-US" sz="1500" b="1" dirty="0">
                <a:solidFill>
                  <a:srgbClr val="008000"/>
                </a:solidFill>
              </a:rPr>
              <a:t>template</a:t>
            </a:r>
            <a:r>
              <a:rPr lang="en-US" sz="1500" dirty="0">
                <a:solidFill>
                  <a:srgbClr val="000000"/>
                </a:solidFill>
              </a:rPr>
              <a:t>&lt;</a:t>
            </a:r>
            <a:r>
              <a:rPr lang="en-US" sz="1500" b="1" dirty="0" err="1">
                <a:solidFill>
                  <a:srgbClr val="008000"/>
                </a:solidFill>
              </a:rPr>
              <a:t>typename</a:t>
            </a:r>
            <a:r>
              <a:rPr lang="en-US" sz="1500" dirty="0">
                <a:solidFill>
                  <a:srgbClr val="008000"/>
                </a:solidFill>
              </a:rPr>
              <a:t> </a:t>
            </a:r>
            <a:r>
              <a:rPr lang="en-US" sz="1500" dirty="0">
                <a:solidFill>
                  <a:srgbClr val="000000"/>
                </a:solidFill>
              </a:rPr>
              <a:t>T&gt;</a:t>
            </a:r>
          </a:p>
          <a:p>
            <a:pPr defTabSz="457200"/>
            <a:r>
              <a:rPr lang="en-US" sz="1500" b="1" dirty="0">
                <a:solidFill>
                  <a:srgbClr val="008000"/>
                </a:solidFill>
              </a:rPr>
              <a:t>void</a:t>
            </a:r>
            <a:r>
              <a:rPr lang="en-US" sz="1500" dirty="0">
                <a:solidFill>
                  <a:srgbClr val="000000"/>
                </a:solidFill>
              </a:rPr>
              <a:t> </a:t>
            </a:r>
            <a:r>
              <a:rPr lang="en-US" sz="1500" dirty="0" err="1">
                <a:solidFill>
                  <a:srgbClr val="000000"/>
                </a:solidFill>
              </a:rPr>
              <a:t>my_net_handler</a:t>
            </a:r>
            <a:r>
              <a:rPr lang="en-US" sz="1500" dirty="0">
                <a:solidFill>
                  <a:srgbClr val="000000"/>
                </a:solidFill>
              </a:rPr>
              <a:t>(</a:t>
            </a:r>
            <a:r>
              <a:rPr lang="en-US" sz="1500" b="1" dirty="0" err="1">
                <a:solidFill>
                  <a:srgbClr val="008000"/>
                </a:solidFill>
              </a:rPr>
              <a:t>int</a:t>
            </a:r>
            <a:r>
              <a:rPr lang="en-US" sz="1500" dirty="0">
                <a:solidFill>
                  <a:srgbClr val="000000"/>
                </a:solidFill>
              </a:rPr>
              <a:t>, </a:t>
            </a:r>
            <a:r>
              <a:rPr lang="en-US" sz="1500" b="1" dirty="0">
                <a:solidFill>
                  <a:srgbClr val="008000"/>
                </a:solidFill>
              </a:rPr>
              <a:t>manifold::</a:t>
            </a:r>
            <a:r>
              <a:rPr lang="en-US" sz="1500" b="1" dirty="0" err="1">
                <a:solidFill>
                  <a:srgbClr val="008000"/>
                </a:solidFill>
              </a:rPr>
              <a:t>uarch</a:t>
            </a:r>
            <a:r>
              <a:rPr lang="en-US" sz="1500" b="1" dirty="0">
                <a:solidFill>
                  <a:srgbClr val="008000"/>
                </a:solidFill>
              </a:rPr>
              <a:t>::</a:t>
            </a:r>
            <a:r>
              <a:rPr lang="en-US" sz="1500" b="1" dirty="0" err="1">
                <a:solidFill>
                  <a:srgbClr val="008000"/>
                </a:solidFill>
              </a:rPr>
              <a:t>NetworkPacket</a:t>
            </a:r>
            <a:r>
              <a:rPr lang="en-US" sz="1500" dirty="0">
                <a:solidFill>
                  <a:srgbClr val="000000"/>
                </a:solidFill>
              </a:rPr>
              <a:t>*)</a:t>
            </a:r>
            <a:r>
              <a:rPr lang="en-US" sz="1500" dirty="0" smtClean="0">
                <a:solidFill>
                  <a:srgbClr val="000000"/>
                </a:solidFill>
              </a:rPr>
              <a:t>;</a:t>
            </a:r>
          </a:p>
          <a:p>
            <a:pPr defTabSz="457200"/>
            <a:endParaRPr lang="en-US" sz="1500" dirty="0">
              <a:solidFill>
                <a:srgbClr val="000000"/>
              </a:solidFill>
            </a:endParaRPr>
          </a:p>
          <a:p>
            <a:pPr algn="just" defTabSz="457200"/>
            <a:r>
              <a:rPr lang="en-US" sz="1500" dirty="0">
                <a:solidFill>
                  <a:srgbClr val="000000"/>
                </a:solidFill>
              </a:rPr>
              <a:t>where the template parameter T is the data type from memory controller and is supposed to define the following two functions:</a:t>
            </a:r>
          </a:p>
          <a:p>
            <a:pPr defTabSz="457200"/>
            <a:endParaRPr lang="en-US" sz="1500" dirty="0">
              <a:solidFill>
                <a:srgbClr val="000000"/>
              </a:solidFill>
            </a:endParaRPr>
          </a:p>
          <a:p>
            <a:pPr algn="just" defTabSz="457200"/>
            <a:r>
              <a:rPr lang="en-US" sz="1500" b="1" i="1" dirty="0" err="1">
                <a:solidFill>
                  <a:srgbClr val="000000"/>
                </a:solidFill>
              </a:rPr>
              <a:t>get_addr</a:t>
            </a:r>
            <a:r>
              <a:rPr lang="en-US" sz="1500" b="1" i="1" dirty="0">
                <a:solidFill>
                  <a:srgbClr val="000000"/>
                </a:solidFill>
              </a:rPr>
              <a:t>()</a:t>
            </a:r>
            <a:r>
              <a:rPr lang="en-US" sz="1500" b="1" i="1" dirty="0" smtClean="0">
                <a:solidFill>
                  <a:srgbClr val="000000"/>
                </a:solidFill>
              </a:rPr>
              <a:t>. </a:t>
            </a:r>
            <a:r>
              <a:rPr lang="en-US" sz="1500" dirty="0" smtClean="0">
                <a:solidFill>
                  <a:srgbClr val="000000"/>
                </a:solidFill>
              </a:rPr>
              <a:t>This </a:t>
            </a:r>
            <a:r>
              <a:rPr lang="en-US" sz="1500" dirty="0">
                <a:solidFill>
                  <a:srgbClr val="000000"/>
                </a:solidFill>
              </a:rPr>
              <a:t>functions returns a 64-bit integer that is the memory address for which the cache </a:t>
            </a:r>
            <a:r>
              <a:rPr lang="en-US" sz="1500" dirty="0" smtClean="0">
                <a:solidFill>
                  <a:srgbClr val="000000"/>
                </a:solidFill>
              </a:rPr>
              <a:t>request </a:t>
            </a:r>
            <a:r>
              <a:rPr lang="en-US" sz="1500" dirty="0">
                <a:solidFill>
                  <a:srgbClr val="000000"/>
                </a:solidFill>
              </a:rPr>
              <a:t>is </a:t>
            </a:r>
            <a:r>
              <a:rPr lang="en-US" sz="1500" dirty="0" smtClean="0">
                <a:solidFill>
                  <a:srgbClr val="000000"/>
                </a:solidFill>
              </a:rPr>
              <a:t>		   made</a:t>
            </a:r>
            <a:r>
              <a:rPr lang="en-US" sz="1500" dirty="0">
                <a:solidFill>
                  <a:srgbClr val="000000"/>
                </a:solidFill>
              </a:rPr>
              <a:t>.</a:t>
            </a:r>
          </a:p>
          <a:p>
            <a:pPr algn="just" defTabSz="457200"/>
            <a:r>
              <a:rPr lang="en-US" sz="1500" b="1" i="1" dirty="0" err="1">
                <a:solidFill>
                  <a:srgbClr val="000000"/>
                </a:solidFill>
              </a:rPr>
              <a:t>is_read</a:t>
            </a:r>
            <a:r>
              <a:rPr lang="en-US" sz="1500" b="1" i="1" dirty="0">
                <a:solidFill>
                  <a:srgbClr val="000000"/>
                </a:solidFill>
              </a:rPr>
              <a:t>(). </a:t>
            </a:r>
            <a:r>
              <a:rPr lang="en-US" sz="1500" b="1" i="1" dirty="0" smtClean="0">
                <a:solidFill>
                  <a:srgbClr val="000000"/>
                </a:solidFill>
              </a:rPr>
              <a:t>	  </a:t>
            </a:r>
            <a:r>
              <a:rPr lang="en-US" sz="1500" dirty="0" smtClean="0">
                <a:solidFill>
                  <a:srgbClr val="000000"/>
                </a:solidFill>
              </a:rPr>
              <a:t>This </a:t>
            </a:r>
            <a:r>
              <a:rPr lang="en-US" sz="1500" dirty="0">
                <a:solidFill>
                  <a:srgbClr val="000000"/>
                </a:solidFill>
              </a:rPr>
              <a:t>function returns true if the request is a read(load), and false if it is a write(store)</a:t>
            </a:r>
            <a:r>
              <a:rPr lang="en-US" sz="1500" dirty="0" smtClean="0">
                <a:solidFill>
                  <a:srgbClr val="000000"/>
                </a:solidFill>
              </a:rPr>
              <a:t>. Pseudo </a:t>
            </a:r>
            <a:r>
              <a:rPr lang="en-US" sz="1500" dirty="0">
                <a:solidFill>
                  <a:srgbClr val="000000"/>
                </a:solidFill>
              </a:rPr>
              <a:t>code for </a:t>
            </a:r>
            <a:r>
              <a:rPr lang="en-US" sz="1500" dirty="0" smtClean="0">
                <a:solidFill>
                  <a:srgbClr val="000000"/>
                </a:solidFill>
              </a:rPr>
              <a:t>		   the cache </a:t>
            </a:r>
            <a:r>
              <a:rPr lang="en-US" sz="1500" dirty="0">
                <a:solidFill>
                  <a:srgbClr val="000000"/>
                </a:solidFill>
              </a:rPr>
              <a:t>model's event handler for the cache-network interface is given </a:t>
            </a:r>
            <a:r>
              <a:rPr lang="en-US" sz="1500" dirty="0" smtClean="0">
                <a:solidFill>
                  <a:srgbClr val="000000"/>
                </a:solidFill>
              </a:rPr>
              <a:t>below</a:t>
            </a:r>
            <a:r>
              <a:rPr lang="en-US" sz="1500" dirty="0">
                <a:solidFill>
                  <a:srgbClr val="000000"/>
                </a:solidFill>
              </a:rPr>
              <a:t>:</a:t>
            </a:r>
          </a:p>
          <a:p>
            <a:pPr defTabSz="457200"/>
            <a:endParaRPr lang="en-US" sz="1500" dirty="0">
              <a:solidFill>
                <a:srgbClr val="000000"/>
              </a:solidFill>
            </a:endParaRPr>
          </a:p>
          <a:p>
            <a:pPr defTabSz="457200"/>
            <a:r>
              <a:rPr lang="en-US" sz="1500" b="1" dirty="0">
                <a:solidFill>
                  <a:srgbClr val="008000"/>
                </a:solidFill>
              </a:rPr>
              <a:t>template</a:t>
            </a:r>
            <a:r>
              <a:rPr lang="en-US" sz="1500" dirty="0">
                <a:solidFill>
                  <a:srgbClr val="000000"/>
                </a:solidFill>
              </a:rPr>
              <a:t>&lt;</a:t>
            </a:r>
            <a:r>
              <a:rPr lang="en-US" sz="1500" b="1" dirty="0" err="1">
                <a:solidFill>
                  <a:srgbClr val="008000"/>
                </a:solidFill>
              </a:rPr>
              <a:t>typename</a:t>
            </a:r>
            <a:r>
              <a:rPr lang="en-US" sz="1500" dirty="0">
                <a:solidFill>
                  <a:srgbClr val="008000"/>
                </a:solidFill>
              </a:rPr>
              <a:t> </a:t>
            </a:r>
            <a:r>
              <a:rPr lang="en-US" sz="1500" dirty="0">
                <a:solidFill>
                  <a:srgbClr val="000000"/>
                </a:solidFill>
              </a:rPr>
              <a:t>T&gt;</a:t>
            </a:r>
          </a:p>
          <a:p>
            <a:pPr defTabSz="457200"/>
            <a:r>
              <a:rPr lang="en-US" sz="1500" b="1" dirty="0">
                <a:solidFill>
                  <a:srgbClr val="008000"/>
                </a:solidFill>
              </a:rPr>
              <a:t>void</a:t>
            </a:r>
            <a:r>
              <a:rPr lang="en-US" sz="1500" dirty="0">
                <a:solidFill>
                  <a:srgbClr val="000000"/>
                </a:solidFill>
              </a:rPr>
              <a:t> </a:t>
            </a:r>
            <a:r>
              <a:rPr lang="en-US" sz="1500" dirty="0" err="1">
                <a:solidFill>
                  <a:srgbClr val="000000"/>
                </a:solidFill>
              </a:rPr>
              <a:t>my_net_handler</a:t>
            </a:r>
            <a:r>
              <a:rPr lang="en-US" sz="1500" dirty="0">
                <a:solidFill>
                  <a:srgbClr val="000000"/>
                </a:solidFill>
              </a:rPr>
              <a:t>(</a:t>
            </a:r>
            <a:r>
              <a:rPr lang="en-US" sz="1500" b="1" dirty="0" err="1">
                <a:solidFill>
                  <a:srgbClr val="008000"/>
                </a:solidFill>
              </a:rPr>
              <a:t>int</a:t>
            </a:r>
            <a:r>
              <a:rPr lang="en-US" sz="1500" dirty="0">
                <a:solidFill>
                  <a:srgbClr val="000000"/>
                </a:solidFill>
              </a:rPr>
              <a:t>, </a:t>
            </a:r>
            <a:r>
              <a:rPr lang="en-US" sz="1500" b="1" dirty="0">
                <a:solidFill>
                  <a:srgbClr val="008000"/>
                </a:solidFill>
              </a:rPr>
              <a:t>manifold::</a:t>
            </a:r>
            <a:r>
              <a:rPr lang="en-US" sz="1500" b="1" dirty="0" err="1">
                <a:solidFill>
                  <a:srgbClr val="008000"/>
                </a:solidFill>
              </a:rPr>
              <a:t>uarch</a:t>
            </a:r>
            <a:r>
              <a:rPr lang="en-US" sz="1500" b="1" dirty="0">
                <a:solidFill>
                  <a:srgbClr val="008000"/>
                </a:solidFill>
              </a:rPr>
              <a:t>::</a:t>
            </a:r>
            <a:r>
              <a:rPr lang="en-US" sz="1500" b="1" dirty="0" err="1">
                <a:solidFill>
                  <a:srgbClr val="008000"/>
                </a:solidFill>
              </a:rPr>
              <a:t>NetworkPacket</a:t>
            </a:r>
            <a:r>
              <a:rPr lang="en-US" sz="1500" dirty="0">
                <a:solidFill>
                  <a:srgbClr val="000000"/>
                </a:solidFill>
              </a:rPr>
              <a:t>* </a:t>
            </a:r>
            <a:r>
              <a:rPr lang="en-US" sz="1500" dirty="0" err="1">
                <a:solidFill>
                  <a:srgbClr val="000000"/>
                </a:solidFill>
              </a:rPr>
              <a:t>pkt</a:t>
            </a:r>
            <a:r>
              <a:rPr lang="en-US" sz="1500" dirty="0">
                <a:solidFill>
                  <a:srgbClr val="000000"/>
                </a:solidFill>
              </a:rPr>
              <a:t>)</a:t>
            </a:r>
          </a:p>
          <a:p>
            <a:pPr defTabSz="457200"/>
            <a:r>
              <a:rPr lang="en-US" sz="1500" dirty="0">
                <a:solidFill>
                  <a:srgbClr val="000000"/>
                </a:solidFill>
              </a:rPr>
              <a:t>{</a:t>
            </a:r>
          </a:p>
          <a:p>
            <a:pPr defTabSz="457200"/>
            <a:r>
              <a:rPr lang="en-US" sz="1500" dirty="0">
                <a:solidFill>
                  <a:srgbClr val="000000"/>
                </a:solidFill>
              </a:rPr>
              <a:t>    IF </a:t>
            </a:r>
            <a:r>
              <a:rPr lang="en-US" sz="1500" dirty="0" err="1">
                <a:solidFill>
                  <a:srgbClr val="000000"/>
                </a:solidFill>
              </a:rPr>
              <a:t>pkt</a:t>
            </a:r>
            <a:r>
              <a:rPr lang="en-US" sz="1500" dirty="0">
                <a:solidFill>
                  <a:srgbClr val="000000"/>
                </a:solidFill>
              </a:rPr>
              <a:t>-&gt;type == coherence message THEN</a:t>
            </a:r>
          </a:p>
          <a:p>
            <a:pPr defTabSz="457200"/>
            <a:r>
              <a:rPr lang="en-US" sz="1500" dirty="0">
                <a:solidFill>
                  <a:srgbClr val="000000"/>
                </a:solidFill>
              </a:rPr>
              <a:t>        </a:t>
            </a:r>
            <a:r>
              <a:rPr lang="en-US" sz="1500" b="1" dirty="0" err="1">
                <a:solidFill>
                  <a:srgbClr val="008000"/>
                </a:solidFill>
              </a:rPr>
              <a:t>MyCohMsg</a:t>
            </a:r>
            <a:r>
              <a:rPr lang="en-US" sz="1500" dirty="0">
                <a:solidFill>
                  <a:srgbClr val="000000"/>
                </a:solidFill>
              </a:rPr>
              <a:t>* </a:t>
            </a:r>
            <a:r>
              <a:rPr lang="en-US" sz="1500" dirty="0" err="1">
                <a:solidFill>
                  <a:srgbClr val="000000"/>
                </a:solidFill>
              </a:rPr>
              <a:t>coh</a:t>
            </a:r>
            <a:r>
              <a:rPr lang="en-US" sz="1500" dirty="0">
                <a:solidFill>
                  <a:srgbClr val="000000"/>
                </a:solidFill>
              </a:rPr>
              <a:t> =  new </a:t>
            </a:r>
            <a:r>
              <a:rPr lang="en-US" sz="1500" b="1" dirty="0" err="1">
                <a:solidFill>
                  <a:srgbClr val="008000"/>
                </a:solidFill>
              </a:rPr>
              <a:t>MyCohMsg</a:t>
            </a:r>
            <a:r>
              <a:rPr lang="en-US" sz="1500" dirty="0">
                <a:solidFill>
                  <a:srgbClr val="000000"/>
                </a:solidFill>
              </a:rPr>
              <a:t>();</a:t>
            </a:r>
          </a:p>
          <a:p>
            <a:pPr defTabSz="457200"/>
            <a:r>
              <a:rPr lang="en-US" sz="1500" dirty="0">
                <a:solidFill>
                  <a:srgbClr val="000000"/>
                </a:solidFill>
              </a:rPr>
              <a:t>        *</a:t>
            </a:r>
            <a:r>
              <a:rPr lang="en-US" sz="1500" dirty="0" err="1">
                <a:solidFill>
                  <a:srgbClr val="000000"/>
                </a:solidFill>
              </a:rPr>
              <a:t>coh</a:t>
            </a:r>
            <a:r>
              <a:rPr lang="en-US" sz="1500" dirty="0">
                <a:solidFill>
                  <a:srgbClr val="000000"/>
                </a:solidFill>
              </a:rPr>
              <a:t> = *((</a:t>
            </a:r>
            <a:r>
              <a:rPr lang="en-US" sz="1500" b="1" dirty="0" err="1">
                <a:solidFill>
                  <a:srgbClr val="008000"/>
                </a:solidFill>
              </a:rPr>
              <a:t>MyCohMsg</a:t>
            </a:r>
            <a:r>
              <a:rPr lang="en-US" sz="1500" dirty="0">
                <a:solidFill>
                  <a:srgbClr val="000000"/>
                </a:solidFill>
              </a:rPr>
              <a:t>*)(</a:t>
            </a:r>
            <a:r>
              <a:rPr lang="en-US" sz="1500" dirty="0" err="1">
                <a:solidFill>
                  <a:srgbClr val="000000"/>
                </a:solidFill>
              </a:rPr>
              <a:t>pkt</a:t>
            </a:r>
            <a:r>
              <a:rPr lang="en-US" sz="1500" dirty="0">
                <a:solidFill>
                  <a:srgbClr val="000000"/>
                </a:solidFill>
              </a:rPr>
              <a:t>-&gt;data));</a:t>
            </a:r>
          </a:p>
          <a:p>
            <a:pPr defTabSz="457200"/>
            <a:r>
              <a:rPr lang="en-US" sz="1500" dirty="0">
                <a:solidFill>
                  <a:srgbClr val="000000"/>
                </a:solidFill>
              </a:rPr>
              <a:t>        process(</a:t>
            </a:r>
            <a:r>
              <a:rPr lang="en-US" sz="1500" dirty="0" err="1">
                <a:solidFill>
                  <a:srgbClr val="000000"/>
                </a:solidFill>
              </a:rPr>
              <a:t>coh</a:t>
            </a:r>
            <a:r>
              <a:rPr lang="en-US" sz="1500" dirty="0">
                <a:solidFill>
                  <a:srgbClr val="000000"/>
                </a:solidFill>
              </a:rPr>
              <a:t>);</a:t>
            </a:r>
          </a:p>
          <a:p>
            <a:pPr defTabSz="457200"/>
            <a:r>
              <a:rPr lang="en-US" sz="1500" dirty="0">
                <a:solidFill>
                  <a:srgbClr val="000000"/>
                </a:solidFill>
              </a:rPr>
              <a:t>    ELSE IF </a:t>
            </a:r>
            <a:r>
              <a:rPr lang="en-US" sz="1500" dirty="0" err="1">
                <a:solidFill>
                  <a:srgbClr val="000000"/>
                </a:solidFill>
              </a:rPr>
              <a:t>pkt</a:t>
            </a:r>
            <a:r>
              <a:rPr lang="en-US" sz="1500" dirty="0">
                <a:solidFill>
                  <a:srgbClr val="000000"/>
                </a:solidFill>
              </a:rPr>
              <a:t>-&gt;type == memory message THEN</a:t>
            </a:r>
          </a:p>
          <a:p>
            <a:pPr defTabSz="457200"/>
            <a:r>
              <a:rPr lang="en-US" sz="1500" dirty="0">
                <a:solidFill>
                  <a:srgbClr val="000000"/>
                </a:solidFill>
              </a:rPr>
              <a:t>        T </a:t>
            </a:r>
            <a:r>
              <a:rPr lang="en-US" sz="1500" dirty="0" err="1">
                <a:solidFill>
                  <a:srgbClr val="000000"/>
                </a:solidFill>
              </a:rPr>
              <a:t>objT</a:t>
            </a:r>
            <a:r>
              <a:rPr lang="en-US" sz="1500" dirty="0">
                <a:solidFill>
                  <a:srgbClr val="000000"/>
                </a:solidFill>
              </a:rPr>
              <a:t> = *((T*)(</a:t>
            </a:r>
            <a:r>
              <a:rPr lang="en-US" sz="1500" dirty="0" err="1">
                <a:solidFill>
                  <a:srgbClr val="000000"/>
                </a:solidFill>
              </a:rPr>
              <a:t>pkt</a:t>
            </a:r>
            <a:r>
              <a:rPr lang="en-US" sz="1500" dirty="0">
                <a:solidFill>
                  <a:srgbClr val="000000"/>
                </a:solidFill>
              </a:rPr>
              <a:t>-&gt;data));</a:t>
            </a:r>
          </a:p>
          <a:p>
            <a:pPr defTabSz="457200"/>
            <a:r>
              <a:rPr lang="en-US" sz="1500" dirty="0">
                <a:solidFill>
                  <a:srgbClr val="000000"/>
                </a:solidFill>
              </a:rPr>
              <a:t>        </a:t>
            </a:r>
            <a:r>
              <a:rPr lang="en-US" sz="1500" b="1" dirty="0" err="1">
                <a:solidFill>
                  <a:srgbClr val="008000"/>
                </a:solidFill>
              </a:rPr>
              <a:t>MyMemMsg</a:t>
            </a:r>
            <a:r>
              <a:rPr lang="en-US" sz="1500" dirty="0">
                <a:solidFill>
                  <a:srgbClr val="000000"/>
                </a:solidFill>
              </a:rPr>
              <a:t>* </a:t>
            </a:r>
            <a:r>
              <a:rPr lang="en-US" sz="1500" dirty="0" err="1">
                <a:solidFill>
                  <a:srgbClr val="000000"/>
                </a:solidFill>
              </a:rPr>
              <a:t>mem</a:t>
            </a:r>
            <a:r>
              <a:rPr lang="en-US" sz="1500" dirty="0">
                <a:solidFill>
                  <a:srgbClr val="000000"/>
                </a:solidFill>
              </a:rPr>
              <a:t> = new </a:t>
            </a:r>
            <a:r>
              <a:rPr lang="en-US" sz="1500" b="1" dirty="0" err="1">
                <a:solidFill>
                  <a:srgbClr val="008000"/>
                </a:solidFill>
              </a:rPr>
              <a:t>MyMemMsg</a:t>
            </a:r>
            <a:r>
              <a:rPr lang="en-US" sz="1500" dirty="0">
                <a:solidFill>
                  <a:srgbClr val="000000"/>
                </a:solidFill>
              </a:rPr>
              <a:t>;</a:t>
            </a:r>
          </a:p>
          <a:p>
            <a:pPr defTabSz="457200"/>
            <a:r>
              <a:rPr lang="en-US" sz="1500" dirty="0">
                <a:solidFill>
                  <a:srgbClr val="000000"/>
                </a:solidFill>
              </a:rPr>
              <a:t>        Set the member values of </a:t>
            </a:r>
            <a:r>
              <a:rPr lang="en-US" sz="1500" dirty="0" err="1">
                <a:solidFill>
                  <a:srgbClr val="000000"/>
                </a:solidFill>
              </a:rPr>
              <a:t>mem</a:t>
            </a:r>
            <a:r>
              <a:rPr lang="en-US" sz="1500" dirty="0">
                <a:solidFill>
                  <a:srgbClr val="000000"/>
                </a:solidFill>
              </a:rPr>
              <a:t> with </a:t>
            </a:r>
            <a:r>
              <a:rPr lang="en-US" sz="1500" dirty="0" err="1">
                <a:solidFill>
                  <a:srgbClr val="000000"/>
                </a:solidFill>
              </a:rPr>
              <a:t>objT</a:t>
            </a:r>
            <a:r>
              <a:rPr lang="en-US" sz="1500" dirty="0">
                <a:solidFill>
                  <a:srgbClr val="000000"/>
                </a:solidFill>
              </a:rPr>
              <a:t>;</a:t>
            </a:r>
          </a:p>
          <a:p>
            <a:pPr defTabSz="457200"/>
            <a:r>
              <a:rPr lang="en-US" sz="1500" dirty="0">
                <a:solidFill>
                  <a:srgbClr val="000000"/>
                </a:solidFill>
              </a:rPr>
              <a:t>        process(</a:t>
            </a:r>
            <a:r>
              <a:rPr lang="en-US" sz="1500" dirty="0" err="1">
                <a:solidFill>
                  <a:srgbClr val="000000"/>
                </a:solidFill>
              </a:rPr>
              <a:t>mem</a:t>
            </a:r>
            <a:r>
              <a:rPr lang="en-US" sz="1500" dirty="0">
                <a:solidFill>
                  <a:srgbClr val="000000"/>
                </a:solidFill>
              </a:rPr>
              <a:t>);</a:t>
            </a:r>
          </a:p>
          <a:p>
            <a:pPr defTabSz="457200"/>
            <a:r>
              <a:rPr lang="en-US" sz="1500" dirty="0">
                <a:solidFill>
                  <a:srgbClr val="000000"/>
                </a:solidFill>
              </a:rPr>
              <a:t>    END IF</a:t>
            </a:r>
          </a:p>
          <a:p>
            <a:pPr defTabSz="457200"/>
            <a:r>
              <a:rPr lang="en-US" sz="1500" dirty="0">
                <a:solidFill>
                  <a:srgbClr val="000000"/>
                </a:solidFill>
              </a:rPr>
              <a:t>}</a:t>
            </a:r>
          </a:p>
          <a:p>
            <a:pPr defTabSz="457200"/>
            <a:endParaRPr lang="en-US" sz="1400" dirty="0">
              <a:solidFill>
                <a:srgbClr val="000000"/>
              </a:solidFill>
            </a:endParaRPr>
          </a:p>
        </p:txBody>
      </p:sp>
      <p:sp>
        <p:nvSpPr>
          <p:cNvPr id="6" name="Rectangle 5"/>
          <p:cNvSpPr/>
          <p:nvPr/>
        </p:nvSpPr>
        <p:spPr>
          <a:xfrm>
            <a:off x="163512" y="1646237"/>
            <a:ext cx="5943600" cy="609600"/>
          </a:xfrm>
          <a:prstGeom prst="rect">
            <a:avLst/>
          </a:prstGeom>
          <a:ln w="19050">
            <a:solidFill>
              <a:srgbClr val="000000"/>
            </a:solidFill>
          </a:ln>
        </p:spPr>
        <p:txBody>
          <a:bodyPr rtlCol="0" anchor="ctr"/>
          <a:lstStyle/>
          <a:p>
            <a:pPr algn="ctr" defTabSz="457200"/>
            <a:endParaRPr lang="en-US">
              <a:solidFill>
                <a:srgbClr val="FFFFFF"/>
              </a:solidFill>
            </a:endParaRPr>
          </a:p>
        </p:txBody>
      </p:sp>
      <p:sp>
        <p:nvSpPr>
          <p:cNvPr id="7" name="Rectangle 6"/>
          <p:cNvSpPr/>
          <p:nvPr/>
        </p:nvSpPr>
        <p:spPr>
          <a:xfrm>
            <a:off x="163512" y="4008437"/>
            <a:ext cx="5791200" cy="3124200"/>
          </a:xfrm>
          <a:prstGeom prst="rect">
            <a:avLst/>
          </a:prstGeom>
          <a:ln w="19050">
            <a:solidFill>
              <a:srgbClr val="000000"/>
            </a:solidFill>
          </a:ln>
        </p:spPr>
        <p:txBody>
          <a:bodyPr rtlCol="0" anchor="ctr"/>
          <a:lstStyle/>
          <a:p>
            <a:pPr algn="ctr" defTabSz="457200"/>
            <a:endParaRPr lang="en-US">
              <a:solidFill>
                <a:srgbClr val="FFFFFF"/>
              </a:solidFill>
            </a:endParaRPr>
          </a:p>
        </p:txBody>
      </p:sp>
    </p:spTree>
    <p:extLst>
      <p:ext uri="{BB962C8B-B14F-4D97-AF65-F5344CB8AC3E}">
        <p14:creationId xmlns:p14="http://schemas.microsoft.com/office/powerpoint/2010/main" val="1332385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2220912" y="1417638"/>
            <a:ext cx="4657038" cy="546487"/>
          </a:xfrm>
        </p:spPr>
        <p:txBody>
          <a:bodyPr/>
          <a:lstStyle/>
          <a:p>
            <a:pPr marL="0" indent="0">
              <a:buNone/>
            </a:pPr>
            <a:r>
              <a:rPr lang="en-US" i="1" dirty="0" smtClean="0">
                <a:solidFill>
                  <a:srgbClr val="FF0000"/>
                </a:solidFill>
              </a:rPr>
              <a:t>Not</a:t>
            </a:r>
            <a:r>
              <a:rPr lang="en-US" i="1" dirty="0" smtClean="0"/>
              <a:t> to provide </a:t>
            </a:r>
            <a:r>
              <a:rPr lang="en-US" i="1" dirty="0" smtClean="0">
                <a:solidFill>
                  <a:srgbClr val="FF0000"/>
                </a:solidFill>
              </a:rPr>
              <a:t>a</a:t>
            </a:r>
            <a:r>
              <a:rPr lang="en-US" i="1" dirty="0" smtClean="0"/>
              <a:t> simulator, but </a:t>
            </a:r>
          </a:p>
        </p:txBody>
      </p:sp>
      <p:sp>
        <p:nvSpPr>
          <p:cNvPr id="4" name="Slide Number Placeholder 3"/>
          <p:cNvSpPr>
            <a:spLocks noGrp="1"/>
          </p:cNvSpPr>
          <p:nvPr>
            <p:ph type="sldNum" sz="quarter" idx="10"/>
          </p:nvPr>
        </p:nvSpPr>
        <p:spPr/>
        <p:txBody>
          <a:bodyPr/>
          <a:lstStyle/>
          <a:p>
            <a:fld id="{DE7B4459-A1BD-431F-96F5-B567F9D93236}" type="slidenum">
              <a:rPr lang="en-US" smtClean="0">
                <a:solidFill>
                  <a:srgbClr val="FFFFFF"/>
                </a:solidFill>
                <a:latin typeface="Tahoma"/>
              </a:rPr>
              <a:pPr/>
              <a:t>9</a:t>
            </a:fld>
            <a:endParaRPr lang="en-US" dirty="0">
              <a:solidFill>
                <a:srgbClr val="FFFFFF"/>
              </a:solidFill>
              <a:latin typeface="Tahoma"/>
            </a:endParaRPr>
          </a:p>
        </p:txBody>
      </p:sp>
      <p:sp>
        <p:nvSpPr>
          <p:cNvPr id="5" name="Content Placeholder 2"/>
          <p:cNvSpPr txBox="1">
            <a:spLocks/>
          </p:cNvSpPr>
          <p:nvPr/>
        </p:nvSpPr>
        <p:spPr bwMode="auto">
          <a:xfrm>
            <a:off x="468312" y="2255837"/>
            <a:ext cx="9378831" cy="8382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marL="190483" indent="-190483" algn="l" defTabSz="503291" rtl="0" eaLnBrk="0" fontAlgn="base" hangingPunct="0">
              <a:lnSpc>
                <a:spcPct val="98000"/>
              </a:lnSpc>
              <a:spcBef>
                <a:spcPts val="661"/>
              </a:spcBef>
              <a:spcAft>
                <a:spcPct val="0"/>
              </a:spcAft>
              <a:buClr>
                <a:srgbClr val="000000"/>
              </a:buClr>
              <a:buSzPct val="65000"/>
              <a:buFont typeface="Wingdings" charset="2"/>
              <a:buChar char=""/>
              <a:defRPr sz="2600">
                <a:solidFill>
                  <a:srgbClr val="080808"/>
                </a:solidFill>
                <a:latin typeface="+mn-lt"/>
                <a:ea typeface="+mn-ea"/>
                <a:cs typeface="+mn-cs"/>
              </a:defRPr>
            </a:lvl1pPr>
            <a:lvl2pPr marL="567952" indent="-190483" algn="l" defTabSz="503291" rtl="0" eaLnBrk="0" fontAlgn="base" hangingPunct="0">
              <a:lnSpc>
                <a:spcPct val="98000"/>
              </a:lnSpc>
              <a:spcBef>
                <a:spcPts val="551"/>
              </a:spcBef>
              <a:spcAft>
                <a:spcPct val="0"/>
              </a:spcAft>
              <a:buClr>
                <a:srgbClr val="002448"/>
              </a:buClr>
              <a:buSzPct val="65000"/>
              <a:buFont typeface="Wingdings" charset="2"/>
              <a:buChar char=""/>
              <a:defRPr sz="2200">
                <a:solidFill>
                  <a:srgbClr val="080808"/>
                </a:solidFill>
                <a:latin typeface="+mn-lt"/>
              </a:defRPr>
            </a:lvl2pPr>
            <a:lvl3pPr marL="945422" indent="-190483" algn="l" defTabSz="503291" rtl="0" eaLnBrk="0" fontAlgn="base" hangingPunct="0">
              <a:lnSpc>
                <a:spcPct val="98000"/>
              </a:lnSpc>
              <a:spcBef>
                <a:spcPts val="496"/>
              </a:spcBef>
              <a:spcAft>
                <a:spcPct val="0"/>
              </a:spcAft>
              <a:buClr>
                <a:srgbClr val="006666"/>
              </a:buClr>
              <a:buSzPct val="65000"/>
              <a:buFont typeface="Wingdings" charset="2"/>
              <a:buChar char=""/>
              <a:defRPr>
                <a:solidFill>
                  <a:srgbClr val="080808"/>
                </a:solidFill>
                <a:latin typeface="+mn-lt"/>
              </a:defRPr>
            </a:lvl3pPr>
            <a:lvl4pPr marL="1322892" indent="-190483"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4pPr>
            <a:lvl5pPr marL="1632204"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5pPr>
            <a:lvl6pPr marL="2135500"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6pPr>
            <a:lvl7pPr marL="2638792"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7pPr>
            <a:lvl8pPr marL="3142085"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8pPr>
            <a:lvl9pPr marL="3645378"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9pPr>
          </a:lstStyle>
          <a:p>
            <a:pPr marL="0" indent="0" algn="ctr">
              <a:spcBef>
                <a:spcPts val="1800"/>
              </a:spcBef>
              <a:buFont typeface="Wingdings" charset="2"/>
              <a:buNone/>
            </a:pPr>
            <a:r>
              <a:rPr lang="en-US" i="1" dirty="0" smtClean="0"/>
              <a:t>Make it </a:t>
            </a:r>
            <a:r>
              <a:rPr lang="en-US" i="1" dirty="0" smtClean="0">
                <a:solidFill>
                  <a:srgbClr val="008000"/>
                </a:solidFill>
              </a:rPr>
              <a:t>easy</a:t>
            </a:r>
            <a:r>
              <a:rPr lang="en-US" i="1" dirty="0" smtClean="0"/>
              <a:t> to construct a validated simulator at the fidelity and scale you want, and </a:t>
            </a:r>
          </a:p>
          <a:p>
            <a:pPr marL="0" indent="0" algn="ctr">
              <a:spcBef>
                <a:spcPts val="1800"/>
              </a:spcBef>
              <a:buFont typeface="Wingdings" charset="2"/>
              <a:buNone/>
            </a:pPr>
            <a:endParaRPr lang="en-US" dirty="0"/>
          </a:p>
        </p:txBody>
      </p:sp>
      <p:sp>
        <p:nvSpPr>
          <p:cNvPr id="6" name="Content Placeholder 2"/>
          <p:cNvSpPr txBox="1">
            <a:spLocks/>
          </p:cNvSpPr>
          <p:nvPr/>
        </p:nvSpPr>
        <p:spPr bwMode="auto">
          <a:xfrm>
            <a:off x="544512" y="3475037"/>
            <a:ext cx="9378831" cy="8382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marL="190483" indent="-190483" algn="l" defTabSz="503291" rtl="0" eaLnBrk="0" fontAlgn="base" hangingPunct="0">
              <a:lnSpc>
                <a:spcPct val="98000"/>
              </a:lnSpc>
              <a:spcBef>
                <a:spcPts val="661"/>
              </a:spcBef>
              <a:spcAft>
                <a:spcPct val="0"/>
              </a:spcAft>
              <a:buClr>
                <a:srgbClr val="000000"/>
              </a:buClr>
              <a:buSzPct val="65000"/>
              <a:buFont typeface="Wingdings" charset="2"/>
              <a:buChar char=""/>
              <a:defRPr sz="2600">
                <a:solidFill>
                  <a:srgbClr val="080808"/>
                </a:solidFill>
                <a:latin typeface="+mn-lt"/>
                <a:ea typeface="+mn-ea"/>
                <a:cs typeface="+mn-cs"/>
              </a:defRPr>
            </a:lvl1pPr>
            <a:lvl2pPr marL="567952" indent="-190483" algn="l" defTabSz="503291" rtl="0" eaLnBrk="0" fontAlgn="base" hangingPunct="0">
              <a:lnSpc>
                <a:spcPct val="98000"/>
              </a:lnSpc>
              <a:spcBef>
                <a:spcPts val="551"/>
              </a:spcBef>
              <a:spcAft>
                <a:spcPct val="0"/>
              </a:spcAft>
              <a:buClr>
                <a:srgbClr val="002448"/>
              </a:buClr>
              <a:buSzPct val="65000"/>
              <a:buFont typeface="Wingdings" charset="2"/>
              <a:buChar char=""/>
              <a:defRPr sz="2200">
                <a:solidFill>
                  <a:srgbClr val="080808"/>
                </a:solidFill>
                <a:latin typeface="+mn-lt"/>
              </a:defRPr>
            </a:lvl2pPr>
            <a:lvl3pPr marL="945422" indent="-190483" algn="l" defTabSz="503291" rtl="0" eaLnBrk="0" fontAlgn="base" hangingPunct="0">
              <a:lnSpc>
                <a:spcPct val="98000"/>
              </a:lnSpc>
              <a:spcBef>
                <a:spcPts val="496"/>
              </a:spcBef>
              <a:spcAft>
                <a:spcPct val="0"/>
              </a:spcAft>
              <a:buClr>
                <a:srgbClr val="006666"/>
              </a:buClr>
              <a:buSzPct val="65000"/>
              <a:buFont typeface="Wingdings" charset="2"/>
              <a:buChar char=""/>
              <a:defRPr>
                <a:solidFill>
                  <a:srgbClr val="080808"/>
                </a:solidFill>
                <a:latin typeface="+mn-lt"/>
              </a:defRPr>
            </a:lvl3pPr>
            <a:lvl4pPr marL="1322892" indent="-190483"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4pPr>
            <a:lvl5pPr marL="1632204"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5pPr>
            <a:lvl6pPr marL="2135500"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6pPr>
            <a:lvl7pPr marL="2638792"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7pPr>
            <a:lvl8pPr marL="3142085"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8pPr>
            <a:lvl9pPr marL="3645378" indent="-181746" algn="l" defTabSz="503291" rtl="0" eaLnBrk="0" fontAlgn="base" hangingPunct="0">
              <a:lnSpc>
                <a:spcPct val="98000"/>
              </a:lnSpc>
              <a:spcBef>
                <a:spcPts val="496"/>
              </a:spcBef>
              <a:spcAft>
                <a:spcPct val="0"/>
              </a:spcAft>
              <a:buClr>
                <a:srgbClr val="000000"/>
              </a:buClr>
              <a:buSzPct val="65000"/>
              <a:buFont typeface="Wingdings" charset="2"/>
              <a:buChar char=""/>
              <a:defRPr>
                <a:solidFill>
                  <a:srgbClr val="080808"/>
                </a:solidFill>
                <a:latin typeface="+mn-lt"/>
              </a:defRPr>
            </a:lvl9pPr>
          </a:lstStyle>
          <a:p>
            <a:pPr marL="0" indent="0" algn="ctr">
              <a:spcBef>
                <a:spcPts val="1800"/>
              </a:spcBef>
              <a:buFont typeface="Wingdings" charset="2"/>
              <a:buNone/>
            </a:pPr>
            <a:r>
              <a:rPr lang="en-US" i="1" dirty="0" smtClean="0"/>
              <a:t>Provide </a:t>
            </a:r>
            <a:r>
              <a:rPr lang="en-US" i="1" dirty="0" smtClean="0">
                <a:solidFill>
                  <a:srgbClr val="008000"/>
                </a:solidFill>
              </a:rPr>
              <a:t>base library </a:t>
            </a:r>
            <a:r>
              <a:rPr lang="en-US" i="1" dirty="0" smtClean="0"/>
              <a:t>of components to build useful multicore simulators</a:t>
            </a:r>
          </a:p>
          <a:p>
            <a:pPr marL="0" indent="0" algn="ctr">
              <a:spcBef>
                <a:spcPts val="1800"/>
              </a:spcBef>
              <a:buFont typeface="Wingdings" charset="2"/>
              <a:buNone/>
            </a:pPr>
            <a:endParaRPr lang="en-US" dirty="0"/>
          </a:p>
        </p:txBody>
      </p:sp>
      <p:grpSp>
        <p:nvGrpSpPr>
          <p:cNvPr id="7" name="Group 6"/>
          <p:cNvGrpSpPr/>
          <p:nvPr/>
        </p:nvGrpSpPr>
        <p:grpSpPr>
          <a:xfrm>
            <a:off x="163513" y="4389438"/>
            <a:ext cx="3944767" cy="2133600"/>
            <a:chOff x="17633" y="1371600"/>
            <a:chExt cx="4648200" cy="2362200"/>
          </a:xfrm>
        </p:grpSpPr>
        <p:sp>
          <p:nvSpPr>
            <p:cNvPr id="8" name="Rounded Rectangle 7"/>
            <p:cNvSpPr/>
            <p:nvPr/>
          </p:nvSpPr>
          <p:spPr>
            <a:xfrm>
              <a:off x="17633" y="1371600"/>
              <a:ext cx="4648200" cy="2362200"/>
            </a:xfrm>
            <a:prstGeom prst="roundRect">
              <a:avLst/>
            </a:prstGeom>
            <a:solidFill>
              <a:srgbClr val="CCFFCC"/>
            </a:solidFill>
            <a:ln>
              <a:solidFill>
                <a:srgbClr val="00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800">
                <a:solidFill>
                  <a:srgbClr val="FFFFFF"/>
                </a:solidFill>
              </a:endParaRPr>
            </a:p>
          </p:txBody>
        </p:sp>
        <p:grpSp>
          <p:nvGrpSpPr>
            <p:cNvPr id="9" name="Group 8"/>
            <p:cNvGrpSpPr/>
            <p:nvPr/>
          </p:nvGrpSpPr>
          <p:grpSpPr>
            <a:xfrm>
              <a:off x="93833" y="1447800"/>
              <a:ext cx="4566737" cy="2233379"/>
              <a:chOff x="1219200" y="1524000"/>
              <a:chExt cx="4566737" cy="2233379"/>
            </a:xfrm>
          </p:grpSpPr>
          <p:grpSp>
            <p:nvGrpSpPr>
              <p:cNvPr id="10" name="Group 9"/>
              <p:cNvGrpSpPr/>
              <p:nvPr/>
            </p:nvGrpSpPr>
            <p:grpSpPr>
              <a:xfrm>
                <a:off x="2438400" y="1524000"/>
                <a:ext cx="1442537" cy="1295400"/>
                <a:chOff x="381000" y="1371601"/>
                <a:chExt cx="1442537" cy="1295400"/>
              </a:xfrm>
            </p:grpSpPr>
            <p:sp>
              <p:nvSpPr>
                <p:cNvPr id="26" name="Shape 25"/>
                <p:cNvSpPr/>
                <p:nvPr/>
              </p:nvSpPr>
              <p:spPr>
                <a:xfrm rot="20700000">
                  <a:off x="381000" y="1371601"/>
                  <a:ext cx="1442537" cy="1295400"/>
                </a:xfrm>
                <a:prstGeom prst="gear6">
                  <a:avLst/>
                </a:prstGeom>
                <a:solidFill>
                  <a:srgbClr val="0D7DB8"/>
                </a:solidFill>
                <a:ln w="25400" cap="flat" cmpd="sng" algn="ctr">
                  <a:solidFill>
                    <a:srgbClr val="FFFFFF">
                      <a:hueOff val="0"/>
                      <a:satOff val="0"/>
                      <a:lumOff val="0"/>
                      <a:alphaOff val="0"/>
                    </a:srgbClr>
                  </a:solidFill>
                  <a:prstDash val="solid"/>
                </a:ln>
                <a:effectLst/>
              </p:spPr>
            </p:sp>
            <p:sp>
              <p:nvSpPr>
                <p:cNvPr id="27" name="Shape 4"/>
                <p:cNvSpPr/>
                <p:nvPr/>
              </p:nvSpPr>
              <p:spPr>
                <a:xfrm>
                  <a:off x="656584" y="1645230"/>
                  <a:ext cx="876669" cy="733078"/>
                </a:xfrm>
                <a:prstGeom prst="rect">
                  <a:avLst/>
                </a:prstGeom>
                <a:noFill/>
                <a:ln>
                  <a:noFill/>
                </a:ln>
                <a:effectLst/>
              </p:spPr>
              <p:txBody>
                <a:bodyPr spcFirstLastPara="0" vert="horz" wrap="square" lIns="0" tIns="0" rIns="0" bIns="0" numCol="1" spcCol="1270" anchor="ctr" anchorCtr="0">
                  <a:noAutofit/>
                </a:bodyPr>
                <a:lstStyle/>
                <a:p>
                  <a:pPr algn="ctr" defTabSz="755572" fontAlgn="auto" hangingPunct="1">
                    <a:lnSpc>
                      <a:spcPct val="90000"/>
                    </a:lnSpc>
                    <a:spcAft>
                      <a:spcPct val="35000"/>
                    </a:spcAft>
                    <a:defRPr/>
                  </a:pPr>
                  <a:r>
                    <a:rPr lang="en-US" sz="800" dirty="0">
                      <a:solidFill>
                        <a:srgbClr val="000000"/>
                      </a:solidFill>
                      <a:latin typeface="Lucida Calligraphy" pitchFamily="66" charset="0"/>
                    </a:rPr>
                    <a:t>Novel Cooling Technology</a:t>
                  </a:r>
                </a:p>
              </p:txBody>
            </p:sp>
          </p:grpSp>
          <p:grpSp>
            <p:nvGrpSpPr>
              <p:cNvPr id="11" name="Group 10"/>
              <p:cNvGrpSpPr/>
              <p:nvPr/>
            </p:nvGrpSpPr>
            <p:grpSpPr>
              <a:xfrm>
                <a:off x="1219200" y="1524000"/>
                <a:ext cx="1390948" cy="1294407"/>
                <a:chOff x="930670" y="77433"/>
                <a:chExt cx="1390948" cy="1294407"/>
              </a:xfrm>
            </p:grpSpPr>
            <p:sp>
              <p:nvSpPr>
                <p:cNvPr id="24" name="Shape 23"/>
                <p:cNvSpPr/>
                <p:nvPr/>
              </p:nvSpPr>
              <p:spPr>
                <a:xfrm rot="20700000">
                  <a:off x="930670" y="77433"/>
                  <a:ext cx="1390948" cy="1294407"/>
                </a:xfrm>
                <a:prstGeom prst="gear6">
                  <a:avLst/>
                </a:prstGeom>
                <a:solidFill>
                  <a:srgbClr val="FFCC99"/>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5" name="Shape 4"/>
                <p:cNvSpPr/>
                <p:nvPr/>
              </p:nvSpPr>
              <p:spPr>
                <a:xfrm>
                  <a:off x="1245144" y="542540"/>
                  <a:ext cx="762000" cy="364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45">
                    <a:lnSpc>
                      <a:spcPct val="90000"/>
                    </a:lnSpc>
                    <a:spcAft>
                      <a:spcPct val="35000"/>
                    </a:spcAft>
                  </a:pPr>
                  <a:r>
                    <a:rPr lang="en-US" sz="800" dirty="0">
                      <a:solidFill>
                        <a:srgbClr val="000000"/>
                      </a:solidFill>
                      <a:latin typeface="Lucida Calligraphy" pitchFamily="66" charset="0"/>
                    </a:rPr>
                    <a:t>Thermal Field Modeling</a:t>
                  </a:r>
                </a:p>
              </p:txBody>
            </p:sp>
          </p:grpSp>
          <p:grpSp>
            <p:nvGrpSpPr>
              <p:cNvPr id="12" name="Group 11"/>
              <p:cNvGrpSpPr/>
              <p:nvPr/>
            </p:nvGrpSpPr>
            <p:grpSpPr>
              <a:xfrm>
                <a:off x="1828800" y="2438400"/>
                <a:ext cx="1338042" cy="1318979"/>
                <a:chOff x="1582417" y="1117510"/>
                <a:chExt cx="1338042" cy="1318979"/>
              </a:xfrm>
            </p:grpSpPr>
            <p:sp>
              <p:nvSpPr>
                <p:cNvPr id="22" name="Shape 21"/>
                <p:cNvSpPr/>
                <p:nvPr/>
              </p:nvSpPr>
              <p:spPr>
                <a:xfrm>
                  <a:off x="1582417" y="1117510"/>
                  <a:ext cx="1338042" cy="1318979"/>
                </a:xfrm>
                <a:prstGeom prst="gear6">
                  <a:avLst/>
                </a:prstGeom>
                <a:solidFill>
                  <a:srgbClr val="3333CC">
                    <a:lumMod val="40000"/>
                    <a:lumOff val="6000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3" name="Shape 4"/>
                <p:cNvSpPr/>
                <p:nvPr/>
              </p:nvSpPr>
              <p:spPr>
                <a:xfrm>
                  <a:off x="1917245" y="1451574"/>
                  <a:ext cx="668386" cy="6508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88900">
                    <a:lnSpc>
                      <a:spcPct val="90000"/>
                    </a:lnSpc>
                    <a:spcAft>
                      <a:spcPct val="35000"/>
                    </a:spcAft>
                  </a:pPr>
                  <a:r>
                    <a:rPr lang="en-US" sz="800" dirty="0">
                      <a:solidFill>
                        <a:srgbClr val="000000"/>
                      </a:solidFill>
                      <a:latin typeface="Lucida Calligraphy" pitchFamily="66" charset="0"/>
                    </a:rPr>
                    <a:t>Power Distr. Network</a:t>
                  </a:r>
                </a:p>
              </p:txBody>
            </p:sp>
          </p:grpSp>
          <p:grpSp>
            <p:nvGrpSpPr>
              <p:cNvPr id="13" name="Group 12"/>
              <p:cNvGrpSpPr/>
              <p:nvPr/>
            </p:nvGrpSpPr>
            <p:grpSpPr>
              <a:xfrm>
                <a:off x="3200400" y="2514600"/>
                <a:ext cx="1391997" cy="1221339"/>
                <a:chOff x="736367" y="528222"/>
                <a:chExt cx="1391997" cy="1221339"/>
              </a:xfrm>
              <a:solidFill>
                <a:srgbClr val="FFCC99"/>
              </a:solidFill>
            </p:grpSpPr>
            <p:sp>
              <p:nvSpPr>
                <p:cNvPr id="20" name="Shape 19"/>
                <p:cNvSpPr/>
                <p:nvPr/>
              </p:nvSpPr>
              <p:spPr>
                <a:xfrm>
                  <a:off x="736367" y="528222"/>
                  <a:ext cx="1391997" cy="1221339"/>
                </a:xfrm>
                <a:prstGeom prst="gear9">
                  <a:avLst/>
                </a:prstGeom>
                <a:grp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21" name="Shape 4"/>
                <p:cNvSpPr/>
                <p:nvPr/>
              </p:nvSpPr>
              <p:spPr>
                <a:xfrm>
                  <a:off x="964968" y="814315"/>
                  <a:ext cx="990600" cy="6277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13970" rIns="0" bIns="13970" numCol="1" spcCol="1270" anchor="ctr" anchorCtr="0">
                  <a:noAutofit/>
                </a:bodyPr>
                <a:lstStyle/>
                <a:p>
                  <a:pPr algn="ctr" defTabSz="488900">
                    <a:lnSpc>
                      <a:spcPct val="90000"/>
                    </a:lnSpc>
                    <a:spcAft>
                      <a:spcPct val="35000"/>
                    </a:spcAft>
                  </a:pPr>
                  <a:r>
                    <a:rPr lang="en-US" sz="800" dirty="0">
                      <a:solidFill>
                        <a:srgbClr val="000000"/>
                      </a:solidFill>
                      <a:latin typeface="Lucida Calligraphy" pitchFamily="66" charset="0"/>
                    </a:rPr>
                    <a:t>Power Management</a:t>
                  </a:r>
                </a:p>
              </p:txBody>
            </p:sp>
          </p:grpSp>
          <p:grpSp>
            <p:nvGrpSpPr>
              <p:cNvPr id="14" name="Group 13"/>
              <p:cNvGrpSpPr/>
              <p:nvPr/>
            </p:nvGrpSpPr>
            <p:grpSpPr>
              <a:xfrm>
                <a:off x="3733800" y="1524000"/>
                <a:ext cx="1391997" cy="1221339"/>
                <a:chOff x="736367" y="528222"/>
                <a:chExt cx="1391997" cy="1221339"/>
              </a:xfrm>
            </p:grpSpPr>
            <p:sp>
              <p:nvSpPr>
                <p:cNvPr id="18" name="Shape 17"/>
                <p:cNvSpPr/>
                <p:nvPr/>
              </p:nvSpPr>
              <p:spPr>
                <a:xfrm>
                  <a:off x="736367" y="528222"/>
                  <a:ext cx="1391997" cy="1221339"/>
                </a:xfrm>
                <a:prstGeom prst="gear9">
                  <a:avLst/>
                </a:prstGeom>
                <a:solidFill>
                  <a:srgbClr val="00CC99">
                    <a:hueOff val="0"/>
                    <a:satOff val="0"/>
                    <a:lumOff val="0"/>
                    <a:alphaOff val="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sp>
            <p:sp>
              <p:nvSpPr>
                <p:cNvPr id="19" name="Shape 4"/>
                <p:cNvSpPr/>
                <p:nvPr/>
              </p:nvSpPr>
              <p:spPr>
                <a:xfrm>
                  <a:off x="888767" y="814315"/>
                  <a:ext cx="1066801" cy="627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3970" rIns="0" bIns="13970" numCol="1" spcCol="1270" anchor="ctr" anchorCtr="0">
                  <a:noAutofit/>
                </a:bodyPr>
                <a:lstStyle/>
                <a:p>
                  <a:pPr algn="ctr" defTabSz="488900">
                    <a:lnSpc>
                      <a:spcPct val="90000"/>
                    </a:lnSpc>
                    <a:spcAft>
                      <a:spcPct val="35000"/>
                    </a:spcAft>
                  </a:pPr>
                  <a:r>
                    <a:rPr lang="en-US" sz="800" dirty="0">
                      <a:solidFill>
                        <a:srgbClr val="000000"/>
                      </a:solidFill>
                      <a:latin typeface="Lucida Grande"/>
                      <a:ea typeface="Lucida Grande"/>
                      <a:cs typeface="Lucida Grande"/>
                    </a:rPr>
                    <a:t>μ</a:t>
                  </a:r>
                  <a:r>
                    <a:rPr lang="en-US" sz="800" dirty="0">
                      <a:solidFill>
                        <a:srgbClr val="000000"/>
                      </a:solidFill>
                      <a:latin typeface="Lucida Calligraphy" pitchFamily="66" charset="0"/>
                    </a:rPr>
                    <a:t>architecture</a:t>
                  </a:r>
                </a:p>
              </p:txBody>
            </p:sp>
          </p:grpSp>
          <p:grpSp>
            <p:nvGrpSpPr>
              <p:cNvPr id="15" name="Group 14"/>
              <p:cNvGrpSpPr/>
              <p:nvPr/>
            </p:nvGrpSpPr>
            <p:grpSpPr>
              <a:xfrm>
                <a:off x="4419600" y="2362200"/>
                <a:ext cx="1366337" cy="1295400"/>
                <a:chOff x="381000" y="1371601"/>
                <a:chExt cx="1442537" cy="1295400"/>
              </a:xfrm>
            </p:grpSpPr>
            <p:sp>
              <p:nvSpPr>
                <p:cNvPr id="16" name="Shape 15"/>
                <p:cNvSpPr/>
                <p:nvPr/>
              </p:nvSpPr>
              <p:spPr>
                <a:xfrm rot="20700000">
                  <a:off x="381000" y="1371601"/>
                  <a:ext cx="1442537" cy="1295400"/>
                </a:xfrm>
                <a:prstGeom prst="gear6">
                  <a:avLst/>
                </a:prstGeom>
                <a:solidFill>
                  <a:srgbClr val="0D7DB8"/>
                </a:solidFill>
                <a:ln w="25400" cap="flat" cmpd="sng" algn="ctr">
                  <a:solidFill>
                    <a:srgbClr val="FFFFFF">
                      <a:hueOff val="0"/>
                      <a:satOff val="0"/>
                      <a:lumOff val="0"/>
                      <a:alphaOff val="0"/>
                    </a:srgbClr>
                  </a:solidFill>
                  <a:prstDash val="solid"/>
                </a:ln>
                <a:effectLst/>
              </p:spPr>
            </p:sp>
            <p:sp>
              <p:nvSpPr>
                <p:cNvPr id="17" name="Shape 4"/>
                <p:cNvSpPr/>
                <p:nvPr/>
              </p:nvSpPr>
              <p:spPr>
                <a:xfrm>
                  <a:off x="656583" y="1645230"/>
                  <a:ext cx="931160" cy="733078"/>
                </a:xfrm>
                <a:prstGeom prst="rect">
                  <a:avLst/>
                </a:prstGeom>
                <a:noFill/>
                <a:ln>
                  <a:noFill/>
                </a:ln>
                <a:effectLst/>
              </p:spPr>
              <p:txBody>
                <a:bodyPr spcFirstLastPara="0" vert="horz" wrap="square" lIns="0" tIns="0" rIns="0" bIns="0" numCol="1" spcCol="1270" anchor="ctr" anchorCtr="0">
                  <a:noAutofit/>
                </a:bodyPr>
                <a:lstStyle/>
                <a:p>
                  <a:pPr algn="ctr" defTabSz="755572" fontAlgn="auto" hangingPunct="1">
                    <a:lnSpc>
                      <a:spcPct val="90000"/>
                    </a:lnSpc>
                    <a:spcAft>
                      <a:spcPct val="35000"/>
                    </a:spcAft>
                    <a:defRPr/>
                  </a:pPr>
                  <a:r>
                    <a:rPr lang="en-US" sz="800" dirty="0">
                      <a:solidFill>
                        <a:srgbClr val="000000"/>
                      </a:solidFill>
                      <a:latin typeface="Lucida Calligraphy" pitchFamily="66" charset="0"/>
                    </a:rPr>
                    <a:t>Algorithms</a:t>
                  </a:r>
                </a:p>
              </p:txBody>
            </p:sp>
          </p:grpSp>
        </p:grpSp>
      </p:grpSp>
      <p:grpSp>
        <p:nvGrpSpPr>
          <p:cNvPr id="35" name="Group 34"/>
          <p:cNvGrpSpPr/>
          <p:nvPr/>
        </p:nvGrpSpPr>
        <p:grpSpPr>
          <a:xfrm>
            <a:off x="6521981" y="4520053"/>
            <a:ext cx="3166531" cy="1774384"/>
            <a:chOff x="6089479" y="4520053"/>
            <a:chExt cx="3166531" cy="1774384"/>
          </a:xfrm>
        </p:grpSpPr>
        <p:grpSp>
          <p:nvGrpSpPr>
            <p:cNvPr id="28" name="Group 27"/>
            <p:cNvGrpSpPr/>
            <p:nvPr/>
          </p:nvGrpSpPr>
          <p:grpSpPr>
            <a:xfrm>
              <a:off x="6089479" y="4520053"/>
              <a:ext cx="3166531" cy="1774384"/>
              <a:chOff x="2386806" y="4952206"/>
              <a:chExt cx="8686800" cy="3352800"/>
            </a:xfrm>
          </p:grpSpPr>
          <p:sp>
            <p:nvSpPr>
              <p:cNvPr id="29" name="Rounded Rectangle 28"/>
              <p:cNvSpPr/>
              <p:nvPr/>
            </p:nvSpPr>
            <p:spPr bwMode="auto">
              <a:xfrm>
                <a:off x="2386806" y="4952206"/>
                <a:ext cx="3429000" cy="1283326"/>
              </a:xfrm>
              <a:prstGeom prst="roundRect">
                <a:avLst/>
              </a:prstGeom>
              <a:gradFill flip="none" rotWithShape="1">
                <a:gsLst>
                  <a:gs pos="0">
                    <a:schemeClr val="accent1">
                      <a:lumMod val="75000"/>
                    </a:schemeClr>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pPr>
                <a:r>
                  <a:rPr lang="en-US" sz="1000" dirty="0">
                    <a:solidFill>
                      <a:prstClr val="black"/>
                    </a:solidFill>
                    <a:latin typeface="Calibri"/>
                  </a:rPr>
                  <a:t>Microarchitecture</a:t>
                </a:r>
              </a:p>
              <a:p>
                <a:pPr defTabSz="457152" fontAlgn="auto" hangingPunct="1">
                  <a:spcBef>
                    <a:spcPts val="0"/>
                  </a:spcBef>
                  <a:spcAft>
                    <a:spcPts val="0"/>
                  </a:spcAft>
                </a:pPr>
                <a:r>
                  <a:rPr lang="en-US" sz="1000" dirty="0">
                    <a:solidFill>
                      <a:prstClr val="black"/>
                    </a:solidFill>
                    <a:latin typeface="Calibri"/>
                  </a:rPr>
                  <a:t>and Workload Execution</a:t>
                </a:r>
              </a:p>
            </p:txBody>
          </p:sp>
          <p:sp>
            <p:nvSpPr>
              <p:cNvPr id="30" name="Rounded Rectangle 29"/>
              <p:cNvSpPr/>
              <p:nvPr/>
            </p:nvSpPr>
            <p:spPr bwMode="auto">
              <a:xfrm>
                <a:off x="2386806" y="7022639"/>
                <a:ext cx="3429000" cy="1282367"/>
              </a:xfrm>
              <a:prstGeom prst="roundRect">
                <a:avLst/>
              </a:prstGeom>
              <a:gradFill flip="none" rotWithShape="1">
                <a:gsLst>
                  <a:gs pos="0">
                    <a:srgbClr val="008080"/>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pPr>
                <a:r>
                  <a:rPr lang="en-US" sz="1000" dirty="0">
                    <a:solidFill>
                      <a:prstClr val="black"/>
                    </a:solidFill>
                    <a:latin typeface="Calibri"/>
                  </a:rPr>
                  <a:t>Power Dissipation</a:t>
                </a:r>
              </a:p>
            </p:txBody>
          </p:sp>
          <p:sp>
            <p:nvSpPr>
              <p:cNvPr id="31" name="Rounded Rectangle 30"/>
              <p:cNvSpPr/>
              <p:nvPr/>
            </p:nvSpPr>
            <p:spPr bwMode="auto">
              <a:xfrm>
                <a:off x="7644606" y="4952206"/>
                <a:ext cx="3429000" cy="1283326"/>
              </a:xfrm>
              <a:prstGeom prst="roundRect">
                <a:avLst/>
              </a:prstGeom>
              <a:gradFill flip="none" rotWithShape="1">
                <a:gsLst>
                  <a:gs pos="0">
                    <a:srgbClr val="800000"/>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defRPr/>
                </a:pPr>
                <a:r>
                  <a:rPr lang="en-US" sz="1000" dirty="0">
                    <a:solidFill>
                      <a:prstClr val="black"/>
                    </a:solidFill>
                    <a:latin typeface="Calibri"/>
                  </a:rPr>
                  <a:t>Thermal Coupling</a:t>
                </a:r>
              </a:p>
              <a:p>
                <a:pPr defTabSz="457152" fontAlgn="auto" hangingPunct="1">
                  <a:spcBef>
                    <a:spcPts val="0"/>
                  </a:spcBef>
                  <a:spcAft>
                    <a:spcPts val="0"/>
                  </a:spcAft>
                  <a:defRPr/>
                </a:pPr>
                <a:r>
                  <a:rPr lang="en-US" sz="1000" dirty="0">
                    <a:solidFill>
                      <a:prstClr val="black"/>
                    </a:solidFill>
                    <a:latin typeface="Calibri"/>
                  </a:rPr>
                  <a:t>and Cooling</a:t>
                </a:r>
              </a:p>
            </p:txBody>
          </p:sp>
          <p:sp>
            <p:nvSpPr>
              <p:cNvPr id="32" name="Rounded Rectangle 31"/>
              <p:cNvSpPr/>
              <p:nvPr/>
            </p:nvSpPr>
            <p:spPr bwMode="auto">
              <a:xfrm>
                <a:off x="7644606" y="7022639"/>
                <a:ext cx="3429000" cy="1282367"/>
              </a:xfrm>
              <a:prstGeom prst="roundRect">
                <a:avLst/>
              </a:prstGeom>
              <a:gradFill flip="none" rotWithShape="1">
                <a:gsLst>
                  <a:gs pos="0">
                    <a:srgbClr val="008080"/>
                  </a:gs>
                  <a:gs pos="100000">
                    <a:srgbClr val="FFFFFF"/>
                  </a:gs>
                </a:gsLst>
                <a:path path="circle">
                  <a:fillToRect l="100000" t="100000"/>
                </a:path>
                <a:tileRect r="-100000" b="-100000"/>
              </a:gradFill>
              <a:ln w="9525" cap="flat" cmpd="sng" algn="ctr">
                <a:noFill/>
                <a:prstDash val="solid"/>
                <a:round/>
                <a:headEnd type="none" w="med" len="med"/>
                <a:tailEnd type="none" w="med" len="med"/>
              </a:ln>
              <a:effectLst>
                <a:outerShdw blurRad="50800" dist="127000" dir="2700000" algn="tl" rotWithShape="0">
                  <a:prstClr val="black">
                    <a:alpha val="40000"/>
                  </a:prstClr>
                </a:outerShdw>
              </a:effectLst>
              <a:extLst/>
            </p:spPr>
            <p:txBody>
              <a:bodyPr anchor="ctr"/>
              <a:lstStyle/>
              <a:p>
                <a:pPr defTabSz="457152" fontAlgn="auto" hangingPunct="1">
                  <a:spcBef>
                    <a:spcPts val="0"/>
                  </a:spcBef>
                  <a:spcAft>
                    <a:spcPts val="0"/>
                  </a:spcAft>
                </a:pPr>
                <a:r>
                  <a:rPr lang="en-US" sz="1000" dirty="0">
                    <a:solidFill>
                      <a:prstClr val="black"/>
                    </a:solidFill>
                    <a:latin typeface="Calibri"/>
                  </a:rPr>
                  <a:t>Degradation </a:t>
                </a:r>
              </a:p>
              <a:p>
                <a:pPr defTabSz="457152" fontAlgn="auto" hangingPunct="1">
                  <a:spcBef>
                    <a:spcPts val="0"/>
                  </a:spcBef>
                  <a:spcAft>
                    <a:spcPts val="0"/>
                  </a:spcAft>
                </a:pPr>
                <a:r>
                  <a:rPr lang="en-US" sz="1000" dirty="0">
                    <a:solidFill>
                      <a:prstClr val="black"/>
                    </a:solidFill>
                    <a:latin typeface="Calibri"/>
                  </a:rPr>
                  <a:t>and Recovery</a:t>
                </a:r>
              </a:p>
            </p:txBody>
          </p:sp>
        </p:grpSp>
        <p:sp>
          <p:nvSpPr>
            <p:cNvPr id="33" name="Circular Arrow 32"/>
            <p:cNvSpPr/>
            <p:nvPr/>
          </p:nvSpPr>
          <p:spPr bwMode="auto">
            <a:xfrm rot="4924474" flipH="1" flipV="1">
              <a:off x="7286798" y="4861103"/>
              <a:ext cx="939233" cy="1045486"/>
            </a:xfrm>
            <a:prstGeom prst="circularArrow">
              <a:avLst>
                <a:gd name="adj1" fmla="val 12500"/>
                <a:gd name="adj2" fmla="val 1142319"/>
                <a:gd name="adj3" fmla="val 20457681"/>
                <a:gd name="adj4" fmla="val 1703650"/>
                <a:gd name="adj5" fmla="val 12500"/>
              </a:avLst>
            </a:prstGeom>
            <a:solidFill>
              <a:srgbClr val="008080"/>
            </a:solidFill>
            <a:ln w="9525" cap="flat" cmpd="sng" algn="ctr">
              <a:noFill/>
              <a:prstDash val="solid"/>
              <a:round/>
              <a:headEnd type="none" w="med" len="med"/>
              <a:tailEnd type="none" w="med" len="med"/>
            </a:ln>
            <a:effectLst/>
            <a:extLst/>
          </p:spPr>
          <p:txBody>
            <a:bodyPr/>
            <a:lstStyle/>
            <a:p>
              <a:pPr defTabSz="457152" fontAlgn="auto" hangingPunct="1">
                <a:spcBef>
                  <a:spcPts val="0"/>
                </a:spcBef>
                <a:spcAft>
                  <a:spcPts val="0"/>
                </a:spcAft>
                <a:defRPr/>
              </a:pPr>
              <a:endParaRPr lang="en-US">
                <a:solidFill>
                  <a:prstClr val="black"/>
                </a:solidFill>
                <a:latin typeface="Calibri"/>
              </a:endParaRPr>
            </a:p>
          </p:txBody>
        </p:sp>
      </p:grpSp>
      <p:pic>
        <p:nvPicPr>
          <p:cNvPr id="34" name="Picture 180" descr="icss10"/>
          <p:cNvPicPr>
            <a:picLocks noChangeAspect="1" noChangeArrowheads="1"/>
          </p:cNvPicPr>
          <p:nvPr/>
        </p:nvPicPr>
        <p:blipFill>
          <a:blip r:embed="rId2" cstate="print">
            <a:extLst>
              <a:ext uri="{28A0092B-C50C-407E-A947-70E740481C1C}">
                <a14:useLocalDpi xmlns:a14="http://schemas.microsoft.com/office/drawing/2010/main" val="0"/>
              </a:ext>
            </a:extLst>
          </a:blip>
          <a:srcRect t="21835" r="75340" b="18436"/>
          <a:stretch>
            <a:fillRect/>
          </a:stretch>
        </p:blipFill>
        <p:spPr bwMode="auto">
          <a:xfrm>
            <a:off x="4430713" y="5227637"/>
            <a:ext cx="1716451" cy="174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683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smtClean="0"/>
              <a:t>CaffDRAM</a:t>
            </a:r>
            <a:r>
              <a:rPr lang="en-US" dirty="0" smtClean="0"/>
              <a:t> Overview</a:t>
            </a:r>
            <a:endParaRPr lang="en-US" dirty="0"/>
          </a:p>
        </p:txBody>
      </p:sp>
      <p:grpSp>
        <p:nvGrpSpPr>
          <p:cNvPr id="57" name="Group 56"/>
          <p:cNvGrpSpPr/>
          <p:nvPr/>
        </p:nvGrpSpPr>
        <p:grpSpPr>
          <a:xfrm>
            <a:off x="1348309" y="1570037"/>
            <a:ext cx="4081138" cy="2221178"/>
            <a:chOff x="920517" y="1689376"/>
            <a:chExt cx="2703291" cy="2761261"/>
          </a:xfrm>
        </p:grpSpPr>
        <p:sp>
          <p:nvSpPr>
            <p:cNvPr id="58" name="Rectangle 57"/>
            <p:cNvSpPr/>
            <p:nvPr/>
          </p:nvSpPr>
          <p:spPr>
            <a:xfrm>
              <a:off x="920517" y="1689376"/>
              <a:ext cx="2703291" cy="2097158"/>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sz="2400" b="1" kern="0" dirty="0" smtClean="0">
                  <a:solidFill>
                    <a:srgbClr val="000000"/>
                  </a:solidFill>
                  <a:latin typeface="Tw Cen MT"/>
                </a:rPr>
                <a:t>Processor</a:t>
              </a:r>
              <a:endParaRPr lang="en-US" sz="2400" b="1" kern="0" dirty="0">
                <a:solidFill>
                  <a:srgbClr val="000000"/>
                </a:solidFill>
                <a:latin typeface="Tw Cen MT"/>
              </a:endParaRPr>
            </a:p>
          </p:txBody>
        </p:sp>
        <p:sp>
          <p:nvSpPr>
            <p:cNvPr id="59" name="Rectangle 58"/>
            <p:cNvSpPr/>
            <p:nvPr/>
          </p:nvSpPr>
          <p:spPr>
            <a:xfrm>
              <a:off x="2738247" y="2481637"/>
              <a:ext cx="885561" cy="1304899"/>
            </a:xfrm>
            <a:prstGeom prst="rect">
              <a:avLst/>
            </a:prstGeom>
            <a:solidFill>
              <a:srgbClr val="94B6D2">
                <a:lumMod val="50000"/>
              </a:srgbClr>
            </a:solidFill>
            <a:ln w="10000" cap="flat" cmpd="sng" algn="ctr">
              <a:solidFill>
                <a:srgbClr val="94B6D2">
                  <a:lumMod val="50000"/>
                </a:srgbClr>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sz="2400" b="1" kern="0" dirty="0" smtClean="0">
                  <a:solidFill>
                    <a:srgbClr val="000000"/>
                  </a:solidFill>
                  <a:latin typeface="Tw Cen MT"/>
                </a:rPr>
                <a:t>Cache</a:t>
              </a:r>
              <a:endParaRPr lang="en-US" sz="2400" b="1" kern="0" dirty="0">
                <a:solidFill>
                  <a:srgbClr val="000000"/>
                </a:solidFill>
                <a:latin typeface="Tw Cen MT"/>
              </a:endParaRPr>
            </a:p>
          </p:txBody>
        </p:sp>
        <p:sp>
          <p:nvSpPr>
            <p:cNvPr id="60" name="Rectangle 59"/>
            <p:cNvSpPr/>
            <p:nvPr/>
          </p:nvSpPr>
          <p:spPr>
            <a:xfrm>
              <a:off x="920517" y="3786536"/>
              <a:ext cx="2703291" cy="664101"/>
            </a:xfrm>
            <a:prstGeom prst="rect">
              <a:avLst/>
            </a:prstGeom>
            <a:solidFill>
              <a:srgbClr val="94B6D2">
                <a:lumMod val="50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sz="2000" b="1" kern="0" dirty="0" smtClean="0">
                  <a:solidFill>
                    <a:srgbClr val="000000"/>
                  </a:solidFill>
                  <a:latin typeface="Tw Cen MT"/>
                </a:rPr>
                <a:t>Integrated </a:t>
              </a:r>
              <a:r>
                <a:rPr lang="en-US" sz="2000" b="1" kern="0" dirty="0" err="1" smtClean="0">
                  <a:solidFill>
                    <a:srgbClr val="000000"/>
                  </a:solidFill>
                  <a:latin typeface="Tw Cen MT"/>
                </a:rPr>
                <a:t>DDRx</a:t>
              </a:r>
              <a:r>
                <a:rPr lang="en-US" sz="2000" b="1" kern="0" dirty="0" smtClean="0">
                  <a:solidFill>
                    <a:srgbClr val="000000"/>
                  </a:solidFill>
                  <a:latin typeface="Tw Cen MT"/>
                </a:rPr>
                <a:t> Memory Controller</a:t>
              </a:r>
              <a:endParaRPr lang="en-US" sz="2000" b="1" kern="0" dirty="0">
                <a:solidFill>
                  <a:srgbClr val="000000"/>
                </a:solidFill>
                <a:latin typeface="Tw Cen MT"/>
              </a:endParaRPr>
            </a:p>
          </p:txBody>
        </p:sp>
      </p:grpSp>
      <p:grpSp>
        <p:nvGrpSpPr>
          <p:cNvPr id="61" name="Group 60"/>
          <p:cNvGrpSpPr/>
          <p:nvPr/>
        </p:nvGrpSpPr>
        <p:grpSpPr>
          <a:xfrm>
            <a:off x="676364" y="4489327"/>
            <a:ext cx="6370151" cy="2102921"/>
            <a:chOff x="1308810" y="4879629"/>
            <a:chExt cx="6370151" cy="2102921"/>
          </a:xfrm>
        </p:grpSpPr>
        <p:grpSp>
          <p:nvGrpSpPr>
            <p:cNvPr id="62" name="Group 61"/>
            <p:cNvGrpSpPr/>
            <p:nvPr/>
          </p:nvGrpSpPr>
          <p:grpSpPr>
            <a:xfrm>
              <a:off x="1308810" y="4879629"/>
              <a:ext cx="5421640" cy="1246644"/>
              <a:chOff x="612648" y="2714654"/>
              <a:chExt cx="8153400" cy="1759284"/>
            </a:xfrm>
          </p:grpSpPr>
          <p:sp>
            <p:nvSpPr>
              <p:cNvPr id="96" name="Rectangle 95"/>
              <p:cNvSpPr/>
              <p:nvPr/>
            </p:nvSpPr>
            <p:spPr>
              <a:xfrm>
                <a:off x="612648" y="2714654"/>
                <a:ext cx="8153400" cy="1759284"/>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7" name="Rectangle 96"/>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8" name="Rectangle 97"/>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9" name="Rectangle 98"/>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0" name="Rectangle 99"/>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1" name="Rectangle 100"/>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2" name="Rectangle 101"/>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3" name="Rectangle 102"/>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4" name="Rectangle 103"/>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5" name="Rectangle 104"/>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nvGrpSpPr>
            <p:cNvPr id="63" name="Group 62"/>
            <p:cNvGrpSpPr/>
            <p:nvPr/>
          </p:nvGrpSpPr>
          <p:grpSpPr>
            <a:xfrm>
              <a:off x="1612686" y="5171841"/>
              <a:ext cx="5421640" cy="1246644"/>
              <a:chOff x="612648" y="2714654"/>
              <a:chExt cx="8153400" cy="1759284"/>
            </a:xfrm>
          </p:grpSpPr>
          <p:sp>
            <p:nvSpPr>
              <p:cNvPr id="86" name="Rectangle 85"/>
              <p:cNvSpPr/>
              <p:nvPr/>
            </p:nvSpPr>
            <p:spPr>
              <a:xfrm>
                <a:off x="612648" y="2714654"/>
                <a:ext cx="8153400" cy="1759284"/>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7" name="Rectangle 86"/>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8" name="Rectangle 87"/>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9" name="Rectangle 88"/>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0" name="Rectangle 89"/>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1" name="Rectangle 90"/>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2" name="Rectangle 91"/>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3" name="Rectangle 92"/>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4" name="Rectangle 93"/>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95" name="Rectangle 94"/>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nvGrpSpPr>
            <p:cNvPr id="64" name="Group 63"/>
            <p:cNvGrpSpPr/>
            <p:nvPr/>
          </p:nvGrpSpPr>
          <p:grpSpPr>
            <a:xfrm>
              <a:off x="1938942" y="5474767"/>
              <a:ext cx="5421640" cy="1246644"/>
              <a:chOff x="612648" y="2714654"/>
              <a:chExt cx="8153400" cy="1759284"/>
            </a:xfrm>
          </p:grpSpPr>
          <p:sp>
            <p:nvSpPr>
              <p:cNvPr id="76" name="Rectangle 75"/>
              <p:cNvSpPr/>
              <p:nvPr/>
            </p:nvSpPr>
            <p:spPr>
              <a:xfrm>
                <a:off x="612648" y="2714654"/>
                <a:ext cx="8153400" cy="1759284"/>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7" name="Rectangle 76"/>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8" name="Rectangle 77"/>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9" name="Rectangle 78"/>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0" name="Rectangle 79"/>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1" name="Rectangle 80"/>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2" name="Rectangle 81"/>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3" name="Rectangle 82"/>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4" name="Rectangle 83"/>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85" name="Rectangle 84"/>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nvGrpSpPr>
            <p:cNvPr id="65" name="Group 64"/>
            <p:cNvGrpSpPr/>
            <p:nvPr/>
          </p:nvGrpSpPr>
          <p:grpSpPr>
            <a:xfrm>
              <a:off x="2257321" y="5735906"/>
              <a:ext cx="5421640" cy="1246644"/>
              <a:chOff x="612648" y="2714654"/>
              <a:chExt cx="8153400" cy="1759284"/>
            </a:xfrm>
          </p:grpSpPr>
          <p:sp>
            <p:nvSpPr>
              <p:cNvPr id="66" name="Rectangle 65"/>
              <p:cNvSpPr/>
              <p:nvPr/>
            </p:nvSpPr>
            <p:spPr>
              <a:xfrm>
                <a:off x="612648" y="2714654"/>
                <a:ext cx="8153400" cy="1759284"/>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67" name="Rectangle 66"/>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68" name="Rectangle 67"/>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69" name="Rectangle 68"/>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0" name="Rectangle 69"/>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1" name="Rectangle 70"/>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2" name="Rectangle 71"/>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3" name="Rectangle 72"/>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4" name="Rectangle 73"/>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5" name="Rectangle 74"/>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sp>
        <p:nvSpPr>
          <p:cNvPr id="106" name="Up-Down Arrow 105"/>
          <p:cNvSpPr/>
          <p:nvPr/>
        </p:nvSpPr>
        <p:spPr>
          <a:xfrm>
            <a:off x="3169093" y="3840647"/>
            <a:ext cx="410651" cy="648680"/>
          </a:xfrm>
          <a:prstGeom prst="upDownArrow">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7" name="TextBox 106"/>
          <p:cNvSpPr txBox="1"/>
          <p:nvPr/>
        </p:nvSpPr>
        <p:spPr>
          <a:xfrm>
            <a:off x="3697208" y="4019553"/>
            <a:ext cx="1296787"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Memory Bus</a:t>
            </a:r>
            <a:endParaRPr lang="en-US" kern="0" dirty="0">
              <a:solidFill>
                <a:sysClr val="windowText" lastClr="000000"/>
              </a:solidFill>
            </a:endParaRPr>
          </a:p>
        </p:txBody>
      </p:sp>
      <p:sp>
        <p:nvSpPr>
          <p:cNvPr id="108" name="Rectangle 107"/>
          <p:cNvSpPr/>
          <p:nvPr/>
        </p:nvSpPr>
        <p:spPr>
          <a:xfrm>
            <a:off x="239712" y="3279392"/>
            <a:ext cx="7725355" cy="3578607"/>
          </a:xfrm>
          <a:prstGeom prst="rect">
            <a:avLst/>
          </a:prstGeom>
          <a:solidFill>
            <a:srgbClr val="94B6D2">
              <a:alpha val="30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09" name="TextBox 108"/>
          <p:cNvSpPr txBox="1"/>
          <p:nvPr/>
        </p:nvSpPr>
        <p:spPr>
          <a:xfrm>
            <a:off x="6174210" y="3696387"/>
            <a:ext cx="1643035" cy="646331"/>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Memory System</a:t>
            </a:r>
            <a:endParaRPr lang="en-US" kern="0" dirty="0">
              <a:solidFill>
                <a:sysClr val="windowText" lastClr="000000"/>
              </a:solidFill>
            </a:endParaRPr>
          </a:p>
        </p:txBody>
      </p:sp>
      <p:sp>
        <p:nvSpPr>
          <p:cNvPr id="2" name="Rectangle 1"/>
          <p:cNvSpPr/>
          <p:nvPr/>
        </p:nvSpPr>
        <p:spPr>
          <a:xfrm>
            <a:off x="5649912" y="1529019"/>
            <a:ext cx="4418494" cy="1641218"/>
          </a:xfrm>
          <a:prstGeom prst="rect">
            <a:avLst/>
          </a:prstGeom>
        </p:spPr>
        <p:txBody>
          <a:bodyPr wrap="square">
            <a:spAutoFit/>
          </a:bodyPr>
          <a:lstStyle/>
          <a:p>
            <a:pPr algn="just" defTabSz="457200"/>
            <a:r>
              <a:rPr lang="en-US" b="1" dirty="0" err="1">
                <a:solidFill>
                  <a:srgbClr val="000000"/>
                </a:solidFill>
              </a:rPr>
              <a:t>CaffDRAM</a:t>
            </a:r>
            <a:r>
              <a:rPr lang="en-US" b="1" dirty="0">
                <a:solidFill>
                  <a:srgbClr val="000000"/>
                </a:solidFill>
              </a:rPr>
              <a:t> is a cycle accurate DRAM timing simulator. This simulator is JEDEC compliant and models various timing parameters pertaining to resource contention within the DRAM main memory. </a:t>
            </a:r>
          </a:p>
        </p:txBody>
      </p:sp>
    </p:spTree>
    <p:extLst>
      <p:ext uri="{BB962C8B-B14F-4D97-AF65-F5344CB8AC3E}">
        <p14:creationId xmlns:p14="http://schemas.microsoft.com/office/powerpoint/2010/main" val="34796021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Memory Organization</a:t>
            </a:r>
            <a:endParaRPr lang="en-US" dirty="0"/>
          </a:p>
        </p:txBody>
      </p:sp>
      <p:sp>
        <p:nvSpPr>
          <p:cNvPr id="164" name="Rectangle 163"/>
          <p:cNvSpPr/>
          <p:nvPr/>
        </p:nvSpPr>
        <p:spPr>
          <a:xfrm>
            <a:off x="2318772" y="1265237"/>
            <a:ext cx="4322936" cy="792260"/>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kern="0" dirty="0" smtClean="0">
                <a:solidFill>
                  <a:sysClr val="window" lastClr="FFFFFF"/>
                </a:solidFill>
                <a:latin typeface="Tw Cen MT"/>
              </a:rPr>
              <a:t>Memory Controller</a:t>
            </a:r>
            <a:endParaRPr lang="en-US" kern="0" dirty="0">
              <a:solidFill>
                <a:sysClr val="window" lastClr="FFFFFF"/>
              </a:solidFill>
              <a:latin typeface="Tw Cen MT"/>
            </a:endParaRPr>
          </a:p>
        </p:txBody>
      </p:sp>
      <p:sp>
        <p:nvSpPr>
          <p:cNvPr id="165" name="Down Arrow 164"/>
          <p:cNvSpPr/>
          <p:nvPr/>
        </p:nvSpPr>
        <p:spPr>
          <a:xfrm>
            <a:off x="2318772" y="2057497"/>
            <a:ext cx="664171" cy="1517654"/>
          </a:xfrm>
          <a:prstGeom prst="downArrow">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66" name="Down Arrow 165"/>
          <p:cNvSpPr/>
          <p:nvPr/>
        </p:nvSpPr>
        <p:spPr>
          <a:xfrm>
            <a:off x="3193603" y="2057497"/>
            <a:ext cx="664171" cy="908768"/>
          </a:xfrm>
          <a:prstGeom prst="downArrow">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67" name="Down Arrow 166"/>
          <p:cNvSpPr/>
          <p:nvPr/>
        </p:nvSpPr>
        <p:spPr>
          <a:xfrm>
            <a:off x="5977537" y="2057497"/>
            <a:ext cx="664171" cy="908768"/>
          </a:xfrm>
          <a:prstGeom prst="downArrow">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68" name="TextBox 167"/>
          <p:cNvSpPr txBox="1"/>
          <p:nvPr/>
        </p:nvSpPr>
        <p:spPr>
          <a:xfrm>
            <a:off x="1688537" y="2175753"/>
            <a:ext cx="654559"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CH 1</a:t>
            </a:r>
            <a:endParaRPr lang="en-US" kern="0" dirty="0">
              <a:solidFill>
                <a:sysClr val="windowText" lastClr="000000"/>
              </a:solidFill>
            </a:endParaRPr>
          </a:p>
        </p:txBody>
      </p:sp>
      <p:sp>
        <p:nvSpPr>
          <p:cNvPr id="169" name="TextBox 168"/>
          <p:cNvSpPr txBox="1"/>
          <p:nvPr/>
        </p:nvSpPr>
        <p:spPr>
          <a:xfrm>
            <a:off x="2772183" y="2188341"/>
            <a:ext cx="590877"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CH2</a:t>
            </a:r>
            <a:endParaRPr lang="en-US" kern="0" dirty="0">
              <a:solidFill>
                <a:sysClr val="windowText" lastClr="000000"/>
              </a:solidFill>
            </a:endParaRPr>
          </a:p>
        </p:txBody>
      </p:sp>
      <p:sp>
        <p:nvSpPr>
          <p:cNvPr id="170" name="TextBox 169"/>
          <p:cNvSpPr txBox="1"/>
          <p:nvPr/>
        </p:nvSpPr>
        <p:spPr>
          <a:xfrm>
            <a:off x="6641708" y="2188341"/>
            <a:ext cx="681159"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CH N</a:t>
            </a:r>
            <a:endParaRPr lang="en-US" kern="0" dirty="0">
              <a:solidFill>
                <a:sysClr val="windowText" lastClr="000000"/>
              </a:solidFill>
            </a:endParaRPr>
          </a:p>
        </p:txBody>
      </p:sp>
      <p:sp>
        <p:nvSpPr>
          <p:cNvPr id="171" name="TextBox 170"/>
          <p:cNvSpPr txBox="1"/>
          <p:nvPr/>
        </p:nvSpPr>
        <p:spPr>
          <a:xfrm>
            <a:off x="239712" y="4283761"/>
            <a:ext cx="911878"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RANK 1</a:t>
            </a:r>
            <a:endParaRPr lang="en-US" kern="0" dirty="0">
              <a:solidFill>
                <a:sysClr val="windowText" lastClr="000000"/>
              </a:solidFill>
            </a:endParaRPr>
          </a:p>
        </p:txBody>
      </p:sp>
      <p:sp>
        <p:nvSpPr>
          <p:cNvPr id="172" name="TextBox 171"/>
          <p:cNvSpPr txBox="1"/>
          <p:nvPr/>
        </p:nvSpPr>
        <p:spPr>
          <a:xfrm>
            <a:off x="620712" y="4797342"/>
            <a:ext cx="911878"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RANK 2</a:t>
            </a:r>
            <a:endParaRPr lang="en-US" kern="0" dirty="0">
              <a:solidFill>
                <a:sysClr val="windowText" lastClr="000000"/>
              </a:solidFill>
            </a:endParaRPr>
          </a:p>
        </p:txBody>
      </p:sp>
      <p:sp>
        <p:nvSpPr>
          <p:cNvPr id="173" name="TextBox 172"/>
          <p:cNvSpPr txBox="1"/>
          <p:nvPr/>
        </p:nvSpPr>
        <p:spPr>
          <a:xfrm>
            <a:off x="1077912" y="5252668"/>
            <a:ext cx="911878"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RANK 3</a:t>
            </a:r>
            <a:endParaRPr lang="en-US" kern="0" dirty="0">
              <a:solidFill>
                <a:sysClr val="windowText" lastClr="000000"/>
              </a:solidFill>
            </a:endParaRPr>
          </a:p>
        </p:txBody>
      </p:sp>
      <p:sp>
        <p:nvSpPr>
          <p:cNvPr id="174" name="TextBox 173"/>
          <p:cNvSpPr txBox="1"/>
          <p:nvPr/>
        </p:nvSpPr>
        <p:spPr>
          <a:xfrm>
            <a:off x="1382712" y="5719645"/>
            <a:ext cx="911878"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RANK 4</a:t>
            </a:r>
            <a:endParaRPr lang="en-US" kern="0" dirty="0">
              <a:solidFill>
                <a:sysClr val="windowText" lastClr="000000"/>
              </a:solidFill>
            </a:endParaRPr>
          </a:p>
        </p:txBody>
      </p:sp>
      <p:grpSp>
        <p:nvGrpSpPr>
          <p:cNvPr id="175" name="Group 174"/>
          <p:cNvGrpSpPr/>
          <p:nvPr/>
        </p:nvGrpSpPr>
        <p:grpSpPr>
          <a:xfrm>
            <a:off x="1252508" y="3575151"/>
            <a:ext cx="6637167" cy="1185880"/>
            <a:chOff x="612648" y="2714654"/>
            <a:chExt cx="8153400" cy="1759284"/>
          </a:xfrm>
        </p:grpSpPr>
        <p:sp>
          <p:nvSpPr>
            <p:cNvPr id="176" name="Rectangle 175"/>
            <p:cNvSpPr/>
            <p:nvPr/>
          </p:nvSpPr>
          <p:spPr>
            <a:xfrm>
              <a:off x="612648" y="2714654"/>
              <a:ext cx="8153400" cy="1759284"/>
            </a:xfrm>
            <a:prstGeom prst="rect">
              <a:avLst/>
            </a:prstGeom>
            <a:solidFill>
              <a:srgbClr val="DD8047">
                <a:lumMod val="75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77" name="Rectangle 176"/>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78" name="Rectangle 177"/>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79" name="Rectangle 178"/>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0" name="Rectangle 179"/>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1" name="Rectangle 180"/>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2" name="Rectangle 181"/>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3" name="Rectangle 182"/>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4" name="Rectangle 183"/>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5" name="Rectangle 184"/>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nvGrpSpPr>
          <p:cNvPr id="186" name="Group 185"/>
          <p:cNvGrpSpPr/>
          <p:nvPr/>
        </p:nvGrpSpPr>
        <p:grpSpPr>
          <a:xfrm>
            <a:off x="1675546" y="3957492"/>
            <a:ext cx="6515855" cy="1185880"/>
            <a:chOff x="612648" y="2714654"/>
            <a:chExt cx="8153400" cy="1759284"/>
          </a:xfrm>
        </p:grpSpPr>
        <p:sp>
          <p:nvSpPr>
            <p:cNvPr id="187" name="Rectangle 186"/>
            <p:cNvSpPr/>
            <p:nvPr/>
          </p:nvSpPr>
          <p:spPr>
            <a:xfrm>
              <a:off x="612648" y="2714654"/>
              <a:ext cx="8153400" cy="1759284"/>
            </a:xfrm>
            <a:prstGeom prst="rect">
              <a:avLst/>
            </a:prstGeom>
            <a:solidFill>
              <a:srgbClr val="A5AB81">
                <a:lumMod val="75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8" name="Rectangle 187"/>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89" name="Rectangle 188"/>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0" name="Rectangle 189"/>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1" name="Rectangle 190"/>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2" name="Rectangle 191"/>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3" name="Rectangle 192"/>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4" name="Rectangle 193"/>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5" name="Rectangle 194"/>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6" name="Rectangle 195"/>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nvGrpSpPr>
          <p:cNvPr id="197" name="Group 196"/>
          <p:cNvGrpSpPr/>
          <p:nvPr/>
        </p:nvGrpSpPr>
        <p:grpSpPr>
          <a:xfrm>
            <a:off x="2107594" y="4366214"/>
            <a:ext cx="6338865" cy="1185880"/>
            <a:chOff x="612648" y="2714654"/>
            <a:chExt cx="8153400" cy="1759284"/>
          </a:xfrm>
        </p:grpSpPr>
        <p:sp>
          <p:nvSpPr>
            <p:cNvPr id="198" name="Rectangle 197"/>
            <p:cNvSpPr/>
            <p:nvPr/>
          </p:nvSpPr>
          <p:spPr>
            <a:xfrm>
              <a:off x="612648" y="2714654"/>
              <a:ext cx="8153400" cy="1759284"/>
            </a:xfrm>
            <a:prstGeom prst="rect">
              <a:avLst/>
            </a:prstGeom>
            <a:solidFill>
              <a:srgbClr val="D8B25C">
                <a:lumMod val="75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199" name="Rectangle 198"/>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0" name="Rectangle 199"/>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1" name="Rectangle 200"/>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2" name="Rectangle 201"/>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3" name="Rectangle 202"/>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4" name="Rectangle 203"/>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5" name="Rectangle 204"/>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6" name="Rectangle 205"/>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07" name="Rectangle 206"/>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grpSp>
        <p:nvGrpSpPr>
          <p:cNvPr id="208" name="Group 207"/>
          <p:cNvGrpSpPr/>
          <p:nvPr/>
        </p:nvGrpSpPr>
        <p:grpSpPr>
          <a:xfrm>
            <a:off x="2504686" y="4833191"/>
            <a:ext cx="6338865" cy="1185880"/>
            <a:chOff x="612648" y="2714654"/>
            <a:chExt cx="8153400" cy="1759284"/>
          </a:xfrm>
        </p:grpSpPr>
        <p:sp>
          <p:nvSpPr>
            <p:cNvPr id="209" name="Rectangle 208"/>
            <p:cNvSpPr/>
            <p:nvPr/>
          </p:nvSpPr>
          <p:spPr>
            <a:xfrm>
              <a:off x="612648" y="2714654"/>
              <a:ext cx="8153400" cy="1759284"/>
            </a:xfrm>
            <a:prstGeom prst="rect">
              <a:avLst/>
            </a:prstGeom>
            <a:solidFill>
              <a:srgbClr val="7BA79D">
                <a:lumMod val="75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0" name="Rectangle 209"/>
            <p:cNvSpPr/>
            <p:nvPr/>
          </p:nvSpPr>
          <p:spPr>
            <a:xfrm>
              <a:off x="86225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1" name="Rectangle 210"/>
            <p:cNvSpPr/>
            <p:nvPr/>
          </p:nvSpPr>
          <p:spPr>
            <a:xfrm>
              <a:off x="1853609"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2" name="Rectangle 211"/>
            <p:cNvSpPr/>
            <p:nvPr/>
          </p:nvSpPr>
          <p:spPr>
            <a:xfrm>
              <a:off x="2879918"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3" name="Rectangle 212"/>
            <p:cNvSpPr/>
            <p:nvPr/>
          </p:nvSpPr>
          <p:spPr>
            <a:xfrm>
              <a:off x="3904382"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4" name="Rectangle 213"/>
            <p:cNvSpPr/>
            <p:nvPr/>
          </p:nvSpPr>
          <p:spPr>
            <a:xfrm>
              <a:off x="4930690"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5" name="Rectangle 214"/>
            <p:cNvSpPr/>
            <p:nvPr/>
          </p:nvSpPr>
          <p:spPr>
            <a:xfrm>
              <a:off x="5887087"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6" name="Rectangle 215"/>
            <p:cNvSpPr/>
            <p:nvPr/>
          </p:nvSpPr>
          <p:spPr>
            <a:xfrm>
              <a:off x="6876595"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7" name="Rectangle 216"/>
            <p:cNvSpPr/>
            <p:nvPr/>
          </p:nvSpPr>
          <p:spPr>
            <a:xfrm>
              <a:off x="7820416" y="2947673"/>
              <a:ext cx="617562" cy="1236996"/>
            </a:xfrm>
            <a:prstGeom prst="rect">
              <a:avLst/>
            </a:prstGeom>
            <a:solidFill>
              <a:sysClr val="windowText" lastClr="000000">
                <a:lumMod val="95000"/>
                <a:lumOff val="5000"/>
              </a:sys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218" name="Rectangle 217"/>
            <p:cNvSpPr/>
            <p:nvPr/>
          </p:nvSpPr>
          <p:spPr>
            <a:xfrm>
              <a:off x="862257" y="4357429"/>
              <a:ext cx="7575721" cy="116509"/>
            </a:xfrm>
            <a:prstGeom prst="rect">
              <a:avLst/>
            </a:prstGeom>
            <a:solidFill>
              <a:sysClr val="windowText" lastClr="000000"/>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sp>
        <p:nvSpPr>
          <p:cNvPr id="224" name="TextBox 223"/>
          <p:cNvSpPr txBox="1"/>
          <p:nvPr/>
        </p:nvSpPr>
        <p:spPr>
          <a:xfrm>
            <a:off x="1056632" y="6285507"/>
            <a:ext cx="8555680" cy="868392"/>
          </a:xfrm>
          <a:prstGeom prst="rect">
            <a:avLst/>
          </a:prstGeom>
          <a:noFill/>
        </p:spPr>
        <p:txBody>
          <a:bodyPr wrap="square" rtlCol="0">
            <a:spAutoFit/>
          </a:bodyPr>
          <a:lstStyle/>
          <a:p>
            <a:pPr defTabSz="457200"/>
            <a:r>
              <a:rPr lang="en-US" dirty="0" smtClean="0">
                <a:solidFill>
                  <a:srgbClr val="000000"/>
                </a:solidFill>
              </a:rPr>
              <a:t>*A Single DIMM Module may consist of “one” or “two” Ranks depending upon its pin configuration. Each Side of a DIMM module is one “RANK” . A single “RANK” usually consists of 8 “x8” chips corresponding to a Data Bus width of 64 bits</a:t>
            </a:r>
          </a:p>
        </p:txBody>
      </p:sp>
    </p:spTree>
    <p:extLst>
      <p:ext uri="{BB962C8B-B14F-4D97-AF65-F5344CB8AC3E}">
        <p14:creationId xmlns:p14="http://schemas.microsoft.com/office/powerpoint/2010/main" val="2675750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DRAM Scheduling</a:t>
            </a:r>
            <a:endParaRPr lang="en-US" dirty="0"/>
          </a:p>
        </p:txBody>
      </p:sp>
      <p:sp>
        <p:nvSpPr>
          <p:cNvPr id="84" name="Rectangle 83"/>
          <p:cNvSpPr/>
          <p:nvPr/>
        </p:nvSpPr>
        <p:spPr>
          <a:xfrm>
            <a:off x="3666899" y="2103437"/>
            <a:ext cx="2481903" cy="815562"/>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Command Generator</a:t>
            </a:r>
            <a:endParaRPr lang="en-US" b="1" kern="0" dirty="0">
              <a:solidFill>
                <a:srgbClr val="000000"/>
              </a:solidFill>
              <a:latin typeface="Tw Cen MT"/>
            </a:endParaRPr>
          </a:p>
        </p:txBody>
      </p:sp>
      <p:sp>
        <p:nvSpPr>
          <p:cNvPr id="85" name="Rectangle 84"/>
          <p:cNvSpPr/>
          <p:nvPr/>
        </p:nvSpPr>
        <p:spPr>
          <a:xfrm>
            <a:off x="3666900" y="3117060"/>
            <a:ext cx="2481902" cy="780609"/>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Channel Bus Scheduler</a:t>
            </a:r>
            <a:endParaRPr lang="en-US" b="1" kern="0" dirty="0">
              <a:solidFill>
                <a:srgbClr val="000000"/>
              </a:solidFill>
              <a:latin typeface="Tw Cen MT"/>
            </a:endParaRPr>
          </a:p>
        </p:txBody>
      </p:sp>
      <p:sp>
        <p:nvSpPr>
          <p:cNvPr id="86" name="Rectangle 85"/>
          <p:cNvSpPr/>
          <p:nvPr/>
        </p:nvSpPr>
        <p:spPr>
          <a:xfrm>
            <a:off x="3666899" y="4143277"/>
            <a:ext cx="2481902" cy="780609"/>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Rank Scheduler</a:t>
            </a:r>
            <a:endParaRPr lang="en-US" b="1" kern="0" dirty="0">
              <a:solidFill>
                <a:srgbClr val="000000"/>
              </a:solidFill>
              <a:latin typeface="Tw Cen MT"/>
            </a:endParaRPr>
          </a:p>
        </p:txBody>
      </p:sp>
      <p:sp>
        <p:nvSpPr>
          <p:cNvPr id="87" name="Rectangle 86"/>
          <p:cNvSpPr/>
          <p:nvPr/>
        </p:nvSpPr>
        <p:spPr>
          <a:xfrm>
            <a:off x="3666900" y="5190919"/>
            <a:ext cx="2481902" cy="780609"/>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Bank Scheduler</a:t>
            </a:r>
            <a:endParaRPr lang="en-US" b="1" kern="0" dirty="0">
              <a:solidFill>
                <a:srgbClr val="000000"/>
              </a:solidFill>
              <a:latin typeface="Tw Cen MT"/>
            </a:endParaRPr>
          </a:p>
        </p:txBody>
      </p:sp>
      <p:sp>
        <p:nvSpPr>
          <p:cNvPr id="88" name="Rectangle 87"/>
          <p:cNvSpPr/>
          <p:nvPr/>
        </p:nvSpPr>
        <p:spPr>
          <a:xfrm>
            <a:off x="1646165" y="3792814"/>
            <a:ext cx="1473081" cy="2178714"/>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Request Queue</a:t>
            </a:r>
            <a:endParaRPr lang="en-US" b="1" kern="0" dirty="0">
              <a:solidFill>
                <a:srgbClr val="000000"/>
              </a:solidFill>
              <a:latin typeface="Tw Cen MT"/>
            </a:endParaRPr>
          </a:p>
        </p:txBody>
      </p:sp>
      <p:sp>
        <p:nvSpPr>
          <p:cNvPr id="90" name="Rectangle 89"/>
          <p:cNvSpPr/>
          <p:nvPr/>
        </p:nvSpPr>
        <p:spPr>
          <a:xfrm>
            <a:off x="7290703" y="2442105"/>
            <a:ext cx="1807001" cy="547593"/>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DRAM Policies</a:t>
            </a:r>
            <a:endParaRPr lang="en-US" b="1" kern="0" dirty="0">
              <a:solidFill>
                <a:srgbClr val="000000"/>
              </a:solidFill>
              <a:latin typeface="Tw Cen MT"/>
            </a:endParaRPr>
          </a:p>
        </p:txBody>
      </p:sp>
      <p:sp>
        <p:nvSpPr>
          <p:cNvPr id="91" name="Rectangle 90"/>
          <p:cNvSpPr/>
          <p:nvPr/>
        </p:nvSpPr>
        <p:spPr>
          <a:xfrm>
            <a:off x="7290703" y="3234368"/>
            <a:ext cx="1807002" cy="757307"/>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Delay Parameters</a:t>
            </a:r>
            <a:endParaRPr lang="en-US" b="1" kern="0" dirty="0">
              <a:solidFill>
                <a:srgbClr val="000000"/>
              </a:solidFill>
              <a:latin typeface="Tw Cen MT"/>
            </a:endParaRPr>
          </a:p>
        </p:txBody>
      </p:sp>
      <p:sp>
        <p:nvSpPr>
          <p:cNvPr id="92" name="Rectangle 91"/>
          <p:cNvSpPr/>
          <p:nvPr/>
        </p:nvSpPr>
        <p:spPr>
          <a:xfrm>
            <a:off x="6792912" y="2119763"/>
            <a:ext cx="2819400" cy="3048254"/>
          </a:xfrm>
          <a:prstGeom prst="rect">
            <a:avLst/>
          </a:prstGeom>
          <a:solidFill>
            <a:srgbClr val="94B6D2">
              <a:alpha val="30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b"/>
          <a:lstStyle/>
          <a:p>
            <a:pPr algn="ctr" defTabSz="914400" fontAlgn="auto" hangingPunct="1">
              <a:lnSpc>
                <a:spcPct val="100000"/>
              </a:lnSpc>
              <a:spcBef>
                <a:spcPts val="0"/>
              </a:spcBef>
              <a:spcAft>
                <a:spcPts val="0"/>
              </a:spcAft>
              <a:buClrTx/>
              <a:buSzTx/>
              <a:buFontTx/>
              <a:buNone/>
              <a:defRPr/>
            </a:pPr>
            <a:r>
              <a:rPr lang="en-US" b="1" kern="0" dirty="0" smtClean="0">
                <a:solidFill>
                  <a:srgbClr val="000000"/>
                </a:solidFill>
                <a:latin typeface="Tw Cen MT"/>
              </a:rPr>
              <a:t>DRAM Configuration</a:t>
            </a:r>
            <a:endParaRPr lang="en-US" b="1" kern="0" dirty="0">
              <a:solidFill>
                <a:srgbClr val="000000"/>
              </a:solidFill>
              <a:latin typeface="Tw Cen MT"/>
            </a:endParaRPr>
          </a:p>
        </p:txBody>
      </p:sp>
      <p:cxnSp>
        <p:nvCxnSpPr>
          <p:cNvPr id="94" name="Straight Arrow Connector 93"/>
          <p:cNvCxnSpPr/>
          <p:nvPr/>
        </p:nvCxnSpPr>
        <p:spPr>
          <a:xfrm rot="5400000" flipH="1" flipV="1">
            <a:off x="5037223" y="3016839"/>
            <a:ext cx="198061" cy="2382"/>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95" name="Straight Arrow Connector 94"/>
          <p:cNvCxnSpPr/>
          <p:nvPr/>
        </p:nvCxnSpPr>
        <p:spPr>
          <a:xfrm rot="5400000" flipH="1" flipV="1">
            <a:off x="5016229" y="4020473"/>
            <a:ext cx="245608" cy="1588"/>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96" name="Straight Arrow Connector 95"/>
          <p:cNvCxnSpPr/>
          <p:nvPr/>
        </p:nvCxnSpPr>
        <p:spPr>
          <a:xfrm rot="5400000" flipH="1" flipV="1">
            <a:off x="5004722" y="5054227"/>
            <a:ext cx="267033" cy="6353"/>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97" name="Straight Arrow Connector 96"/>
          <p:cNvCxnSpPr/>
          <p:nvPr/>
        </p:nvCxnSpPr>
        <p:spPr>
          <a:xfrm rot="5400000">
            <a:off x="4510097" y="3017237"/>
            <a:ext cx="198064" cy="1589"/>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98" name="Straight Arrow Connector 97"/>
          <p:cNvCxnSpPr/>
          <p:nvPr/>
        </p:nvCxnSpPr>
        <p:spPr>
          <a:xfrm rot="5400000">
            <a:off x="4484338" y="4020077"/>
            <a:ext cx="246404" cy="1589"/>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99" name="Straight Arrow Connector 98"/>
          <p:cNvCxnSpPr/>
          <p:nvPr/>
        </p:nvCxnSpPr>
        <p:spPr>
          <a:xfrm rot="16200000" flipH="1">
            <a:off x="4474817" y="5055814"/>
            <a:ext cx="267035" cy="3179"/>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100" name="Straight Arrow Connector 99"/>
          <p:cNvCxnSpPr/>
          <p:nvPr/>
        </p:nvCxnSpPr>
        <p:spPr>
          <a:xfrm flipV="1">
            <a:off x="2420121" y="2348363"/>
            <a:ext cx="29391" cy="1444452"/>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101" name="Straight Arrow Connector 100"/>
          <p:cNvCxnSpPr/>
          <p:nvPr/>
        </p:nvCxnSpPr>
        <p:spPr>
          <a:xfrm>
            <a:off x="2439090" y="2425194"/>
            <a:ext cx="1227809" cy="18499"/>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102" name="Straight Arrow Connector 101"/>
          <p:cNvCxnSpPr/>
          <p:nvPr/>
        </p:nvCxnSpPr>
        <p:spPr>
          <a:xfrm rot="10800000">
            <a:off x="6148802" y="2442105"/>
            <a:ext cx="687470" cy="1588"/>
          </a:xfrm>
          <a:prstGeom prst="straightConnector1">
            <a:avLst/>
          </a:prstGeom>
          <a:noFill/>
          <a:ln w="19050" cap="flat" cmpd="sng" algn="ctr">
            <a:solidFill>
              <a:srgbClr val="94B6D2">
                <a:lumMod val="50000"/>
              </a:srgbClr>
            </a:solidFill>
            <a:prstDash val="solid"/>
            <a:tailEnd type="arrow"/>
          </a:ln>
          <a:effectLst>
            <a:outerShdw blurRad="38100" dist="30000" dir="5400000" rotWithShape="0">
              <a:srgbClr val="000000">
                <a:alpha val="45000"/>
              </a:srgbClr>
            </a:outerShdw>
          </a:effectLst>
        </p:spPr>
      </p:cxnSp>
      <p:cxnSp>
        <p:nvCxnSpPr>
          <p:cNvPr id="104" name="Straight Arrow Connector 103"/>
          <p:cNvCxnSpPr/>
          <p:nvPr/>
        </p:nvCxnSpPr>
        <p:spPr>
          <a:xfrm>
            <a:off x="952613" y="4651095"/>
            <a:ext cx="693552" cy="1588"/>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105" name="TextBox 104"/>
          <p:cNvSpPr txBox="1"/>
          <p:nvPr/>
        </p:nvSpPr>
        <p:spPr>
          <a:xfrm>
            <a:off x="7035408" y="4063842"/>
            <a:ext cx="2362921" cy="646331"/>
          </a:xfrm>
          <a:prstGeom prst="rect">
            <a:avLst/>
          </a:prstGeom>
          <a:noFill/>
        </p:spPr>
        <p:txBody>
          <a:bodyPr wrap="none" rtlCol="0">
            <a:spAutoFit/>
          </a:bodyPr>
          <a:lstStyle/>
          <a:p>
            <a:pPr algn="ct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SPD </a:t>
            </a:r>
          </a:p>
          <a:p>
            <a:pPr algn="ct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(Serial Presence Detect)</a:t>
            </a:r>
          </a:p>
        </p:txBody>
      </p:sp>
      <p:sp>
        <p:nvSpPr>
          <p:cNvPr id="106" name="TextBox 105"/>
          <p:cNvSpPr txBox="1"/>
          <p:nvPr/>
        </p:nvSpPr>
        <p:spPr>
          <a:xfrm>
            <a:off x="485268" y="3897669"/>
            <a:ext cx="973644" cy="646331"/>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Incoming</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Request</a:t>
            </a:r>
            <a:endParaRPr lang="en-US" kern="0" dirty="0">
              <a:solidFill>
                <a:sysClr val="windowText" lastClr="000000"/>
              </a:solidFill>
            </a:endParaRPr>
          </a:p>
        </p:txBody>
      </p:sp>
    </p:spTree>
    <p:extLst>
      <p:ext uri="{BB962C8B-B14F-4D97-AF65-F5344CB8AC3E}">
        <p14:creationId xmlns:p14="http://schemas.microsoft.com/office/powerpoint/2010/main" val="24024470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Rank I/O Devices Contention Modeling</a:t>
            </a:r>
            <a:endParaRPr lang="en-US" dirty="0"/>
          </a:p>
        </p:txBody>
      </p:sp>
      <p:grpSp>
        <p:nvGrpSpPr>
          <p:cNvPr id="180" name="Group 179"/>
          <p:cNvGrpSpPr/>
          <p:nvPr/>
        </p:nvGrpSpPr>
        <p:grpSpPr>
          <a:xfrm>
            <a:off x="1107462" y="1995637"/>
            <a:ext cx="8112477" cy="1717225"/>
            <a:chOff x="554389" y="2104264"/>
            <a:chExt cx="8112477" cy="1717225"/>
          </a:xfrm>
        </p:grpSpPr>
        <p:grpSp>
          <p:nvGrpSpPr>
            <p:cNvPr id="181" name="Group 180"/>
            <p:cNvGrpSpPr/>
            <p:nvPr/>
          </p:nvGrpSpPr>
          <p:grpSpPr>
            <a:xfrm>
              <a:off x="554389" y="2108810"/>
              <a:ext cx="787620" cy="1126589"/>
              <a:chOff x="3891809" y="4404033"/>
              <a:chExt cx="1822346" cy="1761950"/>
            </a:xfrm>
          </p:grpSpPr>
          <p:sp>
            <p:nvSpPr>
              <p:cNvPr id="295" name="Rectangle 294"/>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96" name="Straight Connector 295"/>
              <p:cNvCxnSpPr>
                <a:stCxn id="295" idx="0"/>
                <a:endCxn id="295"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7" name="Straight Connector 296"/>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8" name="Straight Connector 297"/>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9" name="Straight Connector 298"/>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0" name="Straight Connector 299"/>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1" name="Straight Connector 300"/>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2" name="Straight Connector 301"/>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3" name="Straight Connector 302"/>
              <p:cNvCxnSpPr>
                <a:stCxn id="295" idx="1"/>
                <a:endCxn id="295"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4" name="Straight Connector 303"/>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5" name="Straight Connector 304"/>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6" name="Straight Connector 305"/>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7" name="Straight Connector 306"/>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8" name="Straight Connector 307"/>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309" name="Straight Connector 308"/>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2" name="Group 181"/>
            <p:cNvGrpSpPr/>
            <p:nvPr/>
          </p:nvGrpSpPr>
          <p:grpSpPr>
            <a:xfrm>
              <a:off x="1581488" y="2113764"/>
              <a:ext cx="787620" cy="1126589"/>
              <a:chOff x="3891809" y="4404033"/>
              <a:chExt cx="1822346" cy="1761950"/>
            </a:xfrm>
          </p:grpSpPr>
          <p:sp>
            <p:nvSpPr>
              <p:cNvPr id="280" name="Rectangle 279"/>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81" name="Straight Connector 280"/>
              <p:cNvCxnSpPr>
                <a:stCxn id="280" idx="0"/>
                <a:endCxn id="280"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2" name="Straight Connector 281"/>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3" name="Straight Connector 282"/>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4" name="Straight Connector 283"/>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5" name="Straight Connector 284"/>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6" name="Straight Connector 285"/>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7" name="Straight Connector 286"/>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8" name="Straight Connector 287"/>
              <p:cNvCxnSpPr>
                <a:stCxn id="280" idx="1"/>
                <a:endCxn id="280"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89" name="Straight Connector 288"/>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0" name="Straight Connector 289"/>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1" name="Straight Connector 290"/>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2" name="Straight Connector 291"/>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3" name="Straight Connector 292"/>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94" name="Straight Connector 293"/>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3" name="Group 182"/>
            <p:cNvGrpSpPr/>
            <p:nvPr/>
          </p:nvGrpSpPr>
          <p:grpSpPr>
            <a:xfrm>
              <a:off x="2582592" y="2111967"/>
              <a:ext cx="787620" cy="1126589"/>
              <a:chOff x="3891809" y="4404033"/>
              <a:chExt cx="1822346" cy="1761950"/>
            </a:xfrm>
          </p:grpSpPr>
          <p:sp>
            <p:nvSpPr>
              <p:cNvPr id="265" name="Rectangle 264"/>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66" name="Straight Connector 265"/>
              <p:cNvCxnSpPr>
                <a:stCxn id="265" idx="0"/>
                <a:endCxn id="265"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7" name="Straight Connector 266"/>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8" name="Straight Connector 267"/>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9" name="Straight Connector 268"/>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0" name="Straight Connector 269"/>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1" name="Straight Connector 270"/>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2" name="Straight Connector 271"/>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3" name="Straight Connector 272"/>
              <p:cNvCxnSpPr>
                <a:stCxn id="265" idx="1"/>
                <a:endCxn id="265"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4" name="Straight Connector 273"/>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5" name="Straight Connector 274"/>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6" name="Straight Connector 275"/>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7" name="Straight Connector 276"/>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8" name="Straight Connector 277"/>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79" name="Straight Connector 278"/>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4" name="Group 183"/>
            <p:cNvGrpSpPr/>
            <p:nvPr/>
          </p:nvGrpSpPr>
          <p:grpSpPr>
            <a:xfrm>
              <a:off x="3644711" y="2106314"/>
              <a:ext cx="787620" cy="1126589"/>
              <a:chOff x="3891809" y="4404033"/>
              <a:chExt cx="1822346" cy="1761950"/>
            </a:xfrm>
          </p:grpSpPr>
          <p:sp>
            <p:nvSpPr>
              <p:cNvPr id="250" name="Rectangle 249"/>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51" name="Straight Connector 250"/>
              <p:cNvCxnSpPr>
                <a:stCxn id="250" idx="0"/>
                <a:endCxn id="250"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2" name="Straight Connector 251"/>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3" name="Straight Connector 252"/>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4" name="Straight Connector 253"/>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5" name="Straight Connector 254"/>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6" name="Straight Connector 255"/>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7" name="Straight Connector 256"/>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8" name="Straight Connector 257"/>
              <p:cNvCxnSpPr>
                <a:stCxn id="250" idx="1"/>
                <a:endCxn id="250"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59" name="Straight Connector 258"/>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0" name="Straight Connector 259"/>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1" name="Straight Connector 260"/>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2" name="Straight Connector 261"/>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3" name="Straight Connector 262"/>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64" name="Straight Connector 263"/>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5" name="Group 184"/>
            <p:cNvGrpSpPr/>
            <p:nvPr/>
          </p:nvGrpSpPr>
          <p:grpSpPr>
            <a:xfrm>
              <a:off x="4723126" y="2104517"/>
              <a:ext cx="787620" cy="1126589"/>
              <a:chOff x="3891809" y="4404033"/>
              <a:chExt cx="1822346" cy="1761950"/>
            </a:xfrm>
          </p:grpSpPr>
          <p:sp>
            <p:nvSpPr>
              <p:cNvPr id="235" name="Rectangle 234"/>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36" name="Straight Connector 235"/>
              <p:cNvCxnSpPr>
                <a:stCxn id="235" idx="0"/>
                <a:endCxn id="235"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7" name="Straight Connector 236"/>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8" name="Straight Connector 237"/>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9" name="Straight Connector 238"/>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0" name="Straight Connector 239"/>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1" name="Straight Connector 240"/>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2" name="Straight Connector 241"/>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3" name="Straight Connector 242"/>
              <p:cNvCxnSpPr>
                <a:stCxn id="235" idx="1"/>
                <a:endCxn id="235"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4" name="Straight Connector 243"/>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5" name="Straight Connector 244"/>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6" name="Straight Connector 245"/>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7" name="Straight Connector 246"/>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8" name="Straight Connector 247"/>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49" name="Straight Connector 248"/>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6" name="Group 185"/>
            <p:cNvGrpSpPr/>
            <p:nvPr/>
          </p:nvGrpSpPr>
          <p:grpSpPr>
            <a:xfrm>
              <a:off x="5801041" y="2104264"/>
              <a:ext cx="787620" cy="1126589"/>
              <a:chOff x="3891809" y="4404033"/>
              <a:chExt cx="1822346" cy="1761950"/>
            </a:xfrm>
          </p:grpSpPr>
          <p:sp>
            <p:nvSpPr>
              <p:cNvPr id="220" name="Rectangle 219"/>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21" name="Straight Connector 220"/>
              <p:cNvCxnSpPr>
                <a:stCxn id="220" idx="0"/>
                <a:endCxn id="220"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2" name="Straight Connector 221"/>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3" name="Straight Connector 222"/>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4" name="Straight Connector 223"/>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5" name="Straight Connector 224"/>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6" name="Straight Connector 225"/>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7" name="Straight Connector 226"/>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8" name="Straight Connector 227"/>
              <p:cNvCxnSpPr>
                <a:stCxn id="220" idx="1"/>
                <a:endCxn id="220"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29" name="Straight Connector 228"/>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0" name="Straight Connector 229"/>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1" name="Straight Connector 230"/>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2" name="Straight Connector 231"/>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3" name="Straight Connector 232"/>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34" name="Straight Connector 233"/>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7" name="Group 186"/>
            <p:cNvGrpSpPr/>
            <p:nvPr/>
          </p:nvGrpSpPr>
          <p:grpSpPr>
            <a:xfrm>
              <a:off x="6859840" y="2112566"/>
              <a:ext cx="787620" cy="1126589"/>
              <a:chOff x="3891809" y="4404033"/>
              <a:chExt cx="1822346" cy="1761950"/>
            </a:xfrm>
          </p:grpSpPr>
          <p:sp>
            <p:nvSpPr>
              <p:cNvPr id="205" name="Rectangle 204"/>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206" name="Straight Connector 205"/>
              <p:cNvCxnSpPr>
                <a:stCxn id="205" idx="0"/>
                <a:endCxn id="205"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7" name="Straight Connector 206"/>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8" name="Straight Connector 207"/>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9" name="Straight Connector 208"/>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0" name="Straight Connector 209"/>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1" name="Straight Connector 210"/>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2" name="Straight Connector 211"/>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3" name="Straight Connector 212"/>
              <p:cNvCxnSpPr>
                <a:stCxn id="205" idx="1"/>
                <a:endCxn id="205"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4" name="Straight Connector 213"/>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5" name="Straight Connector 214"/>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6" name="Straight Connector 215"/>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7" name="Straight Connector 216"/>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8" name="Straight Connector 217"/>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19" name="Straight Connector 218"/>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grpSp>
          <p:nvGrpSpPr>
            <p:cNvPr id="188" name="Group 187"/>
            <p:cNvGrpSpPr/>
            <p:nvPr/>
          </p:nvGrpSpPr>
          <p:grpSpPr>
            <a:xfrm>
              <a:off x="7879246" y="2113165"/>
              <a:ext cx="787620" cy="1126589"/>
              <a:chOff x="3891809" y="4404033"/>
              <a:chExt cx="1822346" cy="1761950"/>
            </a:xfrm>
          </p:grpSpPr>
          <p:sp>
            <p:nvSpPr>
              <p:cNvPr id="190" name="Rectangle 189"/>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191" name="Straight Connector 190"/>
              <p:cNvCxnSpPr>
                <a:stCxn id="190" idx="0"/>
                <a:endCxn id="190"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2" name="Straight Connector 191"/>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3" name="Straight Connector 192"/>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4" name="Straight Connector 193"/>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5" name="Straight Connector 194"/>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6" name="Straight Connector 195"/>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7" name="Straight Connector 196"/>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8" name="Straight Connector 197"/>
              <p:cNvCxnSpPr>
                <a:stCxn id="190" idx="1"/>
                <a:endCxn id="190"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99" name="Straight Connector 198"/>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0" name="Straight Connector 199"/>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1" name="Straight Connector 200"/>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2" name="Straight Connector 201"/>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3" name="Straight Connector 202"/>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204" name="Straight Connector 203"/>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sp>
          <p:nvSpPr>
            <p:cNvPr id="189" name="Rectangle 188"/>
            <p:cNvSpPr/>
            <p:nvPr/>
          </p:nvSpPr>
          <p:spPr>
            <a:xfrm>
              <a:off x="554389" y="3506915"/>
              <a:ext cx="8111678" cy="314574"/>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grpSp>
      <p:cxnSp>
        <p:nvCxnSpPr>
          <p:cNvPr id="310" name="Straight Arrow Connector 309"/>
          <p:cNvCxnSpPr/>
          <p:nvPr/>
        </p:nvCxnSpPr>
        <p:spPr>
          <a:xfrm rot="16200000" flipH="1">
            <a:off x="1477516" y="4126124"/>
            <a:ext cx="827213" cy="687"/>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311" name="TextBox 310"/>
          <p:cNvSpPr txBox="1"/>
          <p:nvPr/>
        </p:nvSpPr>
        <p:spPr>
          <a:xfrm>
            <a:off x="1359322" y="4470166"/>
            <a:ext cx="1702547"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Rank I/O Device</a:t>
            </a:r>
            <a:endParaRPr lang="en-US" kern="0" dirty="0">
              <a:solidFill>
                <a:sysClr val="windowText" lastClr="000000"/>
              </a:solidFill>
            </a:endParaRPr>
          </a:p>
        </p:txBody>
      </p:sp>
      <p:sp>
        <p:nvSpPr>
          <p:cNvPr id="312" name="TextBox 311"/>
          <p:cNvSpPr txBox="1"/>
          <p:nvPr/>
        </p:nvSpPr>
        <p:spPr>
          <a:xfrm>
            <a:off x="3174635" y="3852665"/>
            <a:ext cx="6209077" cy="2862323"/>
          </a:xfrm>
          <a:prstGeom prst="rect">
            <a:avLst/>
          </a:prstGeom>
          <a:noFill/>
        </p:spPr>
        <p:txBody>
          <a:bodyPr wrap="squar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 On every “Read” multiple internal bursts are required to form a Longer burst on the data bus. </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 On every “Write” data direction is reversed and these devices act as buffers for incoming data.</a:t>
            </a:r>
          </a:p>
          <a:p>
            <a:pPr defTabSz="914400" fontAlgn="auto" hangingPunct="1">
              <a:lnSpc>
                <a:spcPct val="100000"/>
              </a:lnSpc>
              <a:spcBef>
                <a:spcPts val="0"/>
              </a:spcBef>
              <a:spcAft>
                <a:spcPts val="0"/>
              </a:spcAft>
              <a:buClrTx/>
              <a:buSzTx/>
              <a:buFontTx/>
              <a:buNone/>
              <a:defRPr/>
            </a:pP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I/O Devices in use = Busy for “</a:t>
            </a:r>
            <a:r>
              <a:rPr lang="en-US" kern="0" dirty="0" err="1" smtClean="0">
                <a:solidFill>
                  <a:srgbClr val="3366FF"/>
                </a:solidFill>
              </a:rPr>
              <a:t>t_CCD</a:t>
            </a:r>
            <a:r>
              <a:rPr lang="en-US" kern="0" dirty="0" smtClean="0">
                <a:solidFill>
                  <a:sysClr val="windowText" lastClr="000000"/>
                </a:solidFill>
              </a:rPr>
              <a:t>” cycles</a:t>
            </a:r>
          </a:p>
          <a:p>
            <a:pPr defTabSz="914400" fontAlgn="auto" hangingPunct="1">
              <a:lnSpc>
                <a:spcPct val="100000"/>
              </a:lnSpc>
              <a:spcBef>
                <a:spcPts val="0"/>
              </a:spcBef>
              <a:spcAft>
                <a:spcPts val="0"/>
              </a:spcAft>
              <a:buClrTx/>
              <a:buSzTx/>
              <a:buFontTx/>
              <a:buNone/>
              <a:defRPr/>
            </a:pP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r>
              <a:rPr lang="en-US" kern="0" dirty="0" err="1" smtClean="0">
                <a:solidFill>
                  <a:srgbClr val="3366FF"/>
                </a:solidFill>
              </a:rPr>
              <a:t>t_CCD</a:t>
            </a:r>
            <a:r>
              <a:rPr lang="en-US" kern="0" dirty="0" smtClean="0">
                <a:solidFill>
                  <a:sysClr val="windowText" lastClr="000000"/>
                </a:solidFill>
              </a:rPr>
              <a:t> = 2 beats for DDR = 1 memory cycle</a:t>
            </a:r>
          </a:p>
          <a:p>
            <a:pPr defTabSz="914400" fontAlgn="auto" hangingPunct="1">
              <a:lnSpc>
                <a:spcPct val="100000"/>
              </a:lnSpc>
              <a:spcBef>
                <a:spcPts val="0"/>
              </a:spcBef>
              <a:spcAft>
                <a:spcPts val="0"/>
              </a:spcAft>
              <a:buClrTx/>
              <a:buSzTx/>
              <a:buFontTx/>
              <a:buNone/>
              <a:defRPr/>
            </a:pPr>
            <a:r>
              <a:rPr lang="en-US" kern="0" dirty="0" err="1" smtClean="0">
                <a:solidFill>
                  <a:srgbClr val="3366FF"/>
                </a:solidFill>
              </a:rPr>
              <a:t>t_CCD</a:t>
            </a:r>
            <a:r>
              <a:rPr lang="en-US" kern="0" dirty="0" smtClean="0">
                <a:solidFill>
                  <a:sysClr val="windowText" lastClr="000000"/>
                </a:solidFill>
              </a:rPr>
              <a:t> = 4 beats for DDR2 = 2 memory cycles</a:t>
            </a:r>
          </a:p>
          <a:p>
            <a:pPr defTabSz="914400" fontAlgn="auto" hangingPunct="1">
              <a:lnSpc>
                <a:spcPct val="100000"/>
              </a:lnSpc>
              <a:spcBef>
                <a:spcPts val="0"/>
              </a:spcBef>
              <a:spcAft>
                <a:spcPts val="0"/>
              </a:spcAft>
              <a:buClrTx/>
              <a:buSzTx/>
              <a:buFontTx/>
              <a:buNone/>
              <a:defRPr/>
            </a:pPr>
            <a:r>
              <a:rPr lang="en-US" kern="0" dirty="0" err="1" smtClean="0">
                <a:solidFill>
                  <a:srgbClr val="3366FF"/>
                </a:solidFill>
              </a:rPr>
              <a:t>t_CCD</a:t>
            </a:r>
            <a:r>
              <a:rPr lang="en-US" kern="0" dirty="0" smtClean="0">
                <a:solidFill>
                  <a:srgbClr val="3366FF"/>
                </a:solidFill>
              </a:rPr>
              <a:t> </a:t>
            </a:r>
            <a:r>
              <a:rPr lang="en-US" kern="0" dirty="0" smtClean="0">
                <a:solidFill>
                  <a:sysClr val="windowText" lastClr="000000"/>
                </a:solidFill>
              </a:rPr>
              <a:t>= 8 beats for DDR3 = 4 memory cycles</a:t>
            </a:r>
          </a:p>
        </p:txBody>
      </p:sp>
      <p:sp>
        <p:nvSpPr>
          <p:cNvPr id="313" name="TextBox 312"/>
          <p:cNvSpPr txBox="1"/>
          <p:nvPr/>
        </p:nvSpPr>
        <p:spPr>
          <a:xfrm>
            <a:off x="1309559" y="1417637"/>
            <a:ext cx="6079233"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Rank Scheduler responsible for “</a:t>
            </a:r>
            <a:r>
              <a:rPr lang="en-US" kern="0" dirty="0" smtClean="0">
                <a:solidFill>
                  <a:srgbClr val="3366FF"/>
                </a:solidFill>
              </a:rPr>
              <a:t>I/O Device</a:t>
            </a:r>
            <a:r>
              <a:rPr lang="en-US" kern="0" dirty="0" smtClean="0">
                <a:solidFill>
                  <a:sysClr val="windowText" lastClr="000000"/>
                </a:solidFill>
              </a:rPr>
              <a:t>” resource contention</a:t>
            </a:r>
            <a:endParaRPr lang="en-US" kern="0" dirty="0">
              <a:solidFill>
                <a:sysClr val="windowText" lastClr="000000"/>
              </a:solidFill>
            </a:endParaRPr>
          </a:p>
        </p:txBody>
      </p:sp>
      <p:sp>
        <p:nvSpPr>
          <p:cNvPr id="314" name="Rectangle 313"/>
          <p:cNvSpPr/>
          <p:nvPr/>
        </p:nvSpPr>
        <p:spPr>
          <a:xfrm>
            <a:off x="1009762" y="1786969"/>
            <a:ext cx="8373950" cy="2065696"/>
          </a:xfrm>
          <a:prstGeom prst="rect">
            <a:avLst/>
          </a:prstGeom>
          <a:solidFill>
            <a:srgbClr val="94B6D2">
              <a:alpha val="29000"/>
            </a:srgbClr>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315" name="Straight Arrow Connector 314"/>
          <p:cNvCxnSpPr/>
          <p:nvPr/>
        </p:nvCxnSpPr>
        <p:spPr>
          <a:xfrm rot="5400000">
            <a:off x="686250" y="4476462"/>
            <a:ext cx="1222403" cy="1588"/>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316" name="TextBox 315"/>
          <p:cNvSpPr txBox="1"/>
          <p:nvPr/>
        </p:nvSpPr>
        <p:spPr>
          <a:xfrm>
            <a:off x="897725" y="5052710"/>
            <a:ext cx="1249060"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Single Rank</a:t>
            </a:r>
            <a:endParaRPr lang="en-US" kern="0" dirty="0">
              <a:solidFill>
                <a:sysClr val="windowText" lastClr="000000"/>
              </a:solidFill>
            </a:endParaRPr>
          </a:p>
        </p:txBody>
      </p:sp>
    </p:spTree>
    <p:extLst>
      <p:ext uri="{BB962C8B-B14F-4D97-AF65-F5344CB8AC3E}">
        <p14:creationId xmlns:p14="http://schemas.microsoft.com/office/powerpoint/2010/main" val="24906756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Bank Contention Modeling</a:t>
            </a:r>
            <a:endParaRPr lang="en-US" dirty="0"/>
          </a:p>
        </p:txBody>
      </p:sp>
      <p:grpSp>
        <p:nvGrpSpPr>
          <p:cNvPr id="164" name="Group 163"/>
          <p:cNvGrpSpPr/>
          <p:nvPr/>
        </p:nvGrpSpPr>
        <p:grpSpPr>
          <a:xfrm>
            <a:off x="791497" y="1865604"/>
            <a:ext cx="2494400" cy="2922910"/>
            <a:chOff x="3891809" y="4404033"/>
            <a:chExt cx="1822346" cy="1761950"/>
          </a:xfrm>
        </p:grpSpPr>
        <p:sp>
          <p:nvSpPr>
            <p:cNvPr id="165" name="Rectangle 164"/>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166" name="Straight Connector 165"/>
            <p:cNvCxnSpPr>
              <a:stCxn id="165" idx="0"/>
              <a:endCxn id="165"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67" name="Straight Connector 166"/>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68" name="Straight Connector 167"/>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69" name="Straight Connector 168"/>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0" name="Straight Connector 169"/>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1" name="Straight Connector 170"/>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2" name="Straight Connector 171"/>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3" name="Straight Connector 172"/>
            <p:cNvCxnSpPr>
              <a:stCxn id="165" idx="1"/>
              <a:endCxn id="165"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4" name="Straight Connector 173"/>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5" name="Straight Connector 174"/>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6" name="Straight Connector 175"/>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7" name="Straight Connector 176"/>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8" name="Straight Connector 177"/>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179" name="Straight Connector 178"/>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sp>
        <p:nvSpPr>
          <p:cNvPr id="317" name="Rectangle 316"/>
          <p:cNvSpPr/>
          <p:nvPr/>
        </p:nvSpPr>
        <p:spPr>
          <a:xfrm>
            <a:off x="454433" y="2283576"/>
            <a:ext cx="3134420" cy="349526"/>
          </a:xfrm>
          <a:prstGeom prst="rect">
            <a:avLst/>
          </a:prstGeom>
          <a:solidFill>
            <a:srgbClr val="008000"/>
          </a:solidFill>
          <a:ln w="10000" cap="flat" cmpd="sng" algn="ctr">
            <a:solidFill>
              <a:srgbClr val="008000"/>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318" name="Straight Arrow Connector 317"/>
          <p:cNvCxnSpPr/>
          <p:nvPr/>
        </p:nvCxnSpPr>
        <p:spPr>
          <a:xfrm>
            <a:off x="3588853" y="2463797"/>
            <a:ext cx="967125" cy="1588"/>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319" name="TextBox 318"/>
          <p:cNvSpPr txBox="1"/>
          <p:nvPr/>
        </p:nvSpPr>
        <p:spPr>
          <a:xfrm>
            <a:off x="4626775" y="2323985"/>
            <a:ext cx="1476899"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An Active Row</a:t>
            </a:r>
            <a:endParaRPr lang="en-US" kern="0" dirty="0">
              <a:solidFill>
                <a:sysClr val="windowText" lastClr="000000"/>
              </a:solidFill>
            </a:endParaRPr>
          </a:p>
        </p:txBody>
      </p:sp>
      <p:sp>
        <p:nvSpPr>
          <p:cNvPr id="320" name="Rectangle 319"/>
          <p:cNvSpPr/>
          <p:nvPr/>
        </p:nvSpPr>
        <p:spPr>
          <a:xfrm>
            <a:off x="791497" y="5009880"/>
            <a:ext cx="2491870" cy="396130"/>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321" name="Straight Arrow Connector 320"/>
          <p:cNvCxnSpPr/>
          <p:nvPr/>
        </p:nvCxnSpPr>
        <p:spPr>
          <a:xfrm rot="5400000">
            <a:off x="578496" y="5726409"/>
            <a:ext cx="640799" cy="1588"/>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322" name="TextBox 321"/>
          <p:cNvSpPr txBox="1"/>
          <p:nvPr/>
        </p:nvSpPr>
        <p:spPr>
          <a:xfrm>
            <a:off x="584291" y="5980707"/>
            <a:ext cx="3856570" cy="923330"/>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Sense Amplifiers</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(Each Bank has a set of sense Amplifiers</a:t>
            </a:r>
          </a:p>
          <a:p>
            <a:pPr defTabSz="914400" fontAlgn="auto" hangingPunct="1">
              <a:lnSpc>
                <a:spcPct val="100000"/>
              </a:lnSpc>
              <a:spcBef>
                <a:spcPts val="0"/>
              </a:spcBef>
              <a:spcAft>
                <a:spcPts val="0"/>
              </a:spcAft>
              <a:buClrTx/>
              <a:buSzTx/>
              <a:buFontTx/>
              <a:buNone/>
              <a:defRPr/>
            </a:pPr>
            <a:r>
              <a:rPr lang="en-US" kern="0" dirty="0">
                <a:solidFill>
                  <a:srgbClr val="FF0000"/>
                </a:solidFill>
              </a:rPr>
              <a:t>s</a:t>
            </a:r>
            <a:r>
              <a:rPr lang="en-US" kern="0" dirty="0" smtClean="0">
                <a:solidFill>
                  <a:srgbClr val="FF0000"/>
                </a:solidFill>
              </a:rPr>
              <a:t>hared</a:t>
            </a:r>
            <a:r>
              <a:rPr lang="en-US" kern="0" dirty="0" smtClean="0">
                <a:solidFill>
                  <a:sysClr val="windowText" lastClr="000000"/>
                </a:solidFill>
              </a:rPr>
              <a:t> by each row in a bank)</a:t>
            </a:r>
            <a:endParaRPr lang="en-US" kern="0" dirty="0">
              <a:solidFill>
                <a:sysClr val="windowText" lastClr="000000"/>
              </a:solidFill>
            </a:endParaRPr>
          </a:p>
        </p:txBody>
      </p:sp>
      <p:sp>
        <p:nvSpPr>
          <p:cNvPr id="323" name="TextBox 322"/>
          <p:cNvSpPr txBox="1"/>
          <p:nvPr/>
        </p:nvSpPr>
        <p:spPr>
          <a:xfrm>
            <a:off x="3963129" y="2963809"/>
            <a:ext cx="5071708" cy="3139321"/>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A Bank when accessed on a memory request</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activates a row which fills in the “</a:t>
            </a:r>
            <a:r>
              <a:rPr lang="en-US" kern="0" dirty="0" smtClean="0">
                <a:solidFill>
                  <a:srgbClr val="3366FF"/>
                </a:solidFill>
              </a:rPr>
              <a:t>sense amplifiers</a:t>
            </a:r>
            <a:r>
              <a:rPr lang="en-US" kern="0" dirty="0" smtClean="0">
                <a:solidFill>
                  <a:sysClr val="windowText" lastClr="000000"/>
                </a:solidFill>
              </a:rPr>
              <a:t>”</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with data from that row</a:t>
            </a:r>
          </a:p>
          <a:p>
            <a:pPr defTabSz="914400" fontAlgn="auto" hangingPunct="1">
              <a:lnSpc>
                <a:spcPct val="100000"/>
              </a:lnSpc>
              <a:spcBef>
                <a:spcPts val="0"/>
              </a:spcBef>
              <a:spcAft>
                <a:spcPts val="0"/>
              </a:spcAft>
              <a:buClrTx/>
              <a:buSzTx/>
              <a:buFontTx/>
              <a:buNone/>
              <a:defRPr/>
            </a:pP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This operation takes time = </a:t>
            </a:r>
            <a:r>
              <a:rPr lang="en-US" kern="0" dirty="0" err="1" smtClean="0">
                <a:solidFill>
                  <a:sysClr val="windowText" lastClr="000000"/>
                </a:solidFill>
              </a:rPr>
              <a:t>t_RCD</a:t>
            </a: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After time </a:t>
            </a:r>
            <a:r>
              <a:rPr lang="en-US" kern="0" dirty="0" err="1" smtClean="0">
                <a:solidFill>
                  <a:sysClr val="windowText" lastClr="000000"/>
                </a:solidFill>
              </a:rPr>
              <a:t>t_RCD</a:t>
            </a:r>
            <a:r>
              <a:rPr lang="en-US" kern="0" dirty="0" smtClean="0">
                <a:solidFill>
                  <a:sysClr val="windowText" lastClr="000000"/>
                </a:solidFill>
              </a:rPr>
              <a:t>, data from the “</a:t>
            </a:r>
            <a:r>
              <a:rPr lang="en-US" kern="0" dirty="0" smtClean="0">
                <a:solidFill>
                  <a:srgbClr val="3366FF"/>
                </a:solidFill>
              </a:rPr>
              <a:t>addressed columns</a:t>
            </a:r>
            <a:r>
              <a:rPr lang="en-US" kern="0" dirty="0" smtClean="0">
                <a:solidFill>
                  <a:sysClr val="windowText" lastClr="000000"/>
                </a:solidFill>
              </a:rPr>
              <a:t>”</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may be accessed.</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After time = </a:t>
            </a:r>
            <a:r>
              <a:rPr lang="en-US" kern="0" dirty="0" err="1" smtClean="0">
                <a:solidFill>
                  <a:sysClr val="windowText" lastClr="000000"/>
                </a:solidFill>
              </a:rPr>
              <a:t>t_CAS</a:t>
            </a:r>
            <a:r>
              <a:rPr lang="en-US" kern="0" dirty="0" smtClean="0">
                <a:solidFill>
                  <a:sysClr val="windowText" lastClr="000000"/>
                </a:solidFill>
              </a:rPr>
              <a:t> (a.k.a. </a:t>
            </a:r>
            <a:r>
              <a:rPr lang="en-US" kern="0" dirty="0" err="1" smtClean="0">
                <a:solidFill>
                  <a:sysClr val="windowText" lastClr="000000"/>
                </a:solidFill>
              </a:rPr>
              <a:t>t_CL</a:t>
            </a:r>
            <a:r>
              <a:rPr lang="en-US" kern="0" dirty="0" smtClean="0">
                <a:solidFill>
                  <a:sysClr val="windowText" lastClr="000000"/>
                </a:solidFill>
              </a:rPr>
              <a:t>) data is placed on </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the </a:t>
            </a:r>
            <a:r>
              <a:rPr lang="en-US" b="1" i="1" kern="0" dirty="0" smtClean="0">
                <a:solidFill>
                  <a:sysClr val="windowText" lastClr="000000"/>
                </a:solidFill>
              </a:rPr>
              <a:t>Channel Data Bus</a:t>
            </a:r>
          </a:p>
          <a:p>
            <a:pPr defTabSz="914400" fontAlgn="auto" hangingPunct="1">
              <a:lnSpc>
                <a:spcPct val="100000"/>
              </a:lnSpc>
              <a:spcBef>
                <a:spcPts val="0"/>
              </a:spcBef>
              <a:spcAft>
                <a:spcPts val="0"/>
              </a:spcAft>
              <a:buClrTx/>
              <a:buSzTx/>
              <a:buFontTx/>
              <a:buNone/>
              <a:defRPr/>
            </a:pPr>
            <a:endParaRPr lang="en-US" kern="0" dirty="0">
              <a:solidFill>
                <a:sysClr val="windowText" lastClr="000000"/>
              </a:solidFill>
            </a:endParaRPr>
          </a:p>
        </p:txBody>
      </p:sp>
      <p:sp>
        <p:nvSpPr>
          <p:cNvPr id="324" name="TextBox 323"/>
          <p:cNvSpPr txBox="1"/>
          <p:nvPr/>
        </p:nvSpPr>
        <p:spPr>
          <a:xfrm>
            <a:off x="3588853" y="1585518"/>
            <a:ext cx="5181827" cy="646331"/>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Bank Scheduler responsible for “</a:t>
            </a:r>
            <a:r>
              <a:rPr lang="en-US" kern="0" dirty="0" smtClean="0">
                <a:solidFill>
                  <a:srgbClr val="3366FF"/>
                </a:solidFill>
              </a:rPr>
              <a:t>Multiple Row Conflict</a:t>
            </a:r>
            <a:r>
              <a:rPr lang="en-US" kern="0" dirty="0" smtClean="0">
                <a:solidFill>
                  <a:sysClr val="windowText" lastClr="000000"/>
                </a:solidFill>
              </a:rPr>
              <a:t>”</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within a bank</a:t>
            </a:r>
            <a:endParaRPr lang="en-US" kern="0" dirty="0">
              <a:solidFill>
                <a:sysClr val="windowText" lastClr="000000"/>
              </a:solidFill>
            </a:endParaRPr>
          </a:p>
        </p:txBody>
      </p:sp>
    </p:spTree>
    <p:extLst>
      <p:ext uri="{BB962C8B-B14F-4D97-AF65-F5344CB8AC3E}">
        <p14:creationId xmlns:p14="http://schemas.microsoft.com/office/powerpoint/2010/main" val="33608858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smtClean="0"/>
              <a:t>Bank Contention Modeling….</a:t>
            </a:r>
            <a:endParaRPr lang="en-US" dirty="0"/>
          </a:p>
        </p:txBody>
      </p:sp>
      <p:grpSp>
        <p:nvGrpSpPr>
          <p:cNvPr id="52" name="Group 51"/>
          <p:cNvGrpSpPr/>
          <p:nvPr/>
        </p:nvGrpSpPr>
        <p:grpSpPr>
          <a:xfrm>
            <a:off x="791497" y="1714141"/>
            <a:ext cx="2494400" cy="2922910"/>
            <a:chOff x="3891809" y="4404033"/>
            <a:chExt cx="1822346" cy="1761950"/>
          </a:xfrm>
        </p:grpSpPr>
        <p:sp>
          <p:nvSpPr>
            <p:cNvPr id="53" name="Rectangle 52"/>
            <p:cNvSpPr/>
            <p:nvPr/>
          </p:nvSpPr>
          <p:spPr>
            <a:xfrm>
              <a:off x="3891809" y="4404033"/>
              <a:ext cx="1820498" cy="1735981"/>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54" name="Straight Connector 53"/>
            <p:cNvCxnSpPr>
              <a:stCxn id="53" idx="0"/>
              <a:endCxn id="53" idx="2"/>
            </p:cNvCxnSpPr>
            <p:nvPr/>
          </p:nvCxnSpPr>
          <p:spPr>
            <a:xfrm rot="16200000" flipH="1">
              <a:off x="3934067" y="5272023"/>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55" name="Straight Connector 54"/>
            <p:cNvCxnSpPr/>
            <p:nvPr/>
          </p:nvCxnSpPr>
          <p:spPr>
            <a:xfrm rot="16200000" flipH="1">
              <a:off x="3492215" y="5272960"/>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56" name="Straight Connector 55"/>
            <p:cNvCxnSpPr/>
            <p:nvPr/>
          </p:nvCxnSpPr>
          <p:spPr>
            <a:xfrm rot="16200000" flipH="1">
              <a:off x="3713603" y="5284611"/>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57" name="Straight Connector 56"/>
            <p:cNvCxnSpPr/>
            <p:nvPr/>
          </p:nvCxnSpPr>
          <p:spPr>
            <a:xfrm rot="16200000" flipH="1">
              <a:off x="3270827" y="5296262"/>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58" name="Straight Connector 57"/>
            <p:cNvCxnSpPr/>
            <p:nvPr/>
          </p:nvCxnSpPr>
          <p:spPr>
            <a:xfrm rot="16200000" flipH="1">
              <a:off x="4378691" y="5273897"/>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59" name="Straight Connector 58"/>
            <p:cNvCxnSpPr/>
            <p:nvPr/>
          </p:nvCxnSpPr>
          <p:spPr>
            <a:xfrm rot="16200000" flipH="1">
              <a:off x="4600079" y="5285548"/>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0" name="Straight Connector 59"/>
            <p:cNvCxnSpPr/>
            <p:nvPr/>
          </p:nvCxnSpPr>
          <p:spPr>
            <a:xfrm rot="16200000" flipH="1">
              <a:off x="4157303" y="5297199"/>
              <a:ext cx="1735981"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1" name="Straight Connector 60"/>
            <p:cNvCxnSpPr>
              <a:stCxn id="53" idx="1"/>
              <a:endCxn id="53" idx="3"/>
            </p:cNvCxnSpPr>
            <p:nvPr/>
          </p:nvCxnSpPr>
          <p:spPr>
            <a:xfrm rot="10800000" flipH="1">
              <a:off x="3891809" y="5272024"/>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2" name="Straight Connector 61"/>
            <p:cNvCxnSpPr/>
            <p:nvPr/>
          </p:nvCxnSpPr>
          <p:spPr>
            <a:xfrm rot="10800000" flipH="1">
              <a:off x="3892733" y="488847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3" name="Straight Connector 62"/>
            <p:cNvCxnSpPr/>
            <p:nvPr/>
          </p:nvCxnSpPr>
          <p:spPr>
            <a:xfrm rot="10800000" flipH="1">
              <a:off x="3892733" y="5086545"/>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4" name="Straight Connector 63"/>
            <p:cNvCxnSpPr/>
            <p:nvPr/>
          </p:nvCxnSpPr>
          <p:spPr>
            <a:xfrm rot="10800000" flipH="1">
              <a:off x="3892733" y="4678760"/>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5" name="Straight Connector 64"/>
            <p:cNvCxnSpPr/>
            <p:nvPr/>
          </p:nvCxnSpPr>
          <p:spPr>
            <a:xfrm rot="10800000" flipH="1">
              <a:off x="3893657" y="5716636"/>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6" name="Straight Connector 65"/>
            <p:cNvCxnSpPr/>
            <p:nvPr/>
          </p:nvCxnSpPr>
          <p:spPr>
            <a:xfrm rot="10800000" flipH="1">
              <a:off x="3893657" y="5914703"/>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cxnSp>
          <p:nvCxnSpPr>
            <p:cNvPr id="67" name="Straight Connector 66"/>
            <p:cNvCxnSpPr/>
            <p:nvPr/>
          </p:nvCxnSpPr>
          <p:spPr>
            <a:xfrm rot="10800000" flipH="1">
              <a:off x="3893657" y="5506918"/>
              <a:ext cx="1820498" cy="1588"/>
            </a:xfrm>
            <a:prstGeom prst="line">
              <a:avLst/>
            </a:prstGeom>
            <a:noFill/>
            <a:ln w="19050" cap="flat" cmpd="sng" algn="ctr">
              <a:solidFill>
                <a:sysClr val="windowText" lastClr="000000"/>
              </a:solidFill>
              <a:prstDash val="solid"/>
            </a:ln>
            <a:effectLst>
              <a:outerShdw blurRad="38100" dist="30000" dir="5400000" rotWithShape="0">
                <a:srgbClr val="000000">
                  <a:alpha val="45000"/>
                </a:srgbClr>
              </a:outerShdw>
            </a:effectLst>
          </p:spPr>
        </p:cxnSp>
      </p:grpSp>
      <p:sp>
        <p:nvSpPr>
          <p:cNvPr id="68" name="Rectangle 67"/>
          <p:cNvSpPr/>
          <p:nvPr/>
        </p:nvSpPr>
        <p:spPr>
          <a:xfrm>
            <a:off x="454433" y="2132113"/>
            <a:ext cx="3134420" cy="349526"/>
          </a:xfrm>
          <a:prstGeom prst="rect">
            <a:avLst/>
          </a:prstGeom>
          <a:solidFill>
            <a:srgbClr val="008000"/>
          </a:solidFill>
          <a:ln w="10000" cap="flat" cmpd="sng" algn="ctr">
            <a:solidFill>
              <a:srgbClr val="008000"/>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69" name="Rectangle 68"/>
          <p:cNvSpPr/>
          <p:nvPr/>
        </p:nvSpPr>
        <p:spPr>
          <a:xfrm>
            <a:off x="791497" y="4858417"/>
            <a:ext cx="2491870" cy="396130"/>
          </a:xfrm>
          <a:prstGeom prst="rect">
            <a:avLst/>
          </a:prstGeom>
          <a:solidFill>
            <a:srgbClr val="94B6D2"/>
          </a:solidFill>
          <a:ln w="10000" cap="flat" cmpd="sng" algn="ctr">
            <a:solidFill>
              <a:srgbClr val="94B6D2"/>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sp>
        <p:nvSpPr>
          <p:cNvPr id="70" name="Rectangle 69"/>
          <p:cNvSpPr/>
          <p:nvPr/>
        </p:nvSpPr>
        <p:spPr>
          <a:xfrm>
            <a:off x="469135" y="3870675"/>
            <a:ext cx="3134420" cy="349526"/>
          </a:xfrm>
          <a:prstGeom prst="rect">
            <a:avLst/>
          </a:prstGeom>
          <a:solidFill>
            <a:srgbClr val="FF0000"/>
          </a:solidFill>
          <a:ln w="10000" cap="flat" cmpd="sng" algn="ctr">
            <a:solidFill>
              <a:srgbClr val="FF0000"/>
            </a:solidFill>
            <a:prstDash val="solid"/>
          </a:ln>
          <a:effectLst>
            <a:outerShdw blurRad="38100" dist="30000" dir="5400000" rotWithShape="0">
              <a:srgbClr val="000000">
                <a:alpha val="45000"/>
              </a:srgbClr>
            </a:outerShdw>
          </a:effectLst>
        </p:spPr>
        <p:txBody>
          <a:bodyPr rtlCol="0" anchor="ctr"/>
          <a:lstStyle/>
          <a:p>
            <a:pPr algn="ctr" defTabSz="914400" fontAlgn="auto" hangingPunct="1">
              <a:lnSpc>
                <a:spcPct val="100000"/>
              </a:lnSpc>
              <a:spcBef>
                <a:spcPts val="0"/>
              </a:spcBef>
              <a:spcAft>
                <a:spcPts val="0"/>
              </a:spcAft>
              <a:buClrTx/>
              <a:buSzTx/>
              <a:buFontTx/>
              <a:buNone/>
              <a:defRPr/>
            </a:pPr>
            <a:endParaRPr lang="en-US" kern="0">
              <a:solidFill>
                <a:sysClr val="window" lastClr="FFFFFF"/>
              </a:solidFill>
              <a:latin typeface="Tw Cen MT"/>
            </a:endParaRPr>
          </a:p>
        </p:txBody>
      </p:sp>
      <p:cxnSp>
        <p:nvCxnSpPr>
          <p:cNvPr id="71" name="Straight Arrow Connector 70"/>
          <p:cNvCxnSpPr/>
          <p:nvPr/>
        </p:nvCxnSpPr>
        <p:spPr>
          <a:xfrm>
            <a:off x="3588853" y="2300683"/>
            <a:ext cx="1339993" cy="1588"/>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72" name="TextBox 71"/>
          <p:cNvSpPr txBox="1"/>
          <p:nvPr/>
        </p:nvSpPr>
        <p:spPr>
          <a:xfrm>
            <a:off x="4940501" y="2102616"/>
            <a:ext cx="2155195" cy="369332"/>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Previously Active Row</a:t>
            </a:r>
            <a:endParaRPr lang="en-US" kern="0" dirty="0">
              <a:solidFill>
                <a:sysClr val="windowText" lastClr="000000"/>
              </a:solidFill>
            </a:endParaRPr>
          </a:p>
        </p:txBody>
      </p:sp>
      <p:cxnSp>
        <p:nvCxnSpPr>
          <p:cNvPr id="73" name="Straight Arrow Connector 72"/>
          <p:cNvCxnSpPr/>
          <p:nvPr/>
        </p:nvCxnSpPr>
        <p:spPr>
          <a:xfrm>
            <a:off x="3603555" y="4068742"/>
            <a:ext cx="1339993" cy="1588"/>
          </a:xfrm>
          <a:prstGeom prst="straightConnector1">
            <a:avLst/>
          </a:prstGeom>
          <a:noFill/>
          <a:ln w="19050" cap="flat" cmpd="sng" algn="ctr">
            <a:solidFill>
              <a:sysClr val="windowText" lastClr="000000"/>
            </a:solidFill>
            <a:prstDash val="solid"/>
            <a:tailEnd type="arrow"/>
          </a:ln>
          <a:effectLst>
            <a:outerShdw blurRad="38100" dist="30000" dir="5400000" rotWithShape="0">
              <a:srgbClr val="000000">
                <a:alpha val="45000"/>
              </a:srgbClr>
            </a:outerShdw>
          </a:effectLst>
        </p:spPr>
      </p:cxnSp>
      <p:sp>
        <p:nvSpPr>
          <p:cNvPr id="74" name="TextBox 73"/>
          <p:cNvSpPr txBox="1"/>
          <p:nvPr/>
        </p:nvSpPr>
        <p:spPr>
          <a:xfrm>
            <a:off x="4955203" y="3870675"/>
            <a:ext cx="3689982" cy="646331"/>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Newly accessed row </a:t>
            </a:r>
            <a:r>
              <a:rPr lang="en-US" kern="0" dirty="0" smtClean="0">
                <a:solidFill>
                  <a:srgbClr val="3366FF"/>
                </a:solidFill>
              </a:rPr>
              <a:t>within same bank</a:t>
            </a:r>
          </a:p>
          <a:p>
            <a:pPr defTabSz="914400" fontAlgn="auto" hangingPunct="1">
              <a:lnSpc>
                <a:spcPct val="100000"/>
              </a:lnSpc>
              <a:spcBef>
                <a:spcPts val="0"/>
              </a:spcBef>
              <a:spcAft>
                <a:spcPts val="0"/>
              </a:spcAft>
              <a:buClrTx/>
              <a:buSzTx/>
              <a:buFontTx/>
              <a:buNone/>
              <a:defRPr/>
            </a:pPr>
            <a:r>
              <a:rPr lang="en-US" b="1" i="1" kern="0" dirty="0" smtClean="0">
                <a:solidFill>
                  <a:srgbClr val="FF0000"/>
                </a:solidFill>
              </a:rPr>
              <a:t>causing resource conflict</a:t>
            </a:r>
            <a:endParaRPr lang="en-US" b="1" i="1" kern="0" dirty="0">
              <a:solidFill>
                <a:srgbClr val="FF0000"/>
              </a:solidFill>
            </a:endParaRPr>
          </a:p>
        </p:txBody>
      </p:sp>
      <p:sp>
        <p:nvSpPr>
          <p:cNvPr id="75" name="TextBox 74"/>
          <p:cNvSpPr txBox="1"/>
          <p:nvPr/>
        </p:nvSpPr>
        <p:spPr>
          <a:xfrm>
            <a:off x="3568599" y="4637048"/>
            <a:ext cx="4437821" cy="923330"/>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Row Activation = Bank busy for “</a:t>
            </a:r>
            <a:r>
              <a:rPr lang="en-US" kern="0" dirty="0" err="1" smtClean="0">
                <a:solidFill>
                  <a:srgbClr val="3366FF"/>
                </a:solidFill>
              </a:rPr>
              <a:t>t_RAS</a:t>
            </a:r>
            <a:r>
              <a:rPr lang="en-US" kern="0" dirty="0" smtClean="0">
                <a:solidFill>
                  <a:sysClr val="windowText" lastClr="000000"/>
                </a:solidFill>
              </a:rPr>
              <a:t>” cycles</a:t>
            </a:r>
          </a:p>
          <a:p>
            <a:pPr defTabSz="914400" fontAlgn="auto" hangingPunct="1">
              <a:lnSpc>
                <a:spcPct val="100000"/>
              </a:lnSpc>
              <a:spcBef>
                <a:spcPts val="0"/>
              </a:spcBef>
              <a:spcAft>
                <a:spcPts val="0"/>
              </a:spcAft>
              <a:buClrTx/>
              <a:buSzTx/>
              <a:buFontTx/>
              <a:buNone/>
              <a:defRPr/>
            </a:pPr>
            <a:endParaRPr lang="en-US" kern="0" dirty="0" smtClean="0">
              <a:solidFill>
                <a:sysClr val="windowText" lastClr="000000"/>
              </a:solidFill>
            </a:endParaRP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Bank </a:t>
            </a:r>
            <a:r>
              <a:rPr lang="en-US" kern="0" dirty="0" err="1" smtClean="0">
                <a:solidFill>
                  <a:sysClr val="windowText" lastClr="000000"/>
                </a:solidFill>
              </a:rPr>
              <a:t>Precharge</a:t>
            </a:r>
            <a:r>
              <a:rPr lang="en-US" kern="0" dirty="0" smtClean="0">
                <a:solidFill>
                  <a:sysClr val="windowText" lastClr="000000"/>
                </a:solidFill>
              </a:rPr>
              <a:t> = Bank busy for “</a:t>
            </a:r>
            <a:r>
              <a:rPr lang="en-US" kern="0" dirty="0" err="1" smtClean="0">
                <a:solidFill>
                  <a:srgbClr val="3366FF"/>
                </a:solidFill>
              </a:rPr>
              <a:t>t_RP</a:t>
            </a:r>
            <a:r>
              <a:rPr lang="en-US" kern="0" dirty="0" smtClean="0">
                <a:solidFill>
                  <a:sysClr val="windowText" lastClr="000000"/>
                </a:solidFill>
              </a:rPr>
              <a:t>” cycles</a:t>
            </a:r>
            <a:endParaRPr lang="en-US" kern="0" dirty="0">
              <a:solidFill>
                <a:sysClr val="windowText" lastClr="000000"/>
              </a:solidFill>
            </a:endParaRPr>
          </a:p>
        </p:txBody>
      </p:sp>
      <p:sp>
        <p:nvSpPr>
          <p:cNvPr id="76" name="TextBox 75"/>
          <p:cNvSpPr txBox="1"/>
          <p:nvPr/>
        </p:nvSpPr>
        <p:spPr>
          <a:xfrm>
            <a:off x="638287" y="5724287"/>
            <a:ext cx="8047508" cy="923330"/>
          </a:xfrm>
          <a:prstGeom prst="rect">
            <a:avLst/>
          </a:prstGeom>
          <a:noFill/>
        </p:spPr>
        <p:txBody>
          <a:bodyPr wrap="none" rtlCol="0">
            <a:spAutoFit/>
          </a:bodyPr>
          <a:lstStyle/>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*If a subsequent access is made to the same open row, the request can proceed</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immediately after the first without having to wait for </a:t>
            </a:r>
            <a:r>
              <a:rPr lang="en-US" kern="0" dirty="0" err="1" smtClean="0">
                <a:solidFill>
                  <a:sysClr val="windowText" lastClr="000000"/>
                </a:solidFill>
              </a:rPr>
              <a:t>t_RAS</a:t>
            </a:r>
            <a:r>
              <a:rPr lang="en-US" kern="0" dirty="0" smtClean="0">
                <a:solidFill>
                  <a:sysClr val="windowText" lastClr="000000"/>
                </a:solidFill>
              </a:rPr>
              <a:t>. In case of a different row</a:t>
            </a:r>
          </a:p>
          <a:p>
            <a:pPr defTabSz="914400" fontAlgn="auto" hangingPunct="1">
              <a:lnSpc>
                <a:spcPct val="100000"/>
              </a:lnSpc>
              <a:spcBef>
                <a:spcPts val="0"/>
              </a:spcBef>
              <a:spcAft>
                <a:spcPts val="0"/>
              </a:spcAft>
              <a:buClrTx/>
              <a:buSzTx/>
              <a:buFontTx/>
              <a:buNone/>
              <a:defRPr/>
            </a:pPr>
            <a:r>
              <a:rPr lang="en-US" kern="0" dirty="0" smtClean="0">
                <a:solidFill>
                  <a:sysClr val="windowText" lastClr="000000"/>
                </a:solidFill>
              </a:rPr>
              <a:t>the timing protocol must be followed </a:t>
            </a:r>
            <a:endParaRPr lang="en-US" kern="0" dirty="0">
              <a:solidFill>
                <a:sysClr val="windowText" lastClr="000000"/>
              </a:solidFill>
            </a:endParaRPr>
          </a:p>
        </p:txBody>
      </p:sp>
    </p:spTree>
    <p:extLst>
      <p:ext uri="{BB962C8B-B14F-4D97-AF65-F5344CB8AC3E}">
        <p14:creationId xmlns:p14="http://schemas.microsoft.com/office/powerpoint/2010/main" val="37135062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smtClean="0"/>
              <a:t>CaffDRAM</a:t>
            </a:r>
            <a:r>
              <a:rPr lang="en-US" dirty="0" smtClean="0"/>
              <a:t> Interface</a:t>
            </a:r>
            <a:endParaRPr lang="en-US" dirty="0"/>
          </a:p>
        </p:txBody>
      </p:sp>
      <p:sp>
        <p:nvSpPr>
          <p:cNvPr id="2" name="Rectangle 1"/>
          <p:cNvSpPr/>
          <p:nvPr/>
        </p:nvSpPr>
        <p:spPr>
          <a:xfrm>
            <a:off x="468312" y="1493837"/>
            <a:ext cx="9448800" cy="1641218"/>
          </a:xfrm>
          <a:prstGeom prst="rect">
            <a:avLst/>
          </a:prstGeom>
        </p:spPr>
        <p:txBody>
          <a:bodyPr wrap="square">
            <a:spAutoFit/>
          </a:bodyPr>
          <a:lstStyle/>
          <a:p>
            <a:pPr defTabSz="457200"/>
            <a:r>
              <a:rPr lang="en-US" dirty="0" smtClean="0">
                <a:solidFill>
                  <a:srgbClr val="000000"/>
                </a:solidFill>
              </a:rPr>
              <a:t>* A </a:t>
            </a:r>
            <a:r>
              <a:rPr lang="en-US" dirty="0">
                <a:solidFill>
                  <a:srgbClr val="000000"/>
                </a:solidFill>
              </a:rPr>
              <a:t>memory controller has one interface: the memory controller-network interface. It sends/receives </a:t>
            </a:r>
            <a:r>
              <a:rPr lang="en-US" dirty="0" err="1">
                <a:solidFill>
                  <a:srgbClr val="000000"/>
                </a:solidFill>
              </a:rPr>
              <a:t>NetworkPacket</a:t>
            </a:r>
            <a:r>
              <a:rPr lang="en-US" dirty="0">
                <a:solidFill>
                  <a:srgbClr val="000000"/>
                </a:solidFill>
              </a:rPr>
              <a:t> which carries the memory requests and responses.</a:t>
            </a:r>
          </a:p>
          <a:p>
            <a:pPr defTabSz="457200"/>
            <a:endParaRPr lang="en-US" dirty="0">
              <a:solidFill>
                <a:srgbClr val="FFFFFF"/>
              </a:solidFill>
            </a:endParaRPr>
          </a:p>
          <a:p>
            <a:pPr defTabSz="457200"/>
            <a:r>
              <a:rPr lang="en-US" dirty="0" smtClean="0">
                <a:solidFill>
                  <a:srgbClr val="000000"/>
                </a:solidFill>
              </a:rPr>
              <a:t>* The </a:t>
            </a:r>
            <a:r>
              <a:rPr lang="en-US" dirty="0">
                <a:solidFill>
                  <a:srgbClr val="000000"/>
                </a:solidFill>
              </a:rPr>
              <a:t>requests are defined in the cache model, therefore, the memory controller does not have the definition. For this reason, the event handler should be a template function as follows:</a:t>
            </a:r>
          </a:p>
        </p:txBody>
      </p:sp>
      <p:sp>
        <p:nvSpPr>
          <p:cNvPr id="3" name="Rectangle 2"/>
          <p:cNvSpPr/>
          <p:nvPr/>
        </p:nvSpPr>
        <p:spPr>
          <a:xfrm>
            <a:off x="620712" y="3246437"/>
            <a:ext cx="6400800" cy="2414046"/>
          </a:xfrm>
          <a:prstGeom prst="rect">
            <a:avLst/>
          </a:prstGeom>
        </p:spPr>
        <p:txBody>
          <a:bodyPr wrap="square">
            <a:spAutoFit/>
          </a:bodyPr>
          <a:lstStyle/>
          <a:p>
            <a:pPr defTabSz="457200"/>
            <a:r>
              <a:rPr lang="en-US" b="1" i="1" dirty="0">
                <a:solidFill>
                  <a:srgbClr val="008000"/>
                </a:solidFill>
              </a:rPr>
              <a:t>template</a:t>
            </a:r>
            <a:r>
              <a:rPr lang="en-US" b="1" i="1" dirty="0">
                <a:solidFill>
                  <a:srgbClr val="000000"/>
                </a:solidFill>
              </a:rPr>
              <a:t>&lt;</a:t>
            </a:r>
            <a:r>
              <a:rPr lang="en-US" b="1" i="1" dirty="0" err="1">
                <a:solidFill>
                  <a:srgbClr val="008000"/>
                </a:solidFill>
              </a:rPr>
              <a:t>typename</a:t>
            </a:r>
            <a:r>
              <a:rPr lang="en-US" b="1" i="1" dirty="0">
                <a:solidFill>
                  <a:srgbClr val="008000"/>
                </a:solidFill>
              </a:rPr>
              <a:t> </a:t>
            </a:r>
            <a:r>
              <a:rPr lang="en-US" b="1" i="1" dirty="0">
                <a:solidFill>
                  <a:srgbClr val="000000"/>
                </a:solidFill>
              </a:rPr>
              <a:t>T&gt;</a:t>
            </a:r>
          </a:p>
          <a:p>
            <a:pPr defTabSz="457200"/>
            <a:r>
              <a:rPr lang="en-US" b="1" i="1" dirty="0">
                <a:solidFill>
                  <a:srgbClr val="008000"/>
                </a:solidFill>
              </a:rPr>
              <a:t>void</a:t>
            </a:r>
            <a:r>
              <a:rPr lang="en-US" b="1" i="1" dirty="0">
                <a:solidFill>
                  <a:srgbClr val="000000"/>
                </a:solidFill>
              </a:rPr>
              <a:t> handler(</a:t>
            </a:r>
            <a:r>
              <a:rPr lang="en-US" b="1" i="1" dirty="0" err="1">
                <a:solidFill>
                  <a:srgbClr val="000000"/>
                </a:solidFill>
              </a:rPr>
              <a:t>int</a:t>
            </a:r>
            <a:r>
              <a:rPr lang="en-US" b="1" i="1" dirty="0" smtClean="0">
                <a:solidFill>
                  <a:srgbClr val="000000"/>
                </a:solidFill>
              </a:rPr>
              <a:t>, manifold</a:t>
            </a:r>
            <a:r>
              <a:rPr lang="en-US" b="1" i="1" dirty="0">
                <a:solidFill>
                  <a:srgbClr val="000000"/>
                </a:solidFill>
              </a:rPr>
              <a:t>::</a:t>
            </a:r>
            <a:r>
              <a:rPr lang="en-US" b="1" i="1" dirty="0" err="1">
                <a:solidFill>
                  <a:srgbClr val="000000"/>
                </a:solidFill>
              </a:rPr>
              <a:t>uarch</a:t>
            </a:r>
            <a:r>
              <a:rPr lang="en-US" b="1" i="1" dirty="0">
                <a:solidFill>
                  <a:srgbClr val="000000"/>
                </a:solidFill>
              </a:rPr>
              <a:t>::</a:t>
            </a:r>
            <a:r>
              <a:rPr lang="en-US" b="1" i="1" dirty="0" err="1">
                <a:solidFill>
                  <a:srgbClr val="000000"/>
                </a:solidFill>
              </a:rPr>
              <a:t>NetworkPacket</a:t>
            </a:r>
            <a:r>
              <a:rPr lang="en-US" b="1" i="1" dirty="0">
                <a:solidFill>
                  <a:srgbClr val="000000"/>
                </a:solidFill>
              </a:rPr>
              <a:t>* </a:t>
            </a:r>
            <a:r>
              <a:rPr lang="en-US" b="1" i="1" dirty="0" err="1">
                <a:solidFill>
                  <a:srgbClr val="000000"/>
                </a:solidFill>
              </a:rPr>
              <a:t>pkt</a:t>
            </a:r>
            <a:r>
              <a:rPr lang="en-US" b="1" i="1" dirty="0">
                <a:solidFill>
                  <a:srgbClr val="000000"/>
                </a:solidFill>
              </a:rPr>
              <a:t>)</a:t>
            </a:r>
          </a:p>
          <a:p>
            <a:pPr defTabSz="457200"/>
            <a:r>
              <a:rPr lang="en-US" b="1" i="1" dirty="0">
                <a:solidFill>
                  <a:srgbClr val="000000"/>
                </a:solidFill>
              </a:rPr>
              <a:t>{</a:t>
            </a:r>
          </a:p>
          <a:p>
            <a:pPr defTabSz="457200"/>
            <a:r>
              <a:rPr lang="en-US" b="1" i="1" dirty="0">
                <a:solidFill>
                  <a:srgbClr val="000000"/>
                </a:solidFill>
              </a:rPr>
              <a:t>    T* request = (T*)(</a:t>
            </a:r>
            <a:r>
              <a:rPr lang="en-US" b="1" i="1" dirty="0" err="1">
                <a:solidFill>
                  <a:srgbClr val="000000"/>
                </a:solidFill>
              </a:rPr>
              <a:t>pkt</a:t>
            </a:r>
            <a:r>
              <a:rPr lang="en-US" b="1" i="1" dirty="0">
                <a:solidFill>
                  <a:srgbClr val="000000"/>
                </a:solidFill>
              </a:rPr>
              <a:t>-&gt;data);</a:t>
            </a:r>
          </a:p>
          <a:p>
            <a:pPr defTabSz="457200"/>
            <a:endParaRPr lang="en-US" b="1" i="1" dirty="0">
              <a:solidFill>
                <a:srgbClr val="000000"/>
              </a:solidFill>
            </a:endParaRPr>
          </a:p>
          <a:p>
            <a:pPr defTabSz="457200"/>
            <a:r>
              <a:rPr lang="en-US" b="1" i="1" dirty="0">
                <a:solidFill>
                  <a:srgbClr val="000000"/>
                </a:solidFill>
              </a:rPr>
              <a:t>    </a:t>
            </a:r>
            <a:r>
              <a:rPr lang="en-US" b="1" i="1" dirty="0" err="1">
                <a:solidFill>
                  <a:srgbClr val="000000"/>
                </a:solidFill>
              </a:rPr>
              <a:t>bool</a:t>
            </a:r>
            <a:r>
              <a:rPr lang="en-US" b="1" i="1" dirty="0">
                <a:solidFill>
                  <a:srgbClr val="000000"/>
                </a:solidFill>
              </a:rPr>
              <a:t> </a:t>
            </a:r>
            <a:r>
              <a:rPr lang="en-US" b="1" i="1" dirty="0" err="1">
                <a:solidFill>
                  <a:srgbClr val="000000"/>
                </a:solidFill>
              </a:rPr>
              <a:t>isRead</a:t>
            </a:r>
            <a:r>
              <a:rPr lang="en-US" b="1" i="1" dirty="0">
                <a:solidFill>
                  <a:srgbClr val="000000"/>
                </a:solidFill>
              </a:rPr>
              <a:t> = request-&gt;</a:t>
            </a:r>
            <a:r>
              <a:rPr lang="en-US" b="1" i="1" dirty="0" err="1">
                <a:solidFill>
                  <a:srgbClr val="000000"/>
                </a:solidFill>
              </a:rPr>
              <a:t>is_read</a:t>
            </a:r>
            <a:r>
              <a:rPr lang="en-US" b="1" i="1" dirty="0">
                <a:solidFill>
                  <a:srgbClr val="000000"/>
                </a:solidFill>
              </a:rPr>
              <a:t>();</a:t>
            </a:r>
          </a:p>
          <a:p>
            <a:pPr defTabSz="457200"/>
            <a:r>
              <a:rPr lang="en-US" b="1" i="1" dirty="0">
                <a:solidFill>
                  <a:srgbClr val="000000"/>
                </a:solidFill>
              </a:rPr>
              <a:t>    uint64_t </a:t>
            </a:r>
            <a:r>
              <a:rPr lang="en-US" b="1" i="1" dirty="0" err="1">
                <a:solidFill>
                  <a:srgbClr val="000000"/>
                </a:solidFill>
              </a:rPr>
              <a:t>addr</a:t>
            </a:r>
            <a:r>
              <a:rPr lang="en-US" b="1" i="1" dirty="0">
                <a:solidFill>
                  <a:srgbClr val="000000"/>
                </a:solidFill>
              </a:rPr>
              <a:t> = request-&gt;</a:t>
            </a:r>
            <a:r>
              <a:rPr lang="en-US" b="1" i="1" dirty="0" err="1">
                <a:solidFill>
                  <a:srgbClr val="000000"/>
                </a:solidFill>
              </a:rPr>
              <a:t>get_addr</a:t>
            </a:r>
            <a:r>
              <a:rPr lang="en-US" b="1" i="1" dirty="0">
                <a:solidFill>
                  <a:srgbClr val="000000"/>
                </a:solidFill>
              </a:rPr>
              <a:t>();</a:t>
            </a:r>
          </a:p>
          <a:p>
            <a:pPr defTabSz="457200"/>
            <a:r>
              <a:rPr lang="en-US" b="1" i="1" dirty="0">
                <a:solidFill>
                  <a:srgbClr val="000000"/>
                </a:solidFill>
              </a:rPr>
              <a:t>    ...</a:t>
            </a:r>
          </a:p>
          <a:p>
            <a:pPr defTabSz="457200"/>
            <a:r>
              <a:rPr lang="en-US" b="1" i="1" dirty="0">
                <a:solidFill>
                  <a:srgbClr val="000000"/>
                </a:solidFill>
              </a:rPr>
              <a:t>}</a:t>
            </a:r>
          </a:p>
        </p:txBody>
      </p:sp>
      <p:sp>
        <p:nvSpPr>
          <p:cNvPr id="4" name="Rectangle 3"/>
          <p:cNvSpPr/>
          <p:nvPr/>
        </p:nvSpPr>
        <p:spPr>
          <a:xfrm>
            <a:off x="544512" y="3246437"/>
            <a:ext cx="6553200" cy="2667000"/>
          </a:xfrm>
          <a:prstGeom prst="rect">
            <a:avLst/>
          </a:prstGeom>
          <a:ln w="15875">
            <a:solidFill>
              <a:srgbClr val="000000"/>
            </a:solidFill>
          </a:ln>
        </p:spPr>
        <p:txBody>
          <a:bodyPr rtlCol="0" anchor="ctr"/>
          <a:lstStyle/>
          <a:p>
            <a:pPr algn="ctr" defTabSz="457200"/>
            <a:endParaRPr lang="en-US">
              <a:solidFill>
                <a:srgbClr val="FFFFFF"/>
              </a:solidFill>
            </a:endParaRPr>
          </a:p>
        </p:txBody>
      </p:sp>
    </p:spTree>
    <p:extLst>
      <p:ext uri="{BB962C8B-B14F-4D97-AF65-F5344CB8AC3E}">
        <p14:creationId xmlns:p14="http://schemas.microsoft.com/office/powerpoint/2010/main" val="3468197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346075"/>
            <a:ext cx="9070975" cy="1171575"/>
          </a:xfrm>
          <a:ln/>
        </p:spPr>
        <p:txBody>
          <a:bodyPr tIns="3880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smtClean="0"/>
              <a:t>CaffDRAM</a:t>
            </a:r>
            <a:r>
              <a:rPr lang="en-US" dirty="0" smtClean="0"/>
              <a:t> Interface….</a:t>
            </a:r>
            <a:endParaRPr lang="en-US" dirty="0"/>
          </a:p>
        </p:txBody>
      </p:sp>
      <p:sp>
        <p:nvSpPr>
          <p:cNvPr id="4" name="Rectangle 3"/>
          <p:cNvSpPr/>
          <p:nvPr/>
        </p:nvSpPr>
        <p:spPr>
          <a:xfrm>
            <a:off x="468312" y="1570037"/>
            <a:ext cx="9448800" cy="2929264"/>
          </a:xfrm>
          <a:prstGeom prst="rect">
            <a:avLst/>
          </a:prstGeom>
        </p:spPr>
        <p:txBody>
          <a:bodyPr wrap="square">
            <a:spAutoFit/>
          </a:bodyPr>
          <a:lstStyle/>
          <a:p>
            <a:pPr defTabSz="457200"/>
            <a:r>
              <a:rPr lang="en-US" b="1" dirty="0">
                <a:solidFill>
                  <a:srgbClr val="000000"/>
                </a:solidFill>
              </a:rPr>
              <a:t>As can be seen, the request from cache is supposed to implement the following two functions:</a:t>
            </a:r>
          </a:p>
          <a:p>
            <a:pPr defTabSz="457200"/>
            <a:endParaRPr lang="en-US" dirty="0">
              <a:solidFill>
                <a:srgbClr val="000000"/>
              </a:solidFill>
            </a:endParaRPr>
          </a:p>
          <a:p>
            <a:pPr algn="just" defTabSz="457200"/>
            <a:r>
              <a:rPr lang="en-US" i="1" dirty="0" err="1">
                <a:solidFill>
                  <a:srgbClr val="000000"/>
                </a:solidFill>
              </a:rPr>
              <a:t>get_addr</a:t>
            </a:r>
            <a:r>
              <a:rPr lang="en-US" i="1" dirty="0">
                <a:solidFill>
                  <a:srgbClr val="000000"/>
                </a:solidFill>
              </a:rPr>
              <a:t>(). </a:t>
            </a:r>
            <a:r>
              <a:rPr lang="en-US" dirty="0">
                <a:solidFill>
                  <a:srgbClr val="000000"/>
                </a:solidFill>
              </a:rPr>
              <a:t>This functions returns a 64-bit integer that is the memory address for </a:t>
            </a:r>
            <a:r>
              <a:rPr lang="en-US" dirty="0" smtClean="0">
                <a:solidFill>
                  <a:srgbClr val="000000"/>
                </a:solidFill>
              </a:rPr>
              <a:t>		     	            which </a:t>
            </a:r>
            <a:r>
              <a:rPr lang="en-US" dirty="0">
                <a:solidFill>
                  <a:srgbClr val="000000"/>
                </a:solidFill>
              </a:rPr>
              <a:t>the cache request is made.</a:t>
            </a:r>
          </a:p>
          <a:p>
            <a:pPr algn="just" defTabSz="457200"/>
            <a:r>
              <a:rPr lang="en-US" i="1" dirty="0" err="1">
                <a:solidFill>
                  <a:srgbClr val="000000"/>
                </a:solidFill>
              </a:rPr>
              <a:t>is_read</a:t>
            </a:r>
            <a:r>
              <a:rPr lang="en-US" i="1" dirty="0">
                <a:solidFill>
                  <a:srgbClr val="000000"/>
                </a:solidFill>
              </a:rPr>
              <a:t>()</a:t>
            </a:r>
            <a:r>
              <a:rPr lang="en-US" dirty="0">
                <a:solidFill>
                  <a:srgbClr val="000000"/>
                </a:solidFill>
              </a:rPr>
              <a:t>. </a:t>
            </a:r>
            <a:r>
              <a:rPr lang="en-US" dirty="0" smtClean="0">
                <a:solidFill>
                  <a:srgbClr val="000000"/>
                </a:solidFill>
              </a:rPr>
              <a:t> This </a:t>
            </a:r>
            <a:r>
              <a:rPr lang="en-US" dirty="0">
                <a:solidFill>
                  <a:srgbClr val="000000"/>
                </a:solidFill>
              </a:rPr>
              <a:t>function returns true if the request is a read(load), and false if it is a </a:t>
            </a:r>
            <a:r>
              <a:rPr lang="en-US" dirty="0" smtClean="0">
                <a:solidFill>
                  <a:srgbClr val="000000"/>
                </a:solidFill>
              </a:rPr>
              <a:t>		            write</a:t>
            </a:r>
            <a:r>
              <a:rPr lang="en-US" dirty="0">
                <a:solidFill>
                  <a:srgbClr val="000000"/>
                </a:solidFill>
              </a:rPr>
              <a:t>(store)</a:t>
            </a:r>
            <a:r>
              <a:rPr lang="en-US" dirty="0" smtClean="0">
                <a:solidFill>
                  <a:srgbClr val="000000"/>
                </a:solidFill>
              </a:rPr>
              <a:t>.</a:t>
            </a:r>
          </a:p>
          <a:p>
            <a:pPr defTabSz="457200"/>
            <a:endParaRPr lang="en-US" dirty="0">
              <a:solidFill>
                <a:srgbClr val="000000"/>
              </a:solidFill>
            </a:endParaRPr>
          </a:p>
          <a:p>
            <a:pPr defTabSz="457200"/>
            <a:r>
              <a:rPr lang="en-US" dirty="0">
                <a:solidFill>
                  <a:srgbClr val="000000"/>
                </a:solidFill>
              </a:rPr>
              <a:t>For response, the memory controller model can reuse the data type of the cache's requests, or it can define its own. In the latter case, the data type must also support the same two functions above.</a:t>
            </a:r>
          </a:p>
        </p:txBody>
      </p:sp>
      <p:sp>
        <p:nvSpPr>
          <p:cNvPr id="5" name="Rectangle 4"/>
          <p:cNvSpPr/>
          <p:nvPr/>
        </p:nvSpPr>
        <p:spPr>
          <a:xfrm>
            <a:off x="315912" y="4597116"/>
            <a:ext cx="9601200" cy="1898827"/>
          </a:xfrm>
          <a:prstGeom prst="rect">
            <a:avLst/>
          </a:prstGeom>
        </p:spPr>
        <p:txBody>
          <a:bodyPr wrap="square">
            <a:spAutoFit/>
          </a:bodyPr>
          <a:lstStyle/>
          <a:p>
            <a:pPr algn="just" defTabSz="457200"/>
            <a:r>
              <a:rPr lang="en-US" b="1" i="1" dirty="0">
                <a:solidFill>
                  <a:srgbClr val="000000"/>
                </a:solidFill>
              </a:rPr>
              <a:t>Message Types</a:t>
            </a:r>
          </a:p>
          <a:p>
            <a:pPr algn="just" defTabSz="457200"/>
            <a:endParaRPr lang="en-US" dirty="0">
              <a:solidFill>
                <a:srgbClr val="000000"/>
              </a:solidFill>
            </a:endParaRPr>
          </a:p>
          <a:p>
            <a:pPr algn="just" defTabSz="457200"/>
            <a:r>
              <a:rPr lang="en-US" dirty="0">
                <a:solidFill>
                  <a:srgbClr val="000000"/>
                </a:solidFill>
              </a:rPr>
              <a:t>The responses sent by the memory controller model use a message type (the type filed of </a:t>
            </a:r>
            <a:r>
              <a:rPr lang="en-US" dirty="0" err="1">
                <a:solidFill>
                  <a:srgbClr val="000000"/>
                </a:solidFill>
              </a:rPr>
              <a:t>NetworkPacket</a:t>
            </a:r>
            <a:r>
              <a:rPr lang="en-US" dirty="0">
                <a:solidFill>
                  <a:srgbClr val="000000"/>
                </a:solidFill>
              </a:rPr>
              <a:t>) that should be different from other message types. Therefore, the memory controller developer should not hard code the message type value. Instead, the type should be set in the constructor or an access function. The system model builder is responsible for setting the types.</a:t>
            </a:r>
          </a:p>
        </p:txBody>
      </p:sp>
    </p:spTree>
    <p:extLst>
      <p:ext uri="{BB962C8B-B14F-4D97-AF65-F5344CB8AC3E}">
        <p14:creationId xmlns:p14="http://schemas.microsoft.com/office/powerpoint/2010/main" val="16167194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spcBef>
                <a:spcPts val="1200"/>
              </a:spcBef>
            </a:pPr>
            <a:r>
              <a:rPr lang="en-US" dirty="0" smtClean="0"/>
              <a:t>Introduction</a:t>
            </a:r>
          </a:p>
          <a:p>
            <a:pPr>
              <a:spcBef>
                <a:spcPts val="1200"/>
              </a:spcBef>
            </a:pPr>
            <a:r>
              <a:rPr lang="en-US" dirty="0" smtClean="0">
                <a:solidFill>
                  <a:srgbClr val="000000"/>
                </a:solidFill>
              </a:rPr>
              <a:t>Execution Model and System Architecture</a:t>
            </a:r>
          </a:p>
          <a:p>
            <a:pPr>
              <a:spcBef>
                <a:spcPts val="1200"/>
              </a:spcBef>
            </a:pPr>
            <a:r>
              <a:rPr lang="en-US" dirty="0" smtClean="0"/>
              <a:t>Multicore Emulator Front-End</a:t>
            </a:r>
          </a:p>
          <a:p>
            <a:pPr>
              <a:spcBef>
                <a:spcPts val="1200"/>
              </a:spcBef>
            </a:pPr>
            <a:r>
              <a:rPr lang="en-US" dirty="0" smtClean="0">
                <a:solidFill>
                  <a:srgbClr val="000000"/>
                </a:solidFill>
              </a:rPr>
              <a:t>Component Models</a:t>
            </a:r>
          </a:p>
          <a:p>
            <a:pPr lvl="1"/>
            <a:r>
              <a:rPr lang="en-US" dirty="0" smtClean="0"/>
              <a:t>Cores</a:t>
            </a:r>
          </a:p>
          <a:p>
            <a:pPr lvl="1"/>
            <a:r>
              <a:rPr lang="en-US" dirty="0" smtClean="0">
                <a:solidFill>
                  <a:srgbClr val="000000"/>
                </a:solidFill>
              </a:rPr>
              <a:t>Network</a:t>
            </a:r>
          </a:p>
          <a:p>
            <a:pPr lvl="1"/>
            <a:r>
              <a:rPr lang="en-US" dirty="0" smtClean="0"/>
              <a:t>Memory System</a:t>
            </a:r>
          </a:p>
          <a:p>
            <a:pPr>
              <a:spcBef>
                <a:spcPts val="1200"/>
              </a:spcBef>
            </a:pPr>
            <a:r>
              <a:rPr lang="en-US" dirty="0" smtClean="0">
                <a:solidFill>
                  <a:schemeClr val="bg2">
                    <a:lumMod val="60000"/>
                    <a:lumOff val="40000"/>
                  </a:schemeClr>
                </a:solidFill>
              </a:rPr>
              <a:t>Building and Running Manifold Simulations</a:t>
            </a:r>
          </a:p>
          <a:p>
            <a:pPr>
              <a:spcBef>
                <a:spcPts val="1200"/>
              </a:spcBef>
            </a:pPr>
            <a:r>
              <a:rPr lang="en-US" dirty="0" smtClean="0"/>
              <a:t>Physical Modeling: Energy Introspector</a:t>
            </a:r>
          </a:p>
          <a:p>
            <a:pPr>
              <a:spcBef>
                <a:spcPts val="1200"/>
              </a:spcBef>
            </a:pPr>
            <a:r>
              <a:rPr lang="en-US" dirty="0" smtClean="0"/>
              <a:t>Some Example Simulators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98</a:t>
            </a:fld>
            <a:endParaRPr lang="en-US">
              <a:solidFill>
                <a:srgbClr val="E5FFFF"/>
              </a:solidFill>
            </a:endParaRPr>
          </a:p>
        </p:txBody>
      </p:sp>
    </p:spTree>
    <p:extLst>
      <p:ext uri="{BB962C8B-B14F-4D97-AF65-F5344CB8AC3E}">
        <p14:creationId xmlns:p14="http://schemas.microsoft.com/office/powerpoint/2010/main" val="2241757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and Running Parallel Simulations</a:t>
            </a:r>
          </a:p>
        </p:txBody>
      </p:sp>
      <p:sp>
        <p:nvSpPr>
          <p:cNvPr id="4" name="Slide Number Placeholder 3"/>
          <p:cNvSpPr>
            <a:spLocks noGrp="1"/>
          </p:cNvSpPr>
          <p:nvPr>
            <p:ph type="sldNum" sz="quarter" idx="10"/>
          </p:nvPr>
        </p:nvSpPr>
        <p:spPr/>
        <p:txBody>
          <a:bodyPr/>
          <a:lstStyle/>
          <a:p>
            <a:fld id="{5789DB3D-6D36-41B1-B5D6-2DA40B15D957}" type="slidenum">
              <a:rPr lang="en-US" smtClean="0">
                <a:solidFill>
                  <a:srgbClr val="E5FFFF"/>
                </a:solidFill>
              </a:rPr>
              <a:pPr/>
              <a:t>99</a:t>
            </a:fld>
            <a:endParaRPr lang="en-US">
              <a:solidFill>
                <a:srgbClr val="E5FFFF"/>
              </a:solidFill>
            </a:endParaRPr>
          </a:p>
        </p:txBody>
      </p:sp>
      <p:sp>
        <p:nvSpPr>
          <p:cNvPr id="6" name="Rounded Rectangle 5"/>
          <p:cNvSpPr/>
          <p:nvPr/>
        </p:nvSpPr>
        <p:spPr>
          <a:xfrm>
            <a:off x="2601912" y="2408237"/>
            <a:ext cx="2590800" cy="533400"/>
          </a:xfrm>
          <a:prstGeom prst="roundRect">
            <a:avLst/>
          </a:prstGeom>
          <a:solidFill>
            <a:srgbClr val="FFCC66"/>
          </a:solidFill>
          <a:ln>
            <a:solidFill>
              <a:srgbClr val="000000"/>
            </a:solidFill>
          </a:ln>
          <a:scene3d>
            <a:camera prst="orthographicFront"/>
            <a:lightRig rig="threePt" dir="t"/>
          </a:scene3d>
          <a:sp3d>
            <a:bevelT/>
          </a:sp3d>
        </p:spPr>
        <p:txBody>
          <a:bodyPr rtlCol="0" anchor="ctr"/>
          <a:lstStyle/>
          <a:p>
            <a:pPr algn="ctr" defTabSz="457200"/>
            <a:r>
              <a:rPr lang="en-US" dirty="0" smtClean="0">
                <a:solidFill>
                  <a:srgbClr val="000000"/>
                </a:solidFill>
              </a:rPr>
              <a:t>Instantiate Components</a:t>
            </a:r>
          </a:p>
        </p:txBody>
      </p:sp>
      <p:sp>
        <p:nvSpPr>
          <p:cNvPr id="8" name="Rounded Rectangle 7"/>
          <p:cNvSpPr/>
          <p:nvPr/>
        </p:nvSpPr>
        <p:spPr>
          <a:xfrm>
            <a:off x="2601912" y="3322637"/>
            <a:ext cx="2590800" cy="533400"/>
          </a:xfrm>
          <a:prstGeom prst="roundRect">
            <a:avLst/>
          </a:prstGeom>
          <a:solidFill>
            <a:srgbClr val="FFCC66"/>
          </a:solidFill>
          <a:ln>
            <a:solidFill>
              <a:srgbClr val="000000"/>
            </a:solidFill>
          </a:ln>
          <a:scene3d>
            <a:camera prst="orthographicFront"/>
            <a:lightRig rig="threePt" dir="t"/>
          </a:scene3d>
          <a:sp3d>
            <a:bevelT/>
          </a:sp3d>
        </p:spPr>
        <p:txBody>
          <a:bodyPr rtlCol="0" anchor="ctr"/>
          <a:lstStyle/>
          <a:p>
            <a:pPr algn="ctr" defTabSz="457200"/>
            <a:r>
              <a:rPr lang="en-US" dirty="0" smtClean="0">
                <a:solidFill>
                  <a:srgbClr val="000000"/>
                </a:solidFill>
              </a:rPr>
              <a:t>Connect Components</a:t>
            </a:r>
          </a:p>
        </p:txBody>
      </p:sp>
      <p:sp>
        <p:nvSpPr>
          <p:cNvPr id="9" name="Rounded Rectangle 8"/>
          <p:cNvSpPr/>
          <p:nvPr/>
        </p:nvSpPr>
        <p:spPr>
          <a:xfrm>
            <a:off x="2601912" y="4237037"/>
            <a:ext cx="2590800" cy="533400"/>
          </a:xfrm>
          <a:prstGeom prst="roundRect">
            <a:avLst/>
          </a:prstGeom>
          <a:solidFill>
            <a:srgbClr val="FFCC66"/>
          </a:solidFill>
          <a:ln>
            <a:solidFill>
              <a:srgbClr val="000000"/>
            </a:solidFill>
          </a:ln>
          <a:scene3d>
            <a:camera prst="orthographicFront"/>
            <a:lightRig rig="threePt" dir="t"/>
          </a:scene3d>
          <a:sp3d>
            <a:bevelT/>
          </a:sp3d>
        </p:spPr>
        <p:txBody>
          <a:bodyPr rtlCol="0" anchor="ctr"/>
          <a:lstStyle/>
          <a:p>
            <a:pPr algn="ctr" defTabSz="457200"/>
            <a:r>
              <a:rPr lang="en-US" dirty="0" smtClean="0">
                <a:solidFill>
                  <a:srgbClr val="000000"/>
                </a:solidFill>
              </a:rPr>
              <a:t>Register Clocks</a:t>
            </a:r>
          </a:p>
        </p:txBody>
      </p:sp>
      <p:sp>
        <p:nvSpPr>
          <p:cNvPr id="10" name="Rounded Rectangle 9"/>
          <p:cNvSpPr/>
          <p:nvPr/>
        </p:nvSpPr>
        <p:spPr>
          <a:xfrm>
            <a:off x="2601912" y="5151437"/>
            <a:ext cx="2590800" cy="533400"/>
          </a:xfrm>
          <a:prstGeom prst="roundRect">
            <a:avLst/>
          </a:prstGeom>
          <a:solidFill>
            <a:srgbClr val="FFCC66"/>
          </a:solidFill>
          <a:ln>
            <a:solidFill>
              <a:srgbClr val="000000"/>
            </a:solidFill>
          </a:ln>
          <a:scene3d>
            <a:camera prst="orthographicFront"/>
            <a:lightRig rig="threePt" dir="t"/>
          </a:scene3d>
          <a:sp3d>
            <a:bevelT/>
          </a:sp3d>
        </p:spPr>
        <p:txBody>
          <a:bodyPr rtlCol="0" anchor="ctr"/>
          <a:lstStyle/>
          <a:p>
            <a:pPr algn="ctr" defTabSz="457200"/>
            <a:r>
              <a:rPr lang="en-US" dirty="0" smtClean="0">
                <a:solidFill>
                  <a:srgbClr val="000000"/>
                </a:solidFill>
              </a:rPr>
              <a:t>Simulation Functions</a:t>
            </a:r>
          </a:p>
        </p:txBody>
      </p:sp>
      <p:sp>
        <p:nvSpPr>
          <p:cNvPr id="11" name="Rounded Rectangle 10"/>
          <p:cNvSpPr/>
          <p:nvPr/>
        </p:nvSpPr>
        <p:spPr>
          <a:xfrm>
            <a:off x="2601912" y="1493837"/>
            <a:ext cx="2590800" cy="533400"/>
          </a:xfrm>
          <a:prstGeom prst="roundRect">
            <a:avLst/>
          </a:prstGeom>
          <a:solidFill>
            <a:srgbClr val="FFCC66"/>
          </a:solidFill>
          <a:ln>
            <a:solidFill>
              <a:srgbClr val="000000"/>
            </a:solidFill>
          </a:ln>
          <a:scene3d>
            <a:camera prst="orthographicFront"/>
            <a:lightRig rig="threePt" dir="t"/>
          </a:scene3d>
          <a:sp3d>
            <a:bevelT/>
          </a:sp3d>
        </p:spPr>
        <p:txBody>
          <a:bodyPr rtlCol="0" anchor="ctr"/>
          <a:lstStyle/>
          <a:p>
            <a:pPr algn="ctr" defTabSz="457200"/>
            <a:r>
              <a:rPr lang="en-US" dirty="0" smtClean="0">
                <a:solidFill>
                  <a:srgbClr val="000000"/>
                </a:solidFill>
              </a:rPr>
              <a:t>Initialization</a:t>
            </a:r>
          </a:p>
        </p:txBody>
      </p:sp>
      <p:cxnSp>
        <p:nvCxnSpPr>
          <p:cNvPr id="13" name="Straight Arrow Connector 12"/>
          <p:cNvCxnSpPr>
            <a:stCxn id="11" idx="2"/>
            <a:endCxn id="6" idx="0"/>
          </p:cNvCxnSpPr>
          <p:nvPr/>
        </p:nvCxnSpPr>
        <p:spPr bwMode="auto">
          <a:xfrm>
            <a:off x="3897312" y="2027237"/>
            <a:ext cx="0" cy="381000"/>
          </a:xfrm>
          <a:prstGeom prst="straightConnector1">
            <a:avLst/>
          </a:prstGeom>
          <a:noFill/>
          <a:ln w="25400" cap="flat" cmpd="sng" algn="ctr">
            <a:solidFill>
              <a:srgbClr val="080808"/>
            </a:solidFill>
            <a:prstDash val="solid"/>
            <a:round/>
            <a:headEnd type="none" w="med" len="med"/>
            <a:tailEnd type="arrow" w="sm" len="sm"/>
          </a:ln>
          <a:effectLst/>
        </p:spPr>
      </p:cxnSp>
      <p:cxnSp>
        <p:nvCxnSpPr>
          <p:cNvPr id="16" name="Straight Arrow Connector 15"/>
          <p:cNvCxnSpPr>
            <a:stCxn id="6" idx="2"/>
            <a:endCxn id="8" idx="0"/>
          </p:cNvCxnSpPr>
          <p:nvPr/>
        </p:nvCxnSpPr>
        <p:spPr bwMode="auto">
          <a:xfrm>
            <a:off x="3897312" y="2941637"/>
            <a:ext cx="0" cy="381000"/>
          </a:xfrm>
          <a:prstGeom prst="straightConnector1">
            <a:avLst/>
          </a:prstGeom>
          <a:noFill/>
          <a:ln w="25400" cap="flat" cmpd="sng" algn="ctr">
            <a:solidFill>
              <a:srgbClr val="080808"/>
            </a:solidFill>
            <a:prstDash val="solid"/>
            <a:round/>
            <a:headEnd type="none" w="med" len="med"/>
            <a:tailEnd type="arrow"/>
          </a:ln>
          <a:effectLst/>
        </p:spPr>
      </p:cxnSp>
      <p:cxnSp>
        <p:nvCxnSpPr>
          <p:cNvPr id="18" name="Straight Arrow Connector 17"/>
          <p:cNvCxnSpPr>
            <a:stCxn id="8" idx="2"/>
            <a:endCxn id="9" idx="0"/>
          </p:cNvCxnSpPr>
          <p:nvPr/>
        </p:nvCxnSpPr>
        <p:spPr bwMode="auto">
          <a:xfrm>
            <a:off x="3897312" y="3856037"/>
            <a:ext cx="0" cy="381000"/>
          </a:xfrm>
          <a:prstGeom prst="straightConnector1">
            <a:avLst/>
          </a:prstGeom>
          <a:noFill/>
          <a:ln w="25400" cap="flat" cmpd="sng" algn="ctr">
            <a:solidFill>
              <a:srgbClr val="080808"/>
            </a:solidFill>
            <a:prstDash val="solid"/>
            <a:round/>
            <a:headEnd type="none" w="med" len="med"/>
            <a:tailEnd type="arrow"/>
          </a:ln>
          <a:effectLst/>
        </p:spPr>
      </p:cxnSp>
      <p:cxnSp>
        <p:nvCxnSpPr>
          <p:cNvPr id="23" name="Straight Arrow Connector 22"/>
          <p:cNvCxnSpPr>
            <a:stCxn id="9" idx="2"/>
            <a:endCxn id="10" idx="0"/>
          </p:cNvCxnSpPr>
          <p:nvPr/>
        </p:nvCxnSpPr>
        <p:spPr bwMode="auto">
          <a:xfrm>
            <a:off x="3897312" y="4770437"/>
            <a:ext cx="0" cy="381000"/>
          </a:xfrm>
          <a:prstGeom prst="straightConnector1">
            <a:avLst/>
          </a:prstGeom>
          <a:noFill/>
          <a:ln w="25400" cap="flat" cmpd="sng" algn="ctr">
            <a:solidFill>
              <a:srgbClr val="080808"/>
            </a:solidFill>
            <a:prstDash val="solid"/>
            <a:round/>
            <a:headEnd type="none" w="med" len="med"/>
            <a:tailEnd type="arrow"/>
          </a:ln>
          <a:effectLst/>
        </p:spPr>
      </p:cxnSp>
      <p:sp>
        <p:nvSpPr>
          <p:cNvPr id="24" name="TextBox 23"/>
          <p:cNvSpPr txBox="1"/>
          <p:nvPr/>
        </p:nvSpPr>
        <p:spPr>
          <a:xfrm>
            <a:off x="6107112" y="1570037"/>
            <a:ext cx="2789308" cy="353174"/>
          </a:xfrm>
          <a:prstGeom prst="rect">
            <a:avLst/>
          </a:prstGeom>
          <a:noFill/>
        </p:spPr>
        <p:txBody>
          <a:bodyPr wrap="none" rtlCol="0">
            <a:spAutoFit/>
          </a:bodyPr>
          <a:lstStyle/>
          <a:p>
            <a:pPr defTabSz="457200"/>
            <a:r>
              <a:rPr lang="en-US" dirty="0" smtClean="0">
                <a:solidFill>
                  <a:srgbClr val="000000"/>
                </a:solidFill>
              </a:rPr>
              <a:t>Configuration parameters</a:t>
            </a:r>
          </a:p>
        </p:txBody>
      </p:sp>
      <p:sp>
        <p:nvSpPr>
          <p:cNvPr id="25" name="TextBox 24"/>
          <p:cNvSpPr txBox="1"/>
          <p:nvPr/>
        </p:nvSpPr>
        <p:spPr>
          <a:xfrm>
            <a:off x="6183312" y="2332037"/>
            <a:ext cx="3044423" cy="610783"/>
          </a:xfrm>
          <a:prstGeom prst="rect">
            <a:avLst/>
          </a:prstGeom>
          <a:noFill/>
        </p:spPr>
        <p:txBody>
          <a:bodyPr wrap="none" rtlCol="0">
            <a:spAutoFit/>
          </a:bodyPr>
          <a:lstStyle/>
          <a:p>
            <a:pPr marL="285750" indent="-285750" defTabSz="457200">
              <a:buFont typeface="Arial"/>
              <a:buChar char="•"/>
            </a:pPr>
            <a:r>
              <a:rPr lang="en-US" dirty="0" smtClean="0">
                <a:solidFill>
                  <a:srgbClr val="000000"/>
                </a:solidFill>
              </a:rPr>
              <a:t>From Manifold Library</a:t>
            </a:r>
          </a:p>
          <a:p>
            <a:pPr marL="285750" indent="-285750" defTabSz="457200">
              <a:buFont typeface="Arial"/>
              <a:buChar char="•"/>
            </a:pPr>
            <a:r>
              <a:rPr lang="en-US" dirty="0" smtClean="0">
                <a:solidFill>
                  <a:srgbClr val="000000"/>
                </a:solidFill>
              </a:rPr>
              <a:t>Inputs (trace, QSIM, etc.)</a:t>
            </a:r>
          </a:p>
        </p:txBody>
      </p:sp>
      <p:sp>
        <p:nvSpPr>
          <p:cNvPr id="26" name="TextBox 25"/>
          <p:cNvSpPr txBox="1"/>
          <p:nvPr/>
        </p:nvSpPr>
        <p:spPr>
          <a:xfrm>
            <a:off x="6183312" y="3426663"/>
            <a:ext cx="1852791" cy="353174"/>
          </a:xfrm>
          <a:prstGeom prst="rect">
            <a:avLst/>
          </a:prstGeom>
          <a:noFill/>
        </p:spPr>
        <p:txBody>
          <a:bodyPr wrap="none" rtlCol="0">
            <a:spAutoFit/>
          </a:bodyPr>
          <a:lstStyle/>
          <a:p>
            <a:pPr defTabSz="457200"/>
            <a:r>
              <a:rPr lang="en-US" dirty="0" smtClean="0">
                <a:solidFill>
                  <a:srgbClr val="000000"/>
                </a:solidFill>
              </a:rPr>
              <a:t>Instantiate Links</a:t>
            </a:r>
          </a:p>
        </p:txBody>
      </p:sp>
      <p:sp>
        <p:nvSpPr>
          <p:cNvPr id="27" name="TextBox 26"/>
          <p:cNvSpPr txBox="1"/>
          <p:nvPr/>
        </p:nvSpPr>
        <p:spPr>
          <a:xfrm>
            <a:off x="6183312" y="4341063"/>
            <a:ext cx="3711272" cy="610783"/>
          </a:xfrm>
          <a:prstGeom prst="rect">
            <a:avLst/>
          </a:prstGeom>
          <a:noFill/>
        </p:spPr>
        <p:txBody>
          <a:bodyPr wrap="none" rtlCol="0">
            <a:spAutoFit/>
          </a:bodyPr>
          <a:lstStyle/>
          <a:p>
            <a:pPr marL="285750" indent="-285750" defTabSz="457200">
              <a:buFont typeface="Arial"/>
              <a:buChar char="•"/>
            </a:pPr>
            <a:r>
              <a:rPr lang="en-US" dirty="0" smtClean="0">
                <a:solidFill>
                  <a:srgbClr val="000000"/>
                </a:solidFill>
              </a:rPr>
              <a:t>Set Timing Behavior</a:t>
            </a:r>
          </a:p>
          <a:p>
            <a:pPr marL="285750" indent="-285750" defTabSz="457200">
              <a:buFont typeface="Arial"/>
              <a:buChar char="•"/>
            </a:pPr>
            <a:r>
              <a:rPr lang="en-US" dirty="0" smtClean="0">
                <a:solidFill>
                  <a:srgbClr val="000000"/>
                </a:solidFill>
              </a:rPr>
              <a:t>Time stepped vs. discrete event</a:t>
            </a:r>
          </a:p>
        </p:txBody>
      </p:sp>
      <p:sp>
        <p:nvSpPr>
          <p:cNvPr id="28" name="TextBox 27"/>
          <p:cNvSpPr txBox="1"/>
          <p:nvPr/>
        </p:nvSpPr>
        <p:spPr>
          <a:xfrm>
            <a:off x="6183312" y="5255463"/>
            <a:ext cx="2956233" cy="353174"/>
          </a:xfrm>
          <a:prstGeom prst="rect">
            <a:avLst/>
          </a:prstGeom>
          <a:noFill/>
        </p:spPr>
        <p:txBody>
          <a:bodyPr wrap="none" rtlCol="0">
            <a:spAutoFit/>
          </a:bodyPr>
          <a:lstStyle/>
          <a:p>
            <a:pPr defTabSz="457200"/>
            <a:r>
              <a:rPr lang="en-US" dirty="0" smtClean="0">
                <a:solidFill>
                  <a:srgbClr val="000000"/>
                </a:solidFill>
              </a:rPr>
              <a:t>Set Duration, Cleanup, etc.  </a:t>
            </a:r>
          </a:p>
        </p:txBody>
      </p:sp>
    </p:spTree>
    <p:extLst>
      <p:ext uri="{BB962C8B-B14F-4D97-AF65-F5344CB8AC3E}">
        <p14:creationId xmlns:p14="http://schemas.microsoft.com/office/powerpoint/2010/main" val="963609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3_Balance">
  <a:themeElements>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fontScheme name="Balanc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00"/>
          </a:solidFill>
        </a:ln>
      </a:spPr>
      <a:bodyPr rtlCol="0" anchor="ctr"/>
      <a:lstStyle>
        <a:defPPr algn="ctr">
          <a:defRPr dirty="0" smtClean="0">
            <a:solidFill>
              <a:schemeClr val="bg1">
                <a:lumMod val="50000"/>
              </a:schemeClr>
            </a:solidFill>
          </a:defRPr>
        </a:defPPr>
      </a:lstStyle>
    </a:spDef>
    <a:lnDef>
      <a:spPr bwMode="auto">
        <a:noFill/>
        <a:ln w="38100" cap="flat" cmpd="sng" algn="ctr">
          <a:solidFill>
            <a:srgbClr val="080808"/>
          </a:solidFill>
          <a:prstDash val="solid"/>
          <a:round/>
          <a:headEnd type="none" w="med" len="med"/>
          <a:tailEnd type="arrow"/>
        </a:ln>
        <a:effectLst/>
      </a:spPr>
      <a:bodyPr/>
      <a:lstStyle/>
    </a:lnDef>
    <a:txDef>
      <a:spPr>
        <a:noFill/>
      </a:spPr>
      <a:bodyPr wrap="none" rtlCol="0">
        <a:spAutoFit/>
      </a:bodyPr>
      <a:lstStyle>
        <a:defPPr>
          <a:defRPr dirty="0" err="1" smtClean="0">
            <a:solidFill>
              <a:srgbClr val="000000"/>
            </a:solidFill>
          </a:defRPr>
        </a:defPPr>
      </a:lstStyle>
    </a:txDef>
  </a:objectDefaults>
  <a:extraClrSchemeLst>
    <a:extraClrScheme>
      <a:clrScheme name="Balance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
  <a:themeElements>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fontScheme name="Balanc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00"/>
          </a:solidFill>
        </a:ln>
      </a:spPr>
      <a:bodyPr rtlCol="0" anchor="ctr"/>
      <a:lstStyle>
        <a:defPPr algn="ctr">
          <a:defRPr/>
        </a:defPPr>
      </a:lstStyle>
    </a:spDef>
    <a:lnDef>
      <a:spPr bwMode="auto">
        <a:noFill/>
        <a:ln w="38100" cap="flat" cmpd="sng" algn="ctr">
          <a:solidFill>
            <a:srgbClr val="080808"/>
          </a:solidFill>
          <a:prstDash val="solid"/>
          <a:round/>
          <a:headEnd type="none" w="med" len="med"/>
          <a:tailEnd type="arrow"/>
        </a:ln>
        <a:effectLst/>
      </a:spPr>
      <a:bodyPr/>
      <a:lstStyle/>
    </a:lnDef>
    <a:txDef>
      <a:spPr>
        <a:noFill/>
      </a:spPr>
      <a:bodyPr wrap="none" rtlCol="0">
        <a:spAutoFit/>
      </a:bodyPr>
      <a:lstStyle>
        <a:defPPr>
          <a:defRPr dirty="0" err="1" smtClean="0">
            <a:solidFill>
              <a:srgbClr val="000000"/>
            </a:solidFill>
          </a:defRPr>
        </a:defPPr>
      </a:lstStyle>
    </a:txDef>
  </a:objectDefaults>
  <a:extraClrSchemeLst>
    <a:extraClrScheme>
      <a:clrScheme name="Balance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alance">
  <a:themeElements>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fontScheme name="Balanc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00"/>
          </a:solidFill>
        </a:ln>
      </a:spPr>
      <a:bodyPr rtlCol="0" anchor="ctr"/>
      <a:lstStyle>
        <a:defPPr algn="ctr">
          <a:defRPr/>
        </a:defPPr>
      </a:lstStyle>
    </a:spDef>
    <a:lnDef>
      <a:spPr bwMode="auto">
        <a:noFill/>
        <a:ln w="38100" cap="flat" cmpd="sng" algn="ctr">
          <a:solidFill>
            <a:srgbClr val="080808"/>
          </a:solidFill>
          <a:prstDash val="solid"/>
          <a:round/>
          <a:headEnd type="none" w="med" len="med"/>
          <a:tailEnd type="arrow"/>
        </a:ln>
        <a:effectLst/>
      </a:spPr>
      <a:bodyPr/>
      <a:lstStyle/>
    </a:lnDef>
    <a:txDef>
      <a:spPr>
        <a:noFill/>
      </a:spPr>
      <a:bodyPr wrap="none" rtlCol="0">
        <a:spAutoFit/>
      </a:bodyPr>
      <a:lstStyle>
        <a:defPPr>
          <a:defRPr dirty="0" err="1" smtClean="0">
            <a:solidFill>
              <a:srgbClr val="000000"/>
            </a:solidFill>
          </a:defRPr>
        </a:defPPr>
      </a:lstStyle>
    </a:txDef>
  </a:objectDefaults>
  <a:extraClrSchemeLst>
    <a:extraClrScheme>
      <a:clrScheme name="Balance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Balance">
  <a:themeElements>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fontScheme name="Balanc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00"/>
          </a:solidFill>
        </a:ln>
      </a:spPr>
      <a:bodyPr rtlCol="0" anchor="ctr"/>
      <a:lstStyle>
        <a:defPPr algn="ctr">
          <a:defRPr/>
        </a:defPPr>
      </a:lstStyle>
    </a:spDef>
    <a:lnDef>
      <a:spPr bwMode="auto">
        <a:noFill/>
        <a:ln w="38100" cap="flat" cmpd="sng" algn="ctr">
          <a:solidFill>
            <a:srgbClr val="080808"/>
          </a:solidFill>
          <a:prstDash val="solid"/>
          <a:round/>
          <a:headEnd type="none" w="med" len="med"/>
          <a:tailEnd type="arrow"/>
        </a:ln>
        <a:effectLst/>
      </a:spPr>
      <a:bodyPr/>
      <a:lstStyle/>
    </a:lnDef>
    <a:txDef>
      <a:spPr>
        <a:noFill/>
      </a:spPr>
      <a:bodyPr wrap="none" rtlCol="0">
        <a:spAutoFit/>
      </a:bodyPr>
      <a:lstStyle>
        <a:defPPr>
          <a:defRPr dirty="0" err="1" smtClean="0">
            <a:solidFill>
              <a:srgbClr val="000000"/>
            </a:solidFill>
          </a:defRPr>
        </a:defPPr>
      </a:lstStyle>
    </a:txDef>
  </a:objectDefaults>
  <a:extraClrSchemeLst>
    <a:extraClrScheme>
      <a:clrScheme name="Balance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Balance">
  <a:themeElements>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fontScheme name="Balanc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00"/>
          </a:solidFill>
        </a:ln>
      </a:spPr>
      <a:bodyPr rtlCol="0" anchor="ctr"/>
      <a:lstStyle>
        <a:defPPr algn="ctr">
          <a:defRPr/>
        </a:defPPr>
      </a:lstStyle>
    </a:spDef>
    <a:lnDef>
      <a:spPr bwMode="auto">
        <a:noFill/>
        <a:ln w="38100" cap="flat" cmpd="sng" algn="ctr">
          <a:solidFill>
            <a:srgbClr val="080808"/>
          </a:solidFill>
          <a:prstDash val="solid"/>
          <a:round/>
          <a:headEnd type="none" w="med" len="med"/>
          <a:tailEnd type="arrow"/>
        </a:ln>
        <a:effectLst/>
      </a:spPr>
      <a:bodyPr/>
      <a:lstStyle/>
    </a:lnDef>
    <a:txDef>
      <a:spPr>
        <a:noFill/>
      </a:spPr>
      <a:bodyPr wrap="none" rtlCol="0">
        <a:spAutoFit/>
      </a:bodyPr>
      <a:lstStyle>
        <a:defPPr>
          <a:defRPr dirty="0" err="1" smtClean="0">
            <a:solidFill>
              <a:srgbClr val="000000"/>
            </a:solidFill>
          </a:defRPr>
        </a:defPPr>
      </a:lstStyle>
    </a:txDef>
  </a:objectDefaults>
  <a:extraClrSchemeLst>
    <a:extraClrScheme>
      <a:clrScheme name="Balance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25400" cap="flat" cmpd="sng" algn="ctr">
          <a:solidFill>
            <a:schemeClr val="tx1"/>
          </a:solidFill>
          <a:prstDash val="solid"/>
          <a:round/>
          <a:headEnd type="none" w="med" len="med"/>
          <a:tailEnd type="none"/>
        </a:ln>
        <a:effectLst/>
      </a:spPr>
      <a:bodyPr rtlCol="0" anchor="ctr"/>
      <a:lstStyle>
        <a:defPPr algn="ctr">
          <a:defRPr/>
        </a:defPPr>
      </a:lstStyle>
    </a:spDef>
    <a:lnDef>
      <a:spPr bwMode="auto">
        <a:solidFill>
          <a:schemeClr val="bg1"/>
        </a:solidFill>
        <a:ln w="25400" cap="flat" cmpd="sng" algn="ctr">
          <a:solidFill>
            <a:schemeClr val="tx1"/>
          </a:solidFill>
          <a:prstDash val="solid"/>
          <a:round/>
          <a:headEnd type="none" w="med" len="med"/>
          <a:tailEnd type="arrow"/>
        </a:ln>
        <a:effectLst/>
      </a:spPr>
      <a:body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Balance">
  <a:themeElements>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fontScheme name="Balanc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080808"/>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smtClean="0">
            <a:ln>
              <a:noFill/>
            </a:ln>
            <a:solidFill>
              <a:srgbClr val="080808"/>
            </a:solidFill>
            <a:effectLst/>
            <a:latin typeface="Tahoma" pitchFamily="34" charset="0"/>
          </a:defRPr>
        </a:defPPr>
      </a:lstStyle>
    </a:spDef>
    <a:lnDef>
      <a:spPr bwMode="auto">
        <a:noFill/>
        <a:ln w="12700" cap="flat" cmpd="sng" algn="ctr">
          <a:solidFill>
            <a:srgbClr val="080808"/>
          </a:solidFill>
          <a:prstDash val="solid"/>
          <a:round/>
          <a:headEnd type="none"/>
          <a:tailEnd type="stealth"/>
        </a:ln>
        <a:effectLst/>
      </a:spPr>
      <a:bodyPr/>
      <a:lstStyle/>
    </a:lnDef>
  </a:objectDefaults>
  <a:extraClrSchemeLst>
    <a:extraClrScheme>
      <a:clrScheme name="Balance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6506</TotalTime>
  <Words>10925</Words>
  <Application>Microsoft Office PowerPoint</Application>
  <PresentationFormat>Custom</PresentationFormat>
  <Paragraphs>2819</Paragraphs>
  <Slides>157</Slides>
  <Notes>56</Notes>
  <HiddenSlides>0</HiddenSlides>
  <MMClips>0</MMClips>
  <ScaleCrop>false</ScaleCrop>
  <HeadingPairs>
    <vt:vector size="4" baseType="variant">
      <vt:variant>
        <vt:lpstr>Theme</vt:lpstr>
      </vt:variant>
      <vt:variant>
        <vt:i4>7</vt:i4>
      </vt:variant>
      <vt:variant>
        <vt:lpstr>Slide Titles</vt:lpstr>
      </vt:variant>
      <vt:variant>
        <vt:i4>157</vt:i4>
      </vt:variant>
    </vt:vector>
  </HeadingPairs>
  <TitlesOfParts>
    <vt:vector size="164" baseType="lpstr">
      <vt:lpstr>3_Balance</vt:lpstr>
      <vt:lpstr>theme</vt:lpstr>
      <vt:lpstr>4_Balance</vt:lpstr>
      <vt:lpstr>5_Balance</vt:lpstr>
      <vt:lpstr>6_Balance</vt:lpstr>
      <vt:lpstr>1_Default Design</vt:lpstr>
      <vt:lpstr>7_Balance</vt:lpstr>
      <vt:lpstr>PowerPoint Presentation</vt:lpstr>
      <vt:lpstr>Motivation</vt:lpstr>
      <vt:lpstr>Manifold@GT</vt:lpstr>
      <vt:lpstr>Modeling and Simulation Demands</vt:lpstr>
      <vt:lpstr>Spectrum of Solutions </vt:lpstr>
      <vt:lpstr>Manifold: The Big Picture</vt:lpstr>
      <vt:lpstr>A Typical Single OS Domain Model </vt:lpstr>
      <vt:lpstr>Simulation Infrastructure Challenges</vt:lpstr>
      <vt:lpstr>Goal</vt:lpstr>
      <vt:lpstr>Tutorial Schedule</vt:lpstr>
      <vt:lpstr>Outline</vt:lpstr>
      <vt:lpstr>Manifold Execution Model and System Architecture</vt:lpstr>
      <vt:lpstr>Manifold Overview</vt:lpstr>
      <vt:lpstr>Execution Model: Overview</vt:lpstr>
      <vt:lpstr>Execution Model: Software Organization</vt:lpstr>
      <vt:lpstr>An Example System Model</vt:lpstr>
      <vt:lpstr>Execution Model</vt:lpstr>
      <vt:lpstr>Manifold Execution Model and System Architecture</vt:lpstr>
      <vt:lpstr>Software Architecture (1/2)</vt:lpstr>
      <vt:lpstr>Software Architecture (2/2)</vt:lpstr>
      <vt:lpstr>Source Code Organization</vt:lpstr>
      <vt:lpstr>Manifold Execution Model and System Architecture</vt:lpstr>
      <vt:lpstr>Simulation Kernel (1/2)</vt:lpstr>
      <vt:lpstr>Simulation Kernel (2/2)</vt:lpstr>
      <vt:lpstr>Manifold Execution Model and System Architecture</vt:lpstr>
      <vt:lpstr>Operational Model of a Component (1/3)</vt:lpstr>
      <vt:lpstr>Operational Model of a Component (2/3)</vt:lpstr>
      <vt:lpstr>Operational Model of a Component (2/3)</vt:lpstr>
      <vt:lpstr>Manifold Component (1/2)</vt:lpstr>
      <vt:lpstr>Manifold Component (2/2)</vt:lpstr>
      <vt:lpstr>Manifold Execution Model and System Architecture</vt:lpstr>
      <vt:lpstr>Building System Models and Simulation Programs (1/2)</vt:lpstr>
      <vt:lpstr>Building System Models and Simulation Programs (2/2)</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Back-end Timing Models</vt:lpstr>
      <vt:lpstr>Core Models</vt:lpstr>
      <vt:lpstr>Zesto* Overview</vt:lpstr>
      <vt:lpstr>Zesto</vt:lpstr>
      <vt:lpstr>Zesto Interface</vt:lpstr>
      <vt:lpstr>Zesto Interface</vt:lpstr>
      <vt:lpstr>Zesto Interface</vt:lpstr>
      <vt:lpstr>Simplified Pipeline eXecution (SPX)  &lt;A simpler, lighter core model for out-of-order and in-order pipelines&gt;</vt:lpstr>
      <vt:lpstr>SPX</vt:lpstr>
      <vt:lpstr>Modeled Components in SPX</vt:lpstr>
      <vt:lpstr>Out-of-order Pipeline</vt:lpstr>
      <vt:lpstr>In-order Pipeline</vt:lpstr>
      <vt:lpstr>SPX Interface</vt:lpstr>
      <vt:lpstr>SPX Interface</vt:lpstr>
      <vt:lpstr>SimpleProc</vt:lpstr>
      <vt:lpstr>SimpleProc Interface</vt:lpstr>
      <vt:lpstr>SimpleProc Interface</vt:lpstr>
      <vt:lpstr>Outline</vt:lpstr>
      <vt:lpstr>Back-end Timing Models</vt:lpstr>
      <vt:lpstr>The Network Simulator - IRIS</vt:lpstr>
      <vt:lpstr>Iris Interface</vt:lpstr>
      <vt:lpstr>Iris Interface</vt:lpstr>
      <vt:lpstr>Iris Network Interface</vt:lpstr>
      <vt:lpstr>Outline</vt:lpstr>
      <vt:lpstr>Multi-core Systems and Coherence Hierarchies</vt:lpstr>
      <vt:lpstr>Manager-Client Pairing (MCP)*</vt:lpstr>
      <vt:lpstr>Division of Labor</vt:lpstr>
      <vt:lpstr>Base Functions</vt:lpstr>
      <vt:lpstr>Special Functions</vt:lpstr>
      <vt:lpstr>Permission Hierarchy Algorithm</vt:lpstr>
      <vt:lpstr>Example – Realm Read Hit</vt:lpstr>
      <vt:lpstr>Example – Realm Write Miss</vt:lpstr>
      <vt:lpstr>Cache Model and Interface</vt:lpstr>
      <vt:lpstr>Cache-Network Interface</vt:lpstr>
      <vt:lpstr>Cache-Network Interface….</vt:lpstr>
      <vt:lpstr>CaffDRAM Overview</vt:lpstr>
      <vt:lpstr>Memory Organization</vt:lpstr>
      <vt:lpstr>DRAM Scheduling</vt:lpstr>
      <vt:lpstr>Rank I/O Devices Contention Modeling</vt:lpstr>
      <vt:lpstr>Bank Contention Modeling</vt:lpstr>
      <vt:lpstr>Bank Contention Modeling….</vt:lpstr>
      <vt:lpstr>CaffDRAM Interface</vt:lpstr>
      <vt:lpstr>CaffDRAM Interface….</vt:lpstr>
      <vt:lpstr>Outline</vt:lpstr>
      <vt:lpstr>Building and Running Parallel Simulations</vt:lpstr>
      <vt:lpstr>Building and Running Parallel Simulations</vt:lpstr>
      <vt:lpstr>Kernel Interface</vt:lpstr>
      <vt:lpstr>Kernel Interface</vt:lpstr>
      <vt:lpstr>Kernel Interface</vt:lpstr>
      <vt:lpstr>Simulator Construction</vt:lpstr>
      <vt:lpstr>Logs and Statistics</vt:lpstr>
      <vt:lpstr>Example Simulators</vt:lpstr>
      <vt:lpstr>Sample Results: Setup</vt:lpstr>
      <vt:lpstr>Sample Results: Simulation Time in Minutes</vt:lpstr>
      <vt:lpstr>Sample Results: Simulation in KIPS</vt:lpstr>
      <vt:lpstr>Sample Results: KIPS per Hardware Thread</vt:lpstr>
      <vt:lpstr>Outline</vt:lpstr>
      <vt:lpstr>PowerPoint Presentation</vt:lpstr>
      <vt:lpstr>Architecture-Physics Co-Simulation</vt:lpstr>
      <vt:lpstr>Introduction to Energy Introspector</vt:lpstr>
      <vt:lpstr>Multi-Physics / Multi-Model Modeling</vt:lpstr>
      <vt:lpstr>Physical Interaction Interface</vt:lpstr>
      <vt:lpstr>COORDINATED MODELING:  &lt;Multiple physical phenomena modeled in the same domain of analysis&gt;</vt:lpstr>
      <vt:lpstr>Energy | Power Modeling</vt:lpstr>
      <vt:lpstr>Thermal Modeling</vt:lpstr>
      <vt:lpstr>Reliability (Hard Failure) Modeling</vt:lpstr>
      <vt:lpstr>Architecture-Level Physical Modeling</vt:lpstr>
      <vt:lpstr>STANDARDIZATION:  &lt;Compatible Integration of Different Modeling Tools&gt;</vt:lpstr>
      <vt:lpstr>Data Definition</vt:lpstr>
      <vt:lpstr>Integration of Modeling Tools (1)</vt:lpstr>
      <vt:lpstr>Integration of Modeling Tools (2)</vt:lpstr>
      <vt:lpstr>Integration of Modeling Tools – Example</vt:lpstr>
      <vt:lpstr>CONFIGURABLE INTERFACE:  &lt;A method to represent the different levels of processor components  – from processor package to microarchitecture units&gt;</vt:lpstr>
      <vt:lpstr>Abstract Representation of Processor Hierarchy</vt:lpstr>
      <vt:lpstr>Processor Representation (1)</vt:lpstr>
      <vt:lpstr>Processor Representation (2)</vt:lpstr>
      <vt:lpstr>DATA SYNCHRONIZATION:  &lt;Time synchronization and data sharing between library models&gt;</vt:lpstr>
      <vt:lpstr>Data Synchronization (1)</vt:lpstr>
      <vt:lpstr>Data Synchronization (2)</vt:lpstr>
      <vt:lpstr>Data Manipulation</vt:lpstr>
      <vt:lpstr>Data Queue Structure</vt:lpstr>
      <vt:lpstr>INPUT CONFIG &amp; USER INTERFACE:  &lt;EI Configuration and User API&gt;</vt:lpstr>
      <vt:lpstr>Input Configuration</vt:lpstr>
      <vt:lpstr>User API Example (1)</vt:lpstr>
      <vt:lpstr>User API Example (2)</vt:lpstr>
      <vt:lpstr>DEMONSTRATION &lt;Architecture-physics co-simulation via Manifold and Energy Introspector&gt;</vt:lpstr>
      <vt:lpstr>PARALLEL INTERFACE:  &lt;Parallel Simulation via MPI interface&gt;</vt:lpstr>
      <vt:lpstr>Parallel EI Configuration</vt:lpstr>
      <vt:lpstr>Parallel API Example (1)</vt:lpstr>
      <vt:lpstr>Parallel API Example (2)</vt:lpstr>
      <vt:lpstr>EI: Summary</vt:lpstr>
      <vt:lpstr>Outline</vt:lpstr>
      <vt:lpstr>What can Manifold Enable?</vt:lpstr>
      <vt:lpstr>Some Example Simulators</vt:lpstr>
      <vt:lpstr>Power Capping: Simulation Model</vt:lpstr>
      <vt:lpstr>Power Capping Controller</vt:lpstr>
      <vt:lpstr>Throughput Regulation: Adaptive</vt:lpstr>
      <vt:lpstr>Adaptation to Aging and Reliability</vt:lpstr>
      <vt:lpstr>Workload-Cooling Interaction </vt:lpstr>
      <vt:lpstr>Impact of Flow Rate &amp; Workload on Energy Efficiency</vt:lpstr>
      <vt:lpstr>3D Stacked ICs Structure Model</vt:lpstr>
      <vt:lpstr>Case Study with Different Microgap Configurations</vt:lpstr>
      <vt:lpstr>Summary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Parallel Simulation of Multicore Systems with Manifold</dc:title>
  <dc:creator>jwang</dc:creator>
  <cp:lastModifiedBy>CASL</cp:lastModifiedBy>
  <cp:revision>157</cp:revision>
  <cp:lastPrinted>1601-01-01T00:00:00Z</cp:lastPrinted>
  <dcterms:created xsi:type="dcterms:W3CDTF">2013-10-13T20:20:40Z</dcterms:created>
  <dcterms:modified xsi:type="dcterms:W3CDTF">2013-12-08T05:48:26Z</dcterms:modified>
</cp:coreProperties>
</file>